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3" r:id="rId4"/>
    <p:sldId id="258" r:id="rId5"/>
    <p:sldId id="264" r:id="rId6"/>
    <p:sldId id="259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06AAF-359F-4A80-BD63-B26F23FD6E39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D02D8-9045-4E29-9BAE-1467F9B06B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565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15344-D747-4D7B-BA5D-F4BC91FCB9BF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26FCB-ACDA-4B2C-AD56-884DD54BF2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963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26FCB-ACDA-4B2C-AD56-884DD54BF2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26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24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06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35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60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695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056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8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23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4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8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5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A1609-7B53-46B6-A557-96BB40A75A5A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45EA1-38CC-48F0-A3E6-B1354C3C8F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0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" t="5253" b="10505"/>
          <a:stretch/>
        </p:blipFill>
        <p:spPr>
          <a:xfrm>
            <a:off x="971600" y="476672"/>
            <a:ext cx="6698851" cy="577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3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Алгоритм формулировки критериев оценки проектного продукта.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1. Определить проектный продукт, для оценки которого будут составлены критерии.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2. Перечислить все возможные признаки проектного продукта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3.Отобрать из этого списка те признаки, которые будут являться критериями для оценки данного проектного продукта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4.Зафиксировать полученный список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5.Определить степень проявления (соответствует полностью, соответствует частично, не соответствует) и количество баллов, соответствующих степени проявления по каждому критерию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88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70"/>
          <a:stretch/>
        </p:blipFill>
        <p:spPr bwMode="auto">
          <a:xfrm>
            <a:off x="6732240" y="260647"/>
            <a:ext cx="2115495" cy="95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16" y="332656"/>
            <a:ext cx="2510827" cy="1411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70814" y="1648465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Dear pen friend,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name is Ben. I am 11. I live in London, the UK. We have a lot of festivals and holidays in Britain. They are Christmas, Halloween, New Year, Pancake Day, Easter and many others. I like all of them, but my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favourite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holiday is Pancake Day. 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We celebrate this holiday on Tuesday before Lent. People eat a lot of pancakes and take part in “pancake races”. The winner is the person who can run the distance throwing a pancake on a pan faster than the others. It’s very funny and joyful. </a:t>
            </a: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Do you have the similar holiday in Russia? Write me about it. Hope to hear from you soon.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Best wishes,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01796" y="1217738"/>
            <a:ext cx="1687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2 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March 201</a:t>
            </a:r>
            <a:r>
              <a:rPr lang="ru-R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9</a:t>
            </a:r>
            <a:endParaRPr lang="ru-RU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89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r>
              <a:rPr lang="en-US" sz="4000" b="1" dirty="0" smtClean="0">
                <a:solidFill>
                  <a:srgbClr val="0070C0"/>
                </a:solidFill>
              </a:rPr>
              <a:t>How old is Ben? </a:t>
            </a:r>
            <a:r>
              <a:rPr lang="en-US" sz="4000" dirty="0" smtClean="0"/>
              <a:t>He is…</a:t>
            </a:r>
          </a:p>
          <a:p>
            <a:r>
              <a:rPr lang="en-US" sz="4000" b="1" dirty="0" smtClean="0">
                <a:solidFill>
                  <a:srgbClr val="0070C0"/>
                </a:solidFill>
              </a:rPr>
              <a:t>Where does he live?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dirty="0" smtClean="0"/>
              <a:t>He lives…</a:t>
            </a:r>
          </a:p>
          <a:p>
            <a:r>
              <a:rPr lang="en-US" sz="4000" b="1" dirty="0" smtClean="0">
                <a:solidFill>
                  <a:srgbClr val="0070C0"/>
                </a:solidFill>
              </a:rPr>
              <a:t>What does he describe (</a:t>
            </a:r>
            <a:r>
              <a:rPr lang="en-US" sz="4000" b="1" dirty="0" err="1" smtClean="0">
                <a:solidFill>
                  <a:srgbClr val="0070C0"/>
                </a:solidFill>
              </a:rPr>
              <a:t>описывать</a:t>
            </a:r>
            <a:r>
              <a:rPr lang="en-US" sz="4000" b="1" dirty="0" smtClean="0">
                <a:solidFill>
                  <a:srgbClr val="0070C0"/>
                </a:solidFill>
              </a:rPr>
              <a:t>) in his letter?</a:t>
            </a:r>
            <a:r>
              <a:rPr lang="en-US" sz="4000" dirty="0" smtClean="0"/>
              <a:t> He describes …</a:t>
            </a:r>
          </a:p>
          <a:p>
            <a:r>
              <a:rPr lang="en-US" sz="4000" b="1" dirty="0" smtClean="0">
                <a:solidFill>
                  <a:srgbClr val="0070C0"/>
                </a:solidFill>
              </a:rPr>
              <a:t>What does he </a:t>
            </a:r>
            <a:r>
              <a:rPr lang="en-US" sz="4000" b="1" dirty="0" smtClean="0">
                <a:solidFill>
                  <a:srgbClr val="0070C0"/>
                </a:solidFill>
              </a:rPr>
              <a:t>ask </a:t>
            </a:r>
            <a:r>
              <a:rPr lang="en-US" sz="4000" b="1" dirty="0" smtClean="0">
                <a:solidFill>
                  <a:srgbClr val="0070C0"/>
                </a:solidFill>
              </a:rPr>
              <a:t>us about? </a:t>
            </a:r>
          </a:p>
          <a:p>
            <a:pPr marL="0" indent="0">
              <a:buNone/>
            </a:pPr>
            <a:r>
              <a:rPr lang="en-US" sz="4000" dirty="0" smtClean="0"/>
              <a:t>He asks </a:t>
            </a:r>
            <a:r>
              <a:rPr lang="en-US" sz="4000" smtClean="0"/>
              <a:t>us </a:t>
            </a:r>
            <a:r>
              <a:rPr lang="en-US" sz="4000" smtClean="0"/>
              <a:t>to</a:t>
            </a:r>
            <a:r>
              <a:rPr lang="en-US" sz="4000" dirty="0" smtClean="0"/>
              <a:t>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81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cap="small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Противоречие – несоответствие фактического состояния окружающей действительности желаемому</a:t>
            </a:r>
            <a:r>
              <a:rPr lang="ru-RU" sz="2400" b="1" cap="small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2465675"/>
              </p:ext>
            </p:extLst>
          </p:nvPr>
        </p:nvGraphicFramePr>
        <p:xfrm>
          <a:off x="457200" y="1600200"/>
          <a:ext cx="8229600" cy="2316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Фактическое состояние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Желаемое состояние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Мы получили письмо от</a:t>
                      </a:r>
                      <a:r>
                        <a:rPr lang="ru-RU" sz="2800" baseline="0" dirty="0" smtClean="0"/>
                        <a:t> британского друга по переписке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Мы хотим написать ответное письмо другу о том как празднуют Масленицу в России</a:t>
                      </a: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5576" y="4044211"/>
            <a:ext cx="7272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Проблема</a:t>
            </a:r>
            <a:r>
              <a:rPr lang="ru-RU" sz="2800" dirty="0" smtClean="0">
                <a:solidFill>
                  <a:srgbClr val="C00000"/>
                </a:solidFill>
              </a:rPr>
              <a:t>: Мы не знаем как написать письмо в Британию, слов по теме «Масленица», правил написания письма.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8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Алгоритм формулировки проблемы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Проанализировать проблемную ситуацию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Вычленить, зафиксировать письменно или устно наиболее существенные ее элементы (признаки, особенности, характеристики)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Определить фактическое (существующее на данный момент) состояние ситуации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Определить желаемое или требуемое состояние ситуации (то, что хотелось бы, чтобы было в данной ситуации)</a:t>
            </a:r>
          </a:p>
          <a:p>
            <a:pPr marL="514350" indent="-514350">
              <a:buAutoNum type="arabicPeriod"/>
            </a:pPr>
            <a:r>
              <a:rPr lang="ru-RU" dirty="0" smtClean="0"/>
              <a:t>Сравнить желаемое и фактическое состояние ситуации – выявить противоречие.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Сформулировать (зафиксировать) проблему как различие (несоответствие) между реальным и желаемым состояниями данной ситуации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029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Цель</a:t>
            </a:r>
            <a:r>
              <a:rPr lang="ru-RU" sz="3600" dirty="0" smtClean="0"/>
              <a:t> – это действие, которое должно привести к получению измеримого результата для решения проблемы </a:t>
            </a:r>
          </a:p>
          <a:p>
            <a:pPr marL="0" indent="0">
              <a:buNone/>
            </a:pPr>
            <a:r>
              <a:rPr lang="ru-RU" sz="3600" dirty="0" smtClean="0"/>
              <a:t>(написать письмо зарубежному другу с соблюдением правил).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7456487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2915816" y="4581128"/>
            <a:ext cx="936104" cy="28803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5756626" y="5110100"/>
            <a:ext cx="598240" cy="36004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37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Алгоритм формулировки цели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47260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Воспроизвести сформулированную п_ _ _ _ _ _у как различие (несоответствие) между реальным и ж_ _ _ _ _ _ м  состоянием данной ситуации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Определить возможные варианты конечного        р_ _ _ _ _ _ _ _а  (продукта), способные привести к решению проблемы. 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Проанализировать – выявить имеющиеся              в_ _ _ _ _ _ _ _ </a:t>
            </a:r>
            <a:r>
              <a:rPr lang="ru-RU" dirty="0" err="1" smtClean="0"/>
              <a:t>ти</a:t>
            </a:r>
            <a:r>
              <a:rPr lang="ru-RU" dirty="0" smtClean="0"/>
              <a:t> (ресурсы), определить какие из них можно использовать.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Выбрать и </a:t>
            </a:r>
            <a:r>
              <a:rPr lang="ru-RU" dirty="0" err="1" smtClean="0"/>
              <a:t>сф</a:t>
            </a:r>
            <a:r>
              <a:rPr lang="ru-RU" dirty="0" smtClean="0"/>
              <a:t> _ _ _ _ _ _ _ _ _ _</a:t>
            </a:r>
            <a:r>
              <a:rPr lang="ru-RU" dirty="0" err="1" smtClean="0"/>
              <a:t>ть</a:t>
            </a:r>
            <a:r>
              <a:rPr lang="ru-RU" dirty="0" smtClean="0"/>
              <a:t> конечный результат (продукт).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Выбрать и сформулировать необходимое конкретное действие, которое приведет к получению измеримого о_ _ _ _ _ _ _</a:t>
            </a:r>
            <a:r>
              <a:rPr lang="ru-RU" dirty="0" err="1" smtClean="0"/>
              <a:t>го</a:t>
            </a:r>
            <a:r>
              <a:rPr lang="ru-RU" dirty="0" smtClean="0"/>
              <a:t> результата для решения проблемы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02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признак, на основании которого производится оценка, определение, классификация чего – </a:t>
            </a:r>
            <a:r>
              <a:rPr 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699792" y="3212976"/>
            <a:ext cx="4032448" cy="201622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19872" y="3851756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Письмо</a:t>
            </a:r>
            <a:endParaRPr lang="ru-RU" sz="44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>
            <a:stCxn id="4" idx="1"/>
          </p:cNvCxnSpPr>
          <p:nvPr/>
        </p:nvCxnSpPr>
        <p:spPr>
          <a:xfrm flipH="1" flipV="1">
            <a:off x="2699792" y="2780928"/>
            <a:ext cx="590538" cy="7273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16016" y="5229200"/>
            <a:ext cx="0" cy="657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386674" y="3144586"/>
            <a:ext cx="633598" cy="5349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931453" y="4532549"/>
            <a:ext cx="854870" cy="8082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386674" y="4797152"/>
            <a:ext cx="633598" cy="543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317166" y="1988840"/>
            <a:ext cx="2102706" cy="7920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664663" y="5886972"/>
            <a:ext cx="2102706" cy="7920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305663" y="2352498"/>
            <a:ext cx="2102706" cy="7920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588224" y="5323140"/>
            <a:ext cx="2102706" cy="7920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67544" y="5321358"/>
            <a:ext cx="2102706" cy="79208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2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2336304"/>
              </p:ext>
            </p:extLst>
          </p:nvPr>
        </p:nvGraphicFramePr>
        <p:xfrm>
          <a:off x="467544" y="260648"/>
          <a:ext cx="7704856" cy="5577653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2484268"/>
                <a:gridCol w="1823945"/>
                <a:gridCol w="1712011"/>
                <a:gridCol w="1684632"/>
              </a:tblGrid>
              <a:tr h="6353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Criteria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Полностью соответствует (2)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Частично соответствует (1)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 соответствует (0)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3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</a:rPr>
                        <a:t>Содержание письма (</a:t>
                      </a:r>
                      <a:r>
                        <a:rPr lang="en-US" sz="1800" dirty="0">
                          <a:effectLst/>
                        </a:rPr>
                        <a:t>content)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36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2.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Объем </a:t>
                      </a:r>
                      <a:r>
                        <a:rPr lang="ru-RU" sz="1800" dirty="0">
                          <a:effectLst/>
                        </a:rPr>
                        <a:t>(12 </a:t>
                      </a:r>
                      <a:r>
                        <a:rPr lang="en-US" sz="1800" dirty="0">
                          <a:effectLst/>
                        </a:rPr>
                        <a:t>sentences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36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2000" dirty="0">
                          <a:effectLst/>
                        </a:rPr>
                        <a:t>Грамотность</a:t>
                      </a:r>
                      <a:r>
                        <a:rPr lang="ru-RU" sz="1600" dirty="0">
                          <a:effectLst/>
                        </a:rPr>
                        <a:t> (</a:t>
                      </a:r>
                      <a:r>
                        <a:rPr lang="en-US" sz="1600" dirty="0">
                          <a:effectLst/>
                        </a:rPr>
                        <a:t>Grammar</a:t>
                      </a:r>
                      <a:r>
                        <a:rPr lang="ru-RU" sz="1600" dirty="0">
                          <a:effectLst/>
                        </a:rPr>
                        <a:t>)</a:t>
                      </a: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364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4.</a:t>
                      </a:r>
                      <a:r>
                        <a:rPr lang="ru-RU" sz="1800" baseline="0" dirty="0" smtClean="0">
                          <a:effectLst/>
                        </a:rPr>
                        <a:t> </a:t>
                      </a:r>
                      <a:r>
                        <a:rPr lang="ru-RU" sz="1800" dirty="0" smtClean="0">
                          <a:effectLst/>
                        </a:rPr>
                        <a:t>Структура </a:t>
                      </a:r>
                      <a:r>
                        <a:rPr lang="ru-RU" sz="1800" dirty="0">
                          <a:effectLst/>
                        </a:rPr>
                        <a:t>письма</a:t>
                      </a:r>
                      <a:r>
                        <a:rPr lang="en-US" sz="1800" dirty="0">
                          <a:effectLst/>
                        </a:rPr>
                        <a:t> (rules of letter writing)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304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5. Наличие </a:t>
                      </a:r>
                      <a:r>
                        <a:rPr lang="ru-RU" sz="1800" dirty="0">
                          <a:effectLst/>
                        </a:rPr>
                        <a:t>норм вежливости (</a:t>
                      </a:r>
                      <a:r>
                        <a:rPr lang="en-US" sz="1800" dirty="0">
                          <a:effectLst/>
                        </a:rPr>
                        <a:t>polite phrases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5304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</a:rPr>
                        <a:t>6. Пунктуация </a:t>
                      </a:r>
                      <a:r>
                        <a:rPr lang="ru-RU" sz="1800" dirty="0">
                          <a:effectLst/>
                        </a:rPr>
                        <a:t>(</a:t>
                      </a:r>
                      <a:r>
                        <a:rPr lang="en-US" sz="1800" dirty="0">
                          <a:effectLst/>
                        </a:rPr>
                        <a:t>punctuation)</a:t>
                      </a:r>
                      <a:endParaRPr lang="ru-RU" sz="1100" dirty="0">
                        <a:effectLst/>
                      </a:endParaRPr>
                    </a:p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Итог</a:t>
                      </a:r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05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616</Words>
  <Application>Microsoft Office PowerPoint</Application>
  <PresentationFormat>Экран (4:3)</PresentationFormat>
  <Paragraphs>78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Противоречие – несоответствие фактического состояния окружающей действительности желаемому.</vt:lpstr>
      <vt:lpstr>Алгоритм формулировки проблемы</vt:lpstr>
      <vt:lpstr>Презентация PowerPoint</vt:lpstr>
      <vt:lpstr>Алгоритм формулировки цели</vt:lpstr>
      <vt:lpstr>Критерий – признак, на основании которого производится оценка, определение, классификация чего – нибудь.</vt:lpstr>
      <vt:lpstr>Презентация PowerPoint</vt:lpstr>
      <vt:lpstr>Алгоритм формулировки критериев оценки проектного продукта.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18</cp:revision>
  <cp:lastPrinted>2019-03-11T17:39:06Z</cp:lastPrinted>
  <dcterms:created xsi:type="dcterms:W3CDTF">2019-03-11T16:17:40Z</dcterms:created>
  <dcterms:modified xsi:type="dcterms:W3CDTF">2019-05-03T13:08:33Z</dcterms:modified>
</cp:coreProperties>
</file>