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45"/>
  </p:notesMasterIdLst>
  <p:sldIdLst>
    <p:sldId id="256" r:id="rId2"/>
    <p:sldId id="257" r:id="rId3"/>
    <p:sldId id="258" r:id="rId4"/>
    <p:sldId id="265" r:id="rId5"/>
    <p:sldId id="263" r:id="rId6"/>
    <p:sldId id="268" r:id="rId7"/>
    <p:sldId id="266" r:id="rId8"/>
    <p:sldId id="270" r:id="rId9"/>
    <p:sldId id="273" r:id="rId10"/>
    <p:sldId id="274" r:id="rId11"/>
    <p:sldId id="276" r:id="rId12"/>
    <p:sldId id="278" r:id="rId13"/>
    <p:sldId id="277" r:id="rId14"/>
    <p:sldId id="279" r:id="rId15"/>
    <p:sldId id="281" r:id="rId16"/>
    <p:sldId id="284" r:id="rId17"/>
    <p:sldId id="285" r:id="rId18"/>
    <p:sldId id="287" r:id="rId19"/>
    <p:sldId id="296" r:id="rId20"/>
    <p:sldId id="291" r:id="rId21"/>
    <p:sldId id="297" r:id="rId22"/>
    <p:sldId id="298" r:id="rId23"/>
    <p:sldId id="292" r:id="rId24"/>
    <p:sldId id="294" r:id="rId25"/>
    <p:sldId id="280" r:id="rId26"/>
    <p:sldId id="303" r:id="rId27"/>
    <p:sldId id="304" r:id="rId28"/>
    <p:sldId id="305" r:id="rId29"/>
    <p:sldId id="307" r:id="rId30"/>
    <p:sldId id="309" r:id="rId31"/>
    <p:sldId id="310" r:id="rId32"/>
    <p:sldId id="311" r:id="rId33"/>
    <p:sldId id="312" r:id="rId34"/>
    <p:sldId id="314" r:id="rId35"/>
    <p:sldId id="315" r:id="rId36"/>
    <p:sldId id="316" r:id="rId37"/>
    <p:sldId id="317" r:id="rId38"/>
    <p:sldId id="318" r:id="rId39"/>
    <p:sldId id="319" r:id="rId40"/>
    <p:sldId id="320" r:id="rId41"/>
    <p:sldId id="321" r:id="rId42"/>
    <p:sldId id="322" r:id="rId43"/>
    <p:sldId id="323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FF0C29-FA85-411A-B9BF-8CB7B91D33E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14A8CE-743C-4580-BA81-C5BE76D2FA53}">
      <dgm:prSet phldrT="[Текст]"/>
      <dgm:spPr>
        <a:solidFill>
          <a:schemeClr val="accent2">
            <a:lumMod val="20000"/>
            <a:lumOff val="8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Организмы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FD78DE95-32C8-4761-A93B-8EA2414A13FB}" type="parTrans" cxnId="{5587CD0C-BBF0-4E7B-90D7-AF74DAEEA771}">
      <dgm:prSet/>
      <dgm:spPr/>
      <dgm:t>
        <a:bodyPr/>
        <a:lstStyle/>
        <a:p>
          <a:endParaRPr lang="ru-RU"/>
        </a:p>
      </dgm:t>
    </dgm:pt>
    <dgm:pt modelId="{B7BF6B0B-A889-4A0F-A5DA-2A7F1E84D93F}" type="sibTrans" cxnId="{5587CD0C-BBF0-4E7B-90D7-AF74DAEEA771}">
      <dgm:prSet/>
      <dgm:spPr/>
      <dgm:t>
        <a:bodyPr/>
        <a:lstStyle/>
        <a:p>
          <a:endParaRPr lang="ru-RU"/>
        </a:p>
      </dgm:t>
    </dgm:pt>
    <dgm:pt modelId="{1D970DAF-E089-4064-BA1D-789BD5373404}">
      <dgm:prSet phldrT="[Текст]"/>
      <dgm:spPr>
        <a:solidFill>
          <a:schemeClr val="accent2">
            <a:lumMod val="20000"/>
            <a:lumOff val="8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Эвритермные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C459C798-620A-4E12-BF21-4F9CCD07DA65}" type="parTrans" cxnId="{74C8399D-486B-4329-8744-6F0E1CAAE695}">
      <dgm:prSet/>
      <dgm:spPr/>
      <dgm:t>
        <a:bodyPr/>
        <a:lstStyle/>
        <a:p>
          <a:endParaRPr lang="ru-RU"/>
        </a:p>
      </dgm:t>
    </dgm:pt>
    <dgm:pt modelId="{E5F99E2C-8D63-4395-AA80-0832166F1BCD}" type="sibTrans" cxnId="{74C8399D-486B-4329-8744-6F0E1CAAE695}">
      <dgm:prSet/>
      <dgm:spPr/>
      <dgm:t>
        <a:bodyPr/>
        <a:lstStyle/>
        <a:p>
          <a:endParaRPr lang="ru-RU"/>
        </a:p>
      </dgm:t>
    </dgm:pt>
    <dgm:pt modelId="{0E1D2DA7-2F56-47E5-AFA6-06BFF3613D8F}">
      <dgm:prSet phldrT="[Текст]"/>
      <dgm:spPr>
        <a:solidFill>
          <a:schemeClr val="accent2">
            <a:lumMod val="20000"/>
            <a:lumOff val="80000"/>
          </a:schemeClr>
        </a:solidFill>
        <a:ln>
          <a:solidFill>
            <a:schemeClr val="bg2">
              <a:lumMod val="50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Стенотермные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B648CF57-601D-466F-9654-269569BE925F}" type="parTrans" cxnId="{6971425A-A180-4917-A415-1FCDA2078D7D}">
      <dgm:prSet/>
      <dgm:spPr/>
      <dgm:t>
        <a:bodyPr/>
        <a:lstStyle/>
        <a:p>
          <a:endParaRPr lang="ru-RU"/>
        </a:p>
      </dgm:t>
    </dgm:pt>
    <dgm:pt modelId="{22BFD5F0-4863-4DB8-A0F7-83B66479A985}" type="sibTrans" cxnId="{6971425A-A180-4917-A415-1FCDA2078D7D}">
      <dgm:prSet/>
      <dgm:spPr/>
      <dgm:t>
        <a:bodyPr/>
        <a:lstStyle/>
        <a:p>
          <a:endParaRPr lang="ru-RU"/>
        </a:p>
      </dgm:t>
    </dgm:pt>
    <dgm:pt modelId="{7B817205-F317-4909-AF10-C72DAA4B32D4}" type="pres">
      <dgm:prSet presAssocID="{52FF0C29-FA85-411A-B9BF-8CB7B91D33E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D726DA-4B29-42F3-A126-B3D0DCB211BC}" type="pres">
      <dgm:prSet presAssocID="{1D14A8CE-743C-4580-BA81-C5BE76D2FA53}" presName="root1" presStyleCnt="0"/>
      <dgm:spPr/>
    </dgm:pt>
    <dgm:pt modelId="{E7DC23AF-9BD0-4880-AFC1-E39923465C65}" type="pres">
      <dgm:prSet presAssocID="{1D14A8CE-743C-4580-BA81-C5BE76D2FA5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AB71D9-D40D-4BBE-9CEC-78F60BE0C659}" type="pres">
      <dgm:prSet presAssocID="{1D14A8CE-743C-4580-BA81-C5BE76D2FA53}" presName="level2hierChild" presStyleCnt="0"/>
      <dgm:spPr/>
    </dgm:pt>
    <dgm:pt modelId="{FFD6A248-9853-4A2B-8976-96BE31337EDC}" type="pres">
      <dgm:prSet presAssocID="{C459C798-620A-4E12-BF21-4F9CCD07DA65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FCD139ED-6911-4139-9BED-B8E19B72A03D}" type="pres">
      <dgm:prSet presAssocID="{C459C798-620A-4E12-BF21-4F9CCD07DA65}" presName="connTx" presStyleLbl="parChTrans1D2" presStyleIdx="0" presStyleCnt="2"/>
      <dgm:spPr/>
      <dgm:t>
        <a:bodyPr/>
        <a:lstStyle/>
        <a:p>
          <a:endParaRPr lang="ru-RU"/>
        </a:p>
      </dgm:t>
    </dgm:pt>
    <dgm:pt modelId="{9998BCA9-2D91-4AEF-A6DA-4B65DF57B920}" type="pres">
      <dgm:prSet presAssocID="{1D970DAF-E089-4064-BA1D-789BD5373404}" presName="root2" presStyleCnt="0"/>
      <dgm:spPr/>
    </dgm:pt>
    <dgm:pt modelId="{C35686E2-95C4-4B69-BA35-1673E7E6BEA6}" type="pres">
      <dgm:prSet presAssocID="{1D970DAF-E089-4064-BA1D-789BD5373404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5B419C-BE83-4EA6-B34F-4987C193C298}" type="pres">
      <dgm:prSet presAssocID="{1D970DAF-E089-4064-BA1D-789BD5373404}" presName="level3hierChild" presStyleCnt="0"/>
      <dgm:spPr/>
    </dgm:pt>
    <dgm:pt modelId="{22D8FDF3-3E4B-474C-985C-ED5FCE9C8BDF}" type="pres">
      <dgm:prSet presAssocID="{B648CF57-601D-466F-9654-269569BE925F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EAC55385-8454-4A58-A93F-21F33B455B49}" type="pres">
      <dgm:prSet presAssocID="{B648CF57-601D-466F-9654-269569BE925F}" presName="connTx" presStyleLbl="parChTrans1D2" presStyleIdx="1" presStyleCnt="2"/>
      <dgm:spPr/>
      <dgm:t>
        <a:bodyPr/>
        <a:lstStyle/>
        <a:p>
          <a:endParaRPr lang="ru-RU"/>
        </a:p>
      </dgm:t>
    </dgm:pt>
    <dgm:pt modelId="{08813BDC-6B59-40A3-8948-218214EFA132}" type="pres">
      <dgm:prSet presAssocID="{0E1D2DA7-2F56-47E5-AFA6-06BFF3613D8F}" presName="root2" presStyleCnt="0"/>
      <dgm:spPr/>
    </dgm:pt>
    <dgm:pt modelId="{FA146820-5E1A-440B-9C75-37E73AA2AFA9}" type="pres">
      <dgm:prSet presAssocID="{0E1D2DA7-2F56-47E5-AFA6-06BFF3613D8F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7269DE-FA9E-4046-8D56-B218C7AFA5B6}" type="pres">
      <dgm:prSet presAssocID="{0E1D2DA7-2F56-47E5-AFA6-06BFF3613D8F}" presName="level3hierChild" presStyleCnt="0"/>
      <dgm:spPr/>
    </dgm:pt>
  </dgm:ptLst>
  <dgm:cxnLst>
    <dgm:cxn modelId="{79F5129E-5EED-46C3-93FA-98917137999B}" type="presOf" srcId="{0E1D2DA7-2F56-47E5-AFA6-06BFF3613D8F}" destId="{FA146820-5E1A-440B-9C75-37E73AA2AFA9}" srcOrd="0" destOrd="0" presId="urn:microsoft.com/office/officeart/2005/8/layout/hierarchy2"/>
    <dgm:cxn modelId="{D3C9F4F0-7E82-4845-9810-933CEA0D0153}" type="presOf" srcId="{C459C798-620A-4E12-BF21-4F9CCD07DA65}" destId="{FCD139ED-6911-4139-9BED-B8E19B72A03D}" srcOrd="1" destOrd="0" presId="urn:microsoft.com/office/officeart/2005/8/layout/hierarchy2"/>
    <dgm:cxn modelId="{B0D0CED5-92F3-47D7-9353-76BAC4B175B5}" type="presOf" srcId="{1D970DAF-E089-4064-BA1D-789BD5373404}" destId="{C35686E2-95C4-4B69-BA35-1673E7E6BEA6}" srcOrd="0" destOrd="0" presId="urn:microsoft.com/office/officeart/2005/8/layout/hierarchy2"/>
    <dgm:cxn modelId="{778A6613-F2AF-4430-8D36-C9EBD8BBC58A}" type="presOf" srcId="{1D14A8CE-743C-4580-BA81-C5BE76D2FA53}" destId="{E7DC23AF-9BD0-4880-AFC1-E39923465C65}" srcOrd="0" destOrd="0" presId="urn:microsoft.com/office/officeart/2005/8/layout/hierarchy2"/>
    <dgm:cxn modelId="{0CB839FB-3F48-4A5E-9957-BCED99BC9FF8}" type="presOf" srcId="{C459C798-620A-4E12-BF21-4F9CCD07DA65}" destId="{FFD6A248-9853-4A2B-8976-96BE31337EDC}" srcOrd="0" destOrd="0" presId="urn:microsoft.com/office/officeart/2005/8/layout/hierarchy2"/>
    <dgm:cxn modelId="{BC1DF4E0-1037-4C83-B74B-73B83A0173D6}" type="presOf" srcId="{52FF0C29-FA85-411A-B9BF-8CB7B91D33E8}" destId="{7B817205-F317-4909-AF10-C72DAA4B32D4}" srcOrd="0" destOrd="0" presId="urn:microsoft.com/office/officeart/2005/8/layout/hierarchy2"/>
    <dgm:cxn modelId="{74C8399D-486B-4329-8744-6F0E1CAAE695}" srcId="{1D14A8CE-743C-4580-BA81-C5BE76D2FA53}" destId="{1D970DAF-E089-4064-BA1D-789BD5373404}" srcOrd="0" destOrd="0" parTransId="{C459C798-620A-4E12-BF21-4F9CCD07DA65}" sibTransId="{E5F99E2C-8D63-4395-AA80-0832166F1BCD}"/>
    <dgm:cxn modelId="{6BBC0842-3351-44FE-B464-84B3D05754C0}" type="presOf" srcId="{B648CF57-601D-466F-9654-269569BE925F}" destId="{22D8FDF3-3E4B-474C-985C-ED5FCE9C8BDF}" srcOrd="0" destOrd="0" presId="urn:microsoft.com/office/officeart/2005/8/layout/hierarchy2"/>
    <dgm:cxn modelId="{5587CD0C-BBF0-4E7B-90D7-AF74DAEEA771}" srcId="{52FF0C29-FA85-411A-B9BF-8CB7B91D33E8}" destId="{1D14A8CE-743C-4580-BA81-C5BE76D2FA53}" srcOrd="0" destOrd="0" parTransId="{FD78DE95-32C8-4761-A93B-8EA2414A13FB}" sibTransId="{B7BF6B0B-A889-4A0F-A5DA-2A7F1E84D93F}"/>
    <dgm:cxn modelId="{44A33927-1C6B-45E7-862E-4FA279122804}" type="presOf" srcId="{B648CF57-601D-466F-9654-269569BE925F}" destId="{EAC55385-8454-4A58-A93F-21F33B455B49}" srcOrd="1" destOrd="0" presId="urn:microsoft.com/office/officeart/2005/8/layout/hierarchy2"/>
    <dgm:cxn modelId="{6971425A-A180-4917-A415-1FCDA2078D7D}" srcId="{1D14A8CE-743C-4580-BA81-C5BE76D2FA53}" destId="{0E1D2DA7-2F56-47E5-AFA6-06BFF3613D8F}" srcOrd="1" destOrd="0" parTransId="{B648CF57-601D-466F-9654-269569BE925F}" sibTransId="{22BFD5F0-4863-4DB8-A0F7-83B66479A985}"/>
    <dgm:cxn modelId="{7D663A62-64CE-4BAF-BC45-288BAD68D4B5}" type="presParOf" srcId="{7B817205-F317-4909-AF10-C72DAA4B32D4}" destId="{A3D726DA-4B29-42F3-A126-B3D0DCB211BC}" srcOrd="0" destOrd="0" presId="urn:microsoft.com/office/officeart/2005/8/layout/hierarchy2"/>
    <dgm:cxn modelId="{7324F864-A055-4161-A941-5D40CED0E117}" type="presParOf" srcId="{A3D726DA-4B29-42F3-A126-B3D0DCB211BC}" destId="{E7DC23AF-9BD0-4880-AFC1-E39923465C65}" srcOrd="0" destOrd="0" presId="urn:microsoft.com/office/officeart/2005/8/layout/hierarchy2"/>
    <dgm:cxn modelId="{A63BAE15-750A-465E-8C2D-DE078C136AD7}" type="presParOf" srcId="{A3D726DA-4B29-42F3-A126-B3D0DCB211BC}" destId="{FCAB71D9-D40D-4BBE-9CEC-78F60BE0C659}" srcOrd="1" destOrd="0" presId="urn:microsoft.com/office/officeart/2005/8/layout/hierarchy2"/>
    <dgm:cxn modelId="{805CDD2F-B0D5-41EC-82C8-F9C34AF9D600}" type="presParOf" srcId="{FCAB71D9-D40D-4BBE-9CEC-78F60BE0C659}" destId="{FFD6A248-9853-4A2B-8976-96BE31337EDC}" srcOrd="0" destOrd="0" presId="urn:microsoft.com/office/officeart/2005/8/layout/hierarchy2"/>
    <dgm:cxn modelId="{CAA3FC47-FD9D-4F94-81EA-E69397C2BE97}" type="presParOf" srcId="{FFD6A248-9853-4A2B-8976-96BE31337EDC}" destId="{FCD139ED-6911-4139-9BED-B8E19B72A03D}" srcOrd="0" destOrd="0" presId="urn:microsoft.com/office/officeart/2005/8/layout/hierarchy2"/>
    <dgm:cxn modelId="{AFCE5B75-4C06-4074-9716-033E395CC683}" type="presParOf" srcId="{FCAB71D9-D40D-4BBE-9CEC-78F60BE0C659}" destId="{9998BCA9-2D91-4AEF-A6DA-4B65DF57B920}" srcOrd="1" destOrd="0" presId="urn:microsoft.com/office/officeart/2005/8/layout/hierarchy2"/>
    <dgm:cxn modelId="{23F1E75C-B5A8-495D-8B40-0B101881DA23}" type="presParOf" srcId="{9998BCA9-2D91-4AEF-A6DA-4B65DF57B920}" destId="{C35686E2-95C4-4B69-BA35-1673E7E6BEA6}" srcOrd="0" destOrd="0" presId="urn:microsoft.com/office/officeart/2005/8/layout/hierarchy2"/>
    <dgm:cxn modelId="{78BD2A0D-CCE1-482B-A16C-7F28E47EB9C8}" type="presParOf" srcId="{9998BCA9-2D91-4AEF-A6DA-4B65DF57B920}" destId="{8D5B419C-BE83-4EA6-B34F-4987C193C298}" srcOrd="1" destOrd="0" presId="urn:microsoft.com/office/officeart/2005/8/layout/hierarchy2"/>
    <dgm:cxn modelId="{0CA62CB2-FF3A-404B-97A5-9722BDC85010}" type="presParOf" srcId="{FCAB71D9-D40D-4BBE-9CEC-78F60BE0C659}" destId="{22D8FDF3-3E4B-474C-985C-ED5FCE9C8BDF}" srcOrd="2" destOrd="0" presId="urn:microsoft.com/office/officeart/2005/8/layout/hierarchy2"/>
    <dgm:cxn modelId="{9C5535AB-EC64-4B93-928C-4D663656E9B7}" type="presParOf" srcId="{22D8FDF3-3E4B-474C-985C-ED5FCE9C8BDF}" destId="{EAC55385-8454-4A58-A93F-21F33B455B49}" srcOrd="0" destOrd="0" presId="urn:microsoft.com/office/officeart/2005/8/layout/hierarchy2"/>
    <dgm:cxn modelId="{3497F4E4-6199-4A91-998A-A1B015BC5FC1}" type="presParOf" srcId="{FCAB71D9-D40D-4BBE-9CEC-78F60BE0C659}" destId="{08813BDC-6B59-40A3-8948-218214EFA132}" srcOrd="3" destOrd="0" presId="urn:microsoft.com/office/officeart/2005/8/layout/hierarchy2"/>
    <dgm:cxn modelId="{F0FE87B3-5225-4C57-BD8B-C6C3D8AE9E47}" type="presParOf" srcId="{08813BDC-6B59-40A3-8948-218214EFA132}" destId="{FA146820-5E1A-440B-9C75-37E73AA2AFA9}" srcOrd="0" destOrd="0" presId="urn:microsoft.com/office/officeart/2005/8/layout/hierarchy2"/>
    <dgm:cxn modelId="{76B6AAB4-E08E-4856-B7CF-B4DAE527A849}" type="presParOf" srcId="{08813BDC-6B59-40A3-8948-218214EFA132}" destId="{E27269DE-FA9E-4046-8D56-B218C7AFA5B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282D12-773D-4C57-9602-161267ED7DD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FDABC817-F715-4DDF-9DCD-380E523C224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Трофические связи</a:t>
          </a:r>
        </a:p>
      </dgm:t>
    </dgm:pt>
    <dgm:pt modelId="{0E22E094-F6E1-491A-80EF-889DC025B40A}" type="parTrans" cxnId="{0C918B59-7623-44A6-B3EE-A30005C44034}">
      <dgm:prSet/>
      <dgm:spPr/>
    </dgm:pt>
    <dgm:pt modelId="{4FAF196D-B231-4DCA-855B-21BFF48052A9}" type="sibTrans" cxnId="{0C918B59-7623-44A6-B3EE-A30005C44034}">
      <dgm:prSet/>
      <dgm:spPr/>
    </dgm:pt>
    <dgm:pt modelId="{C996A049-5508-49EE-BA7C-A374A0F8E4A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прямая</a:t>
          </a:r>
        </a:p>
      </dgm:t>
    </dgm:pt>
    <dgm:pt modelId="{98963294-FD5A-4120-9D3F-DC637527307A}" type="parTrans" cxnId="{90E68C20-71D1-4D52-A447-B306E9F88DA3}">
      <dgm:prSet/>
      <dgm:spPr/>
    </dgm:pt>
    <dgm:pt modelId="{A5D85DD0-FD17-42E4-AA5A-5C8059668D06}" type="sibTrans" cxnId="{90E68C20-71D1-4D52-A447-B306E9F88DA3}">
      <dgm:prSet/>
      <dgm:spPr/>
    </dgm:pt>
    <dgm:pt modelId="{0FE99466-70FB-47B4-8505-09F848205F4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косвенная</a:t>
          </a:r>
        </a:p>
      </dgm:t>
    </dgm:pt>
    <dgm:pt modelId="{6EA86604-51DC-49BD-9468-3FE2641974CC}" type="parTrans" cxnId="{CDEA79A4-FCF0-4B58-B3AF-B4A24F5F5EAE}">
      <dgm:prSet/>
      <dgm:spPr/>
    </dgm:pt>
    <dgm:pt modelId="{3E0909ED-5CD9-4E96-9CBB-D264C23C0CA1}" type="sibTrans" cxnId="{CDEA79A4-FCF0-4B58-B3AF-B4A24F5F5EAE}">
      <dgm:prSet/>
      <dgm:spPr/>
    </dgm:pt>
    <dgm:pt modelId="{D3C5BE96-4917-4B42-AC43-094A4B2B6EDC}" type="pres">
      <dgm:prSet presAssocID="{50282D12-773D-4C57-9602-161267ED7DD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4D7DAC6-DA37-4344-B1DA-6E1714DB40CF}" type="pres">
      <dgm:prSet presAssocID="{FDABC817-F715-4DDF-9DCD-380E523C2240}" presName="hierRoot1" presStyleCnt="0">
        <dgm:presLayoutVars>
          <dgm:hierBranch/>
        </dgm:presLayoutVars>
      </dgm:prSet>
      <dgm:spPr/>
    </dgm:pt>
    <dgm:pt modelId="{852FC8B3-FE3D-4F8B-A41B-C5E0E549CAE1}" type="pres">
      <dgm:prSet presAssocID="{FDABC817-F715-4DDF-9DCD-380E523C2240}" presName="rootComposite1" presStyleCnt="0"/>
      <dgm:spPr/>
    </dgm:pt>
    <dgm:pt modelId="{60C21873-9B74-4767-9F7E-696BE6F8A68D}" type="pres">
      <dgm:prSet presAssocID="{FDABC817-F715-4DDF-9DCD-380E523C224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96E03B-B652-4693-9918-65E7F0C1F4FB}" type="pres">
      <dgm:prSet presAssocID="{FDABC817-F715-4DDF-9DCD-380E523C224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D346DC4-412E-438B-B006-E5F8425049FA}" type="pres">
      <dgm:prSet presAssocID="{FDABC817-F715-4DDF-9DCD-380E523C2240}" presName="hierChild2" presStyleCnt="0"/>
      <dgm:spPr/>
    </dgm:pt>
    <dgm:pt modelId="{DBB782F1-B0D3-4143-A088-3A4D273FB811}" type="pres">
      <dgm:prSet presAssocID="{98963294-FD5A-4120-9D3F-DC637527307A}" presName="Name35" presStyleLbl="parChTrans1D2" presStyleIdx="0" presStyleCnt="2"/>
      <dgm:spPr/>
    </dgm:pt>
    <dgm:pt modelId="{C7B04EE2-4781-46B7-B4DC-1D520642A279}" type="pres">
      <dgm:prSet presAssocID="{C996A049-5508-49EE-BA7C-A374A0F8E4A6}" presName="hierRoot2" presStyleCnt="0">
        <dgm:presLayoutVars>
          <dgm:hierBranch/>
        </dgm:presLayoutVars>
      </dgm:prSet>
      <dgm:spPr/>
    </dgm:pt>
    <dgm:pt modelId="{A54FD7E4-98AE-4C47-A422-7937A86A4F47}" type="pres">
      <dgm:prSet presAssocID="{C996A049-5508-49EE-BA7C-A374A0F8E4A6}" presName="rootComposite" presStyleCnt="0"/>
      <dgm:spPr/>
    </dgm:pt>
    <dgm:pt modelId="{08632E08-CC95-4D15-8454-2A0FA6148432}" type="pres">
      <dgm:prSet presAssocID="{C996A049-5508-49EE-BA7C-A374A0F8E4A6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3F4D87-4B38-45DB-BF5A-F41473083CD9}" type="pres">
      <dgm:prSet presAssocID="{C996A049-5508-49EE-BA7C-A374A0F8E4A6}" presName="rootConnector" presStyleLbl="node2" presStyleIdx="0" presStyleCnt="2"/>
      <dgm:spPr/>
      <dgm:t>
        <a:bodyPr/>
        <a:lstStyle/>
        <a:p>
          <a:endParaRPr lang="ru-RU"/>
        </a:p>
      </dgm:t>
    </dgm:pt>
    <dgm:pt modelId="{131B769F-AB70-4905-A176-25F5AD997AE5}" type="pres">
      <dgm:prSet presAssocID="{C996A049-5508-49EE-BA7C-A374A0F8E4A6}" presName="hierChild4" presStyleCnt="0"/>
      <dgm:spPr/>
    </dgm:pt>
    <dgm:pt modelId="{8ABD47EA-5274-4FC0-9CE9-C74D35520CE0}" type="pres">
      <dgm:prSet presAssocID="{C996A049-5508-49EE-BA7C-A374A0F8E4A6}" presName="hierChild5" presStyleCnt="0"/>
      <dgm:spPr/>
    </dgm:pt>
    <dgm:pt modelId="{73B8C0EC-F0BE-4D47-992A-1D076E1FADEB}" type="pres">
      <dgm:prSet presAssocID="{6EA86604-51DC-49BD-9468-3FE2641974CC}" presName="Name35" presStyleLbl="parChTrans1D2" presStyleIdx="1" presStyleCnt="2"/>
      <dgm:spPr/>
    </dgm:pt>
    <dgm:pt modelId="{7A785002-2B7A-4F3D-A3BA-DF1FBCB64831}" type="pres">
      <dgm:prSet presAssocID="{0FE99466-70FB-47B4-8505-09F848205F42}" presName="hierRoot2" presStyleCnt="0">
        <dgm:presLayoutVars>
          <dgm:hierBranch/>
        </dgm:presLayoutVars>
      </dgm:prSet>
      <dgm:spPr/>
    </dgm:pt>
    <dgm:pt modelId="{30D2F7A7-01C8-457B-A109-29BB093BF002}" type="pres">
      <dgm:prSet presAssocID="{0FE99466-70FB-47B4-8505-09F848205F42}" presName="rootComposite" presStyleCnt="0"/>
      <dgm:spPr/>
    </dgm:pt>
    <dgm:pt modelId="{CE7A702C-B56B-432F-AED6-3D7EDC4B2495}" type="pres">
      <dgm:prSet presAssocID="{0FE99466-70FB-47B4-8505-09F848205F42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E6FD83-D529-48B9-ADA5-E787B16090CD}" type="pres">
      <dgm:prSet presAssocID="{0FE99466-70FB-47B4-8505-09F848205F42}" presName="rootConnector" presStyleLbl="node2" presStyleIdx="1" presStyleCnt="2"/>
      <dgm:spPr/>
      <dgm:t>
        <a:bodyPr/>
        <a:lstStyle/>
        <a:p>
          <a:endParaRPr lang="ru-RU"/>
        </a:p>
      </dgm:t>
    </dgm:pt>
    <dgm:pt modelId="{962C92FD-D37A-4DE2-B315-D7E747FAC254}" type="pres">
      <dgm:prSet presAssocID="{0FE99466-70FB-47B4-8505-09F848205F42}" presName="hierChild4" presStyleCnt="0"/>
      <dgm:spPr/>
    </dgm:pt>
    <dgm:pt modelId="{5D99E329-A440-4FFE-B69A-E4D36BF9F99C}" type="pres">
      <dgm:prSet presAssocID="{0FE99466-70FB-47B4-8505-09F848205F42}" presName="hierChild5" presStyleCnt="0"/>
      <dgm:spPr/>
    </dgm:pt>
    <dgm:pt modelId="{E4921CAF-A204-4F86-8441-A66E0B48F222}" type="pres">
      <dgm:prSet presAssocID="{FDABC817-F715-4DDF-9DCD-380E523C2240}" presName="hierChild3" presStyleCnt="0"/>
      <dgm:spPr/>
    </dgm:pt>
  </dgm:ptLst>
  <dgm:cxnLst>
    <dgm:cxn modelId="{13666622-B64A-43B4-836B-6A91DE7F8E44}" type="presOf" srcId="{FDABC817-F715-4DDF-9DCD-380E523C2240}" destId="{60C21873-9B74-4767-9F7E-696BE6F8A68D}" srcOrd="0" destOrd="0" presId="urn:microsoft.com/office/officeart/2005/8/layout/orgChart1"/>
    <dgm:cxn modelId="{866448B4-26B5-49BE-894A-F3D4A66EEBD5}" type="presOf" srcId="{50282D12-773D-4C57-9602-161267ED7DDC}" destId="{D3C5BE96-4917-4B42-AC43-094A4B2B6EDC}" srcOrd="0" destOrd="0" presId="urn:microsoft.com/office/officeart/2005/8/layout/orgChart1"/>
    <dgm:cxn modelId="{710F4CBF-406A-4C1A-A69A-C9EDFCB3C792}" type="presOf" srcId="{0FE99466-70FB-47B4-8505-09F848205F42}" destId="{CE7A702C-B56B-432F-AED6-3D7EDC4B2495}" srcOrd="0" destOrd="0" presId="urn:microsoft.com/office/officeart/2005/8/layout/orgChart1"/>
    <dgm:cxn modelId="{91B13DA5-0D7F-43C1-B4C0-14F47B2B42A1}" type="presOf" srcId="{C996A049-5508-49EE-BA7C-A374A0F8E4A6}" destId="{903F4D87-4B38-45DB-BF5A-F41473083CD9}" srcOrd="1" destOrd="0" presId="urn:microsoft.com/office/officeart/2005/8/layout/orgChart1"/>
    <dgm:cxn modelId="{1A33EC6F-0D19-4189-AC7F-05D09CEE686E}" type="presOf" srcId="{0FE99466-70FB-47B4-8505-09F848205F42}" destId="{36E6FD83-D529-48B9-ADA5-E787B16090CD}" srcOrd="1" destOrd="0" presId="urn:microsoft.com/office/officeart/2005/8/layout/orgChart1"/>
    <dgm:cxn modelId="{1114C17C-94D7-4382-AA37-9A731F10AE05}" type="presOf" srcId="{6EA86604-51DC-49BD-9468-3FE2641974CC}" destId="{73B8C0EC-F0BE-4D47-992A-1D076E1FADEB}" srcOrd="0" destOrd="0" presId="urn:microsoft.com/office/officeart/2005/8/layout/orgChart1"/>
    <dgm:cxn modelId="{00E15319-A45C-4B48-B726-AE6984C7BE27}" type="presOf" srcId="{FDABC817-F715-4DDF-9DCD-380E523C2240}" destId="{FA96E03B-B652-4693-9918-65E7F0C1F4FB}" srcOrd="1" destOrd="0" presId="urn:microsoft.com/office/officeart/2005/8/layout/orgChart1"/>
    <dgm:cxn modelId="{3AD4256E-91EB-4167-A557-72A2D16DDCD0}" type="presOf" srcId="{C996A049-5508-49EE-BA7C-A374A0F8E4A6}" destId="{08632E08-CC95-4D15-8454-2A0FA6148432}" srcOrd="0" destOrd="0" presId="urn:microsoft.com/office/officeart/2005/8/layout/orgChart1"/>
    <dgm:cxn modelId="{CDEA79A4-FCF0-4B58-B3AF-B4A24F5F5EAE}" srcId="{FDABC817-F715-4DDF-9DCD-380E523C2240}" destId="{0FE99466-70FB-47B4-8505-09F848205F42}" srcOrd="1" destOrd="0" parTransId="{6EA86604-51DC-49BD-9468-3FE2641974CC}" sibTransId="{3E0909ED-5CD9-4E96-9CBB-D264C23C0CA1}"/>
    <dgm:cxn modelId="{90E68C20-71D1-4D52-A447-B306E9F88DA3}" srcId="{FDABC817-F715-4DDF-9DCD-380E523C2240}" destId="{C996A049-5508-49EE-BA7C-A374A0F8E4A6}" srcOrd="0" destOrd="0" parTransId="{98963294-FD5A-4120-9D3F-DC637527307A}" sibTransId="{A5D85DD0-FD17-42E4-AA5A-5C8059668D06}"/>
    <dgm:cxn modelId="{0C918B59-7623-44A6-B3EE-A30005C44034}" srcId="{50282D12-773D-4C57-9602-161267ED7DDC}" destId="{FDABC817-F715-4DDF-9DCD-380E523C2240}" srcOrd="0" destOrd="0" parTransId="{0E22E094-F6E1-491A-80EF-889DC025B40A}" sibTransId="{4FAF196D-B231-4DCA-855B-21BFF48052A9}"/>
    <dgm:cxn modelId="{FEB697B6-5C21-410F-A666-5A53BC2D9B72}" type="presOf" srcId="{98963294-FD5A-4120-9D3F-DC637527307A}" destId="{DBB782F1-B0D3-4143-A088-3A4D273FB811}" srcOrd="0" destOrd="0" presId="urn:microsoft.com/office/officeart/2005/8/layout/orgChart1"/>
    <dgm:cxn modelId="{17DAE246-8C73-41D1-9B4D-0A69BC981F01}" type="presParOf" srcId="{D3C5BE96-4917-4B42-AC43-094A4B2B6EDC}" destId="{14D7DAC6-DA37-4344-B1DA-6E1714DB40CF}" srcOrd="0" destOrd="0" presId="urn:microsoft.com/office/officeart/2005/8/layout/orgChart1"/>
    <dgm:cxn modelId="{7F6B0533-68E6-4939-9134-116652334DBB}" type="presParOf" srcId="{14D7DAC6-DA37-4344-B1DA-6E1714DB40CF}" destId="{852FC8B3-FE3D-4F8B-A41B-C5E0E549CAE1}" srcOrd="0" destOrd="0" presId="urn:microsoft.com/office/officeart/2005/8/layout/orgChart1"/>
    <dgm:cxn modelId="{68BCF879-C220-42F1-9A10-FD59A2B139A1}" type="presParOf" srcId="{852FC8B3-FE3D-4F8B-A41B-C5E0E549CAE1}" destId="{60C21873-9B74-4767-9F7E-696BE6F8A68D}" srcOrd="0" destOrd="0" presId="urn:microsoft.com/office/officeart/2005/8/layout/orgChart1"/>
    <dgm:cxn modelId="{9BF8E5A8-8249-4C25-AF82-CBC293DF4A14}" type="presParOf" srcId="{852FC8B3-FE3D-4F8B-A41B-C5E0E549CAE1}" destId="{FA96E03B-B652-4693-9918-65E7F0C1F4FB}" srcOrd="1" destOrd="0" presId="urn:microsoft.com/office/officeart/2005/8/layout/orgChart1"/>
    <dgm:cxn modelId="{E5C6E0BA-8626-4B5D-B9B7-90850F760CDB}" type="presParOf" srcId="{14D7DAC6-DA37-4344-B1DA-6E1714DB40CF}" destId="{3D346DC4-412E-438B-B006-E5F8425049FA}" srcOrd="1" destOrd="0" presId="urn:microsoft.com/office/officeart/2005/8/layout/orgChart1"/>
    <dgm:cxn modelId="{FABB26CF-1CEC-4B79-AD6C-875032B9C304}" type="presParOf" srcId="{3D346DC4-412E-438B-B006-E5F8425049FA}" destId="{DBB782F1-B0D3-4143-A088-3A4D273FB811}" srcOrd="0" destOrd="0" presId="urn:microsoft.com/office/officeart/2005/8/layout/orgChart1"/>
    <dgm:cxn modelId="{0C6DDB9E-BA07-448F-BDA4-F70B0FF6B62F}" type="presParOf" srcId="{3D346DC4-412E-438B-B006-E5F8425049FA}" destId="{C7B04EE2-4781-46B7-B4DC-1D520642A279}" srcOrd="1" destOrd="0" presId="urn:microsoft.com/office/officeart/2005/8/layout/orgChart1"/>
    <dgm:cxn modelId="{A607BB37-44EB-4DB5-8432-6DA7986C52A3}" type="presParOf" srcId="{C7B04EE2-4781-46B7-B4DC-1D520642A279}" destId="{A54FD7E4-98AE-4C47-A422-7937A86A4F47}" srcOrd="0" destOrd="0" presId="urn:microsoft.com/office/officeart/2005/8/layout/orgChart1"/>
    <dgm:cxn modelId="{5B53CF8E-AC95-45BB-8EAF-E12189ABA01E}" type="presParOf" srcId="{A54FD7E4-98AE-4C47-A422-7937A86A4F47}" destId="{08632E08-CC95-4D15-8454-2A0FA6148432}" srcOrd="0" destOrd="0" presId="urn:microsoft.com/office/officeart/2005/8/layout/orgChart1"/>
    <dgm:cxn modelId="{E7857B53-9AA1-4F3D-BB14-BBA4629E9D61}" type="presParOf" srcId="{A54FD7E4-98AE-4C47-A422-7937A86A4F47}" destId="{903F4D87-4B38-45DB-BF5A-F41473083CD9}" srcOrd="1" destOrd="0" presId="urn:microsoft.com/office/officeart/2005/8/layout/orgChart1"/>
    <dgm:cxn modelId="{D79B1865-5B9C-4EC3-8F08-39C1EFC93AA1}" type="presParOf" srcId="{C7B04EE2-4781-46B7-B4DC-1D520642A279}" destId="{131B769F-AB70-4905-A176-25F5AD997AE5}" srcOrd="1" destOrd="0" presId="urn:microsoft.com/office/officeart/2005/8/layout/orgChart1"/>
    <dgm:cxn modelId="{5DB64344-4254-411A-8520-C2F578FFFFED}" type="presParOf" srcId="{C7B04EE2-4781-46B7-B4DC-1D520642A279}" destId="{8ABD47EA-5274-4FC0-9CE9-C74D35520CE0}" srcOrd="2" destOrd="0" presId="urn:microsoft.com/office/officeart/2005/8/layout/orgChart1"/>
    <dgm:cxn modelId="{70C263D8-82CB-4A46-8962-7D7EE14785A7}" type="presParOf" srcId="{3D346DC4-412E-438B-B006-E5F8425049FA}" destId="{73B8C0EC-F0BE-4D47-992A-1D076E1FADEB}" srcOrd="2" destOrd="0" presId="urn:microsoft.com/office/officeart/2005/8/layout/orgChart1"/>
    <dgm:cxn modelId="{98D6C35E-A22A-48C3-8DCF-889B7B3D5CDA}" type="presParOf" srcId="{3D346DC4-412E-438B-B006-E5F8425049FA}" destId="{7A785002-2B7A-4F3D-A3BA-DF1FBCB64831}" srcOrd="3" destOrd="0" presId="urn:microsoft.com/office/officeart/2005/8/layout/orgChart1"/>
    <dgm:cxn modelId="{6189EF84-73CE-4691-8BF0-07C52F6783CB}" type="presParOf" srcId="{7A785002-2B7A-4F3D-A3BA-DF1FBCB64831}" destId="{30D2F7A7-01C8-457B-A109-29BB093BF002}" srcOrd="0" destOrd="0" presId="urn:microsoft.com/office/officeart/2005/8/layout/orgChart1"/>
    <dgm:cxn modelId="{D7B67412-B58A-4211-8B7B-32B06CA04F02}" type="presParOf" srcId="{30D2F7A7-01C8-457B-A109-29BB093BF002}" destId="{CE7A702C-B56B-432F-AED6-3D7EDC4B2495}" srcOrd="0" destOrd="0" presId="urn:microsoft.com/office/officeart/2005/8/layout/orgChart1"/>
    <dgm:cxn modelId="{DCAD754F-7FBD-4A39-BAB6-4527206351E5}" type="presParOf" srcId="{30D2F7A7-01C8-457B-A109-29BB093BF002}" destId="{36E6FD83-D529-48B9-ADA5-E787B16090CD}" srcOrd="1" destOrd="0" presId="urn:microsoft.com/office/officeart/2005/8/layout/orgChart1"/>
    <dgm:cxn modelId="{1316CD8D-8DD8-4DFC-99C6-07A3EEEE9320}" type="presParOf" srcId="{7A785002-2B7A-4F3D-A3BA-DF1FBCB64831}" destId="{962C92FD-D37A-4DE2-B315-D7E747FAC254}" srcOrd="1" destOrd="0" presId="urn:microsoft.com/office/officeart/2005/8/layout/orgChart1"/>
    <dgm:cxn modelId="{A72DBF6D-3638-4706-B491-73E664CB5EE2}" type="presParOf" srcId="{7A785002-2B7A-4F3D-A3BA-DF1FBCB64831}" destId="{5D99E329-A440-4FFE-B69A-E4D36BF9F99C}" srcOrd="2" destOrd="0" presId="urn:microsoft.com/office/officeart/2005/8/layout/orgChart1"/>
    <dgm:cxn modelId="{98E50DA2-5556-4E52-AFE8-6546100C0DA8}" type="presParOf" srcId="{14D7DAC6-DA37-4344-B1DA-6E1714DB40CF}" destId="{E4921CAF-A204-4F86-8441-A66E0B48F22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AD4E07-5070-4A0D-9FAA-C29A7FB1173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D38F7931-9D71-4DAB-A908-FF32CD0F743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Комменсализм</a:t>
          </a:r>
        </a:p>
      </dgm:t>
    </dgm:pt>
    <dgm:pt modelId="{F5C7DCAB-0FEA-40CC-882B-EFCC2C0A7678}" type="parTrans" cxnId="{43E25E51-BA0E-439C-9D5F-CA65E83A22B1}">
      <dgm:prSet/>
      <dgm:spPr/>
      <dgm:t>
        <a:bodyPr/>
        <a:lstStyle/>
        <a:p>
          <a:endParaRPr lang="ru-RU"/>
        </a:p>
      </dgm:t>
    </dgm:pt>
    <dgm:pt modelId="{957EBA53-50EE-4576-B82E-A549B3597810}" type="sibTrans" cxnId="{43E25E51-BA0E-439C-9D5F-CA65E83A22B1}">
      <dgm:prSet/>
      <dgm:spPr/>
      <dgm:t>
        <a:bodyPr/>
        <a:lstStyle/>
        <a:p>
          <a:endParaRPr lang="ru-RU"/>
        </a:p>
      </dgm:t>
    </dgm:pt>
    <dgm:pt modelId="{4993EB4A-AB2B-416D-A79F-259F50E97DE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Квартирантство</a:t>
          </a: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</a:t>
          </a:r>
          <a:r>
            <a:rPr kumimoji="0" lang="ru-RU" altLang="ru-RU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синойкия</a:t>
          </a: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)</a:t>
          </a:r>
        </a:p>
      </dgm:t>
    </dgm:pt>
    <dgm:pt modelId="{5FD0655F-D2FC-4C27-8502-B753B3CFC0A8}" type="parTrans" cxnId="{17582B2F-3C8D-422D-B60B-D56478EA6791}">
      <dgm:prSet/>
      <dgm:spPr/>
      <dgm:t>
        <a:bodyPr/>
        <a:lstStyle/>
        <a:p>
          <a:endParaRPr lang="ru-RU"/>
        </a:p>
      </dgm:t>
    </dgm:pt>
    <dgm:pt modelId="{332BDBAA-F2A1-4292-870D-0EBAD9C149C2}" type="sibTrans" cxnId="{17582B2F-3C8D-422D-B60B-D56478EA6791}">
      <dgm:prSet/>
      <dgm:spPr/>
      <dgm:t>
        <a:bodyPr/>
        <a:lstStyle/>
        <a:p>
          <a:endParaRPr lang="ru-RU"/>
        </a:p>
      </dgm:t>
    </dgm:pt>
    <dgm:pt modelId="{F347C12D-61F4-419E-B697-D434E9BCDF7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Нахлебничество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(трофобиоз)</a:t>
          </a:r>
        </a:p>
      </dgm:t>
    </dgm:pt>
    <dgm:pt modelId="{5062CF65-1245-4984-80DE-C48FD391E4E1}" type="parTrans" cxnId="{8A9CC241-F4DC-4EFB-ADD5-F58C35028028}">
      <dgm:prSet/>
      <dgm:spPr/>
      <dgm:t>
        <a:bodyPr/>
        <a:lstStyle/>
        <a:p>
          <a:endParaRPr lang="ru-RU"/>
        </a:p>
      </dgm:t>
    </dgm:pt>
    <dgm:pt modelId="{94936CAD-99AA-45FC-B731-63B8BB8AAC3A}" type="sibTrans" cxnId="{8A9CC241-F4DC-4EFB-ADD5-F58C35028028}">
      <dgm:prSet/>
      <dgm:spPr/>
      <dgm:t>
        <a:bodyPr/>
        <a:lstStyle/>
        <a:p>
          <a:endParaRPr lang="ru-RU"/>
        </a:p>
      </dgm:t>
    </dgm:pt>
    <dgm:pt modelId="{8BD8A70B-8BB9-47B4-AEC4-9CE55E9B5BD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Сотрапезничество</a:t>
          </a:r>
          <a:endParaRPr kumimoji="0" lang="ru-RU" altLang="ru-RU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59EDA7AA-B8BD-4825-9E4D-2F29A6F2C93F}" type="parTrans" cxnId="{C4B40018-E3BA-4A10-A4A0-6F5004A93D81}">
      <dgm:prSet/>
      <dgm:spPr/>
      <dgm:t>
        <a:bodyPr/>
        <a:lstStyle/>
        <a:p>
          <a:endParaRPr lang="ru-RU"/>
        </a:p>
      </dgm:t>
    </dgm:pt>
    <dgm:pt modelId="{6FA0206F-9574-4DB1-84C3-50357B99F52E}" type="sibTrans" cxnId="{C4B40018-E3BA-4A10-A4A0-6F5004A93D81}">
      <dgm:prSet/>
      <dgm:spPr/>
      <dgm:t>
        <a:bodyPr/>
        <a:lstStyle/>
        <a:p>
          <a:endParaRPr lang="ru-RU"/>
        </a:p>
      </dgm:t>
    </dgm:pt>
    <dgm:pt modelId="{2A000171-500C-4845-A91E-F4A80DA6AAF6}" type="pres">
      <dgm:prSet presAssocID="{A1AD4E07-5070-4A0D-9FAA-C29A7FB117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CAA97D4-3186-4AEB-92B8-E762E17DCB0B}" type="pres">
      <dgm:prSet presAssocID="{D38F7931-9D71-4DAB-A908-FF32CD0F7434}" presName="hierRoot1" presStyleCnt="0">
        <dgm:presLayoutVars>
          <dgm:hierBranch/>
        </dgm:presLayoutVars>
      </dgm:prSet>
      <dgm:spPr/>
    </dgm:pt>
    <dgm:pt modelId="{AA93168A-4B3F-4D9F-96AD-9AA0B86FC5EE}" type="pres">
      <dgm:prSet presAssocID="{D38F7931-9D71-4DAB-A908-FF32CD0F7434}" presName="rootComposite1" presStyleCnt="0"/>
      <dgm:spPr/>
    </dgm:pt>
    <dgm:pt modelId="{E6D50A85-67E2-4942-9B2D-D7207F5BB74C}" type="pres">
      <dgm:prSet presAssocID="{D38F7931-9D71-4DAB-A908-FF32CD0F743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04531B-6A52-43E2-92E0-22C89EF702BE}" type="pres">
      <dgm:prSet presAssocID="{D38F7931-9D71-4DAB-A908-FF32CD0F743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6CB8AB2-07CC-4A1A-9291-49D93E479072}" type="pres">
      <dgm:prSet presAssocID="{D38F7931-9D71-4DAB-A908-FF32CD0F7434}" presName="hierChild2" presStyleCnt="0"/>
      <dgm:spPr/>
    </dgm:pt>
    <dgm:pt modelId="{5F547D91-0DAD-49F7-BAA3-9D9E2402A9CC}" type="pres">
      <dgm:prSet presAssocID="{5FD0655F-D2FC-4C27-8502-B753B3CFC0A8}" presName="Name35" presStyleLbl="parChTrans1D2" presStyleIdx="0" presStyleCnt="3"/>
      <dgm:spPr/>
      <dgm:t>
        <a:bodyPr/>
        <a:lstStyle/>
        <a:p>
          <a:endParaRPr lang="ru-RU"/>
        </a:p>
      </dgm:t>
    </dgm:pt>
    <dgm:pt modelId="{0CBF9B16-8B46-4704-BAF5-963F41B32756}" type="pres">
      <dgm:prSet presAssocID="{4993EB4A-AB2B-416D-A79F-259F50E97DEC}" presName="hierRoot2" presStyleCnt="0">
        <dgm:presLayoutVars>
          <dgm:hierBranch/>
        </dgm:presLayoutVars>
      </dgm:prSet>
      <dgm:spPr/>
    </dgm:pt>
    <dgm:pt modelId="{761F7EAA-872C-45CA-882A-65C4C61A32A3}" type="pres">
      <dgm:prSet presAssocID="{4993EB4A-AB2B-416D-A79F-259F50E97DEC}" presName="rootComposite" presStyleCnt="0"/>
      <dgm:spPr/>
    </dgm:pt>
    <dgm:pt modelId="{30CBC136-8CA7-425A-B233-9C42274A2F03}" type="pres">
      <dgm:prSet presAssocID="{4993EB4A-AB2B-416D-A79F-259F50E97DEC}" presName="rootText" presStyleLbl="node2" presStyleIdx="0" presStyleCnt="3" custScaleX="878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16C016-F23C-45AF-83AA-488D977D2334}" type="pres">
      <dgm:prSet presAssocID="{4993EB4A-AB2B-416D-A79F-259F50E97DEC}" presName="rootConnector" presStyleLbl="node2" presStyleIdx="0" presStyleCnt="3"/>
      <dgm:spPr/>
      <dgm:t>
        <a:bodyPr/>
        <a:lstStyle/>
        <a:p>
          <a:endParaRPr lang="ru-RU"/>
        </a:p>
      </dgm:t>
    </dgm:pt>
    <dgm:pt modelId="{DB9E8185-3288-4DD0-A301-F7976B235F2D}" type="pres">
      <dgm:prSet presAssocID="{4993EB4A-AB2B-416D-A79F-259F50E97DEC}" presName="hierChild4" presStyleCnt="0"/>
      <dgm:spPr/>
    </dgm:pt>
    <dgm:pt modelId="{8912F80A-579C-4D41-AB5E-2AE607EF9B69}" type="pres">
      <dgm:prSet presAssocID="{4993EB4A-AB2B-416D-A79F-259F50E97DEC}" presName="hierChild5" presStyleCnt="0"/>
      <dgm:spPr/>
    </dgm:pt>
    <dgm:pt modelId="{D9A9C2DA-AEC4-4AF1-B0B8-F4C309DFDF37}" type="pres">
      <dgm:prSet presAssocID="{5062CF65-1245-4984-80DE-C48FD391E4E1}" presName="Name35" presStyleLbl="parChTrans1D2" presStyleIdx="1" presStyleCnt="3"/>
      <dgm:spPr/>
      <dgm:t>
        <a:bodyPr/>
        <a:lstStyle/>
        <a:p>
          <a:endParaRPr lang="ru-RU"/>
        </a:p>
      </dgm:t>
    </dgm:pt>
    <dgm:pt modelId="{AD25659F-680A-4717-A2A4-3A4FAD073FB5}" type="pres">
      <dgm:prSet presAssocID="{F347C12D-61F4-419E-B697-D434E9BCDF77}" presName="hierRoot2" presStyleCnt="0">
        <dgm:presLayoutVars>
          <dgm:hierBranch/>
        </dgm:presLayoutVars>
      </dgm:prSet>
      <dgm:spPr/>
    </dgm:pt>
    <dgm:pt modelId="{4CB4EB36-45CA-42E1-AD87-3007BE1A1917}" type="pres">
      <dgm:prSet presAssocID="{F347C12D-61F4-419E-B697-D434E9BCDF77}" presName="rootComposite" presStyleCnt="0"/>
      <dgm:spPr/>
    </dgm:pt>
    <dgm:pt modelId="{3B74105F-76C8-4F24-B495-3E365B26515D}" type="pres">
      <dgm:prSet presAssocID="{F347C12D-61F4-419E-B697-D434E9BCDF7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985288-4CCC-4CB2-9EBC-9536A5318AE3}" type="pres">
      <dgm:prSet presAssocID="{F347C12D-61F4-419E-B697-D434E9BCDF77}" presName="rootConnector" presStyleLbl="node2" presStyleIdx="1" presStyleCnt="3"/>
      <dgm:spPr/>
      <dgm:t>
        <a:bodyPr/>
        <a:lstStyle/>
        <a:p>
          <a:endParaRPr lang="ru-RU"/>
        </a:p>
      </dgm:t>
    </dgm:pt>
    <dgm:pt modelId="{60EB4C6D-BDED-48D2-8FB8-93D60E0A9500}" type="pres">
      <dgm:prSet presAssocID="{F347C12D-61F4-419E-B697-D434E9BCDF77}" presName="hierChild4" presStyleCnt="0"/>
      <dgm:spPr/>
    </dgm:pt>
    <dgm:pt modelId="{C23A8AB9-CB9B-4F4D-813D-FF86FB6BB551}" type="pres">
      <dgm:prSet presAssocID="{F347C12D-61F4-419E-B697-D434E9BCDF77}" presName="hierChild5" presStyleCnt="0"/>
      <dgm:spPr/>
    </dgm:pt>
    <dgm:pt modelId="{7F2DFC5D-1F80-4A3D-98FD-75B5A4AA90D8}" type="pres">
      <dgm:prSet presAssocID="{59EDA7AA-B8BD-4825-9E4D-2F29A6F2C93F}" presName="Name35" presStyleLbl="parChTrans1D2" presStyleIdx="2" presStyleCnt="3"/>
      <dgm:spPr/>
      <dgm:t>
        <a:bodyPr/>
        <a:lstStyle/>
        <a:p>
          <a:endParaRPr lang="ru-RU"/>
        </a:p>
      </dgm:t>
    </dgm:pt>
    <dgm:pt modelId="{76C12151-E71F-4E1E-A337-88DD3293BCCD}" type="pres">
      <dgm:prSet presAssocID="{8BD8A70B-8BB9-47B4-AEC4-9CE55E9B5BD6}" presName="hierRoot2" presStyleCnt="0">
        <dgm:presLayoutVars>
          <dgm:hierBranch/>
        </dgm:presLayoutVars>
      </dgm:prSet>
      <dgm:spPr/>
    </dgm:pt>
    <dgm:pt modelId="{53983D1A-DB2E-49FA-A373-F3D937894562}" type="pres">
      <dgm:prSet presAssocID="{8BD8A70B-8BB9-47B4-AEC4-9CE55E9B5BD6}" presName="rootComposite" presStyleCnt="0"/>
      <dgm:spPr/>
    </dgm:pt>
    <dgm:pt modelId="{3E4E5B69-1BF5-4D62-B5B0-B34F5E65A5D6}" type="pres">
      <dgm:prSet presAssocID="{8BD8A70B-8BB9-47B4-AEC4-9CE55E9B5BD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AF8F41-DC48-480B-93FE-D7168FE61164}" type="pres">
      <dgm:prSet presAssocID="{8BD8A70B-8BB9-47B4-AEC4-9CE55E9B5BD6}" presName="rootConnector" presStyleLbl="node2" presStyleIdx="2" presStyleCnt="3"/>
      <dgm:spPr/>
      <dgm:t>
        <a:bodyPr/>
        <a:lstStyle/>
        <a:p>
          <a:endParaRPr lang="ru-RU"/>
        </a:p>
      </dgm:t>
    </dgm:pt>
    <dgm:pt modelId="{A3DA5A96-236E-4F9C-84EC-6078A0EFCCC6}" type="pres">
      <dgm:prSet presAssocID="{8BD8A70B-8BB9-47B4-AEC4-9CE55E9B5BD6}" presName="hierChild4" presStyleCnt="0"/>
      <dgm:spPr/>
    </dgm:pt>
    <dgm:pt modelId="{08FBD4D9-422A-48A2-8C35-2E4EC45A41E1}" type="pres">
      <dgm:prSet presAssocID="{8BD8A70B-8BB9-47B4-AEC4-9CE55E9B5BD6}" presName="hierChild5" presStyleCnt="0"/>
      <dgm:spPr/>
    </dgm:pt>
    <dgm:pt modelId="{6E5CB44A-A617-43B3-AD72-4B294FCBB4A6}" type="pres">
      <dgm:prSet presAssocID="{D38F7931-9D71-4DAB-A908-FF32CD0F7434}" presName="hierChild3" presStyleCnt="0"/>
      <dgm:spPr/>
    </dgm:pt>
  </dgm:ptLst>
  <dgm:cxnLst>
    <dgm:cxn modelId="{581748B1-46F8-4E98-98EC-E1430CDD6FDD}" type="presOf" srcId="{5062CF65-1245-4984-80DE-C48FD391E4E1}" destId="{D9A9C2DA-AEC4-4AF1-B0B8-F4C309DFDF37}" srcOrd="0" destOrd="0" presId="urn:microsoft.com/office/officeart/2005/8/layout/orgChart1"/>
    <dgm:cxn modelId="{1B81ABB2-DF5C-4E71-9DBE-59D3971CD63F}" type="presOf" srcId="{4993EB4A-AB2B-416D-A79F-259F50E97DEC}" destId="{BC16C016-F23C-45AF-83AA-488D977D2334}" srcOrd="1" destOrd="0" presId="urn:microsoft.com/office/officeart/2005/8/layout/orgChart1"/>
    <dgm:cxn modelId="{C4B40018-E3BA-4A10-A4A0-6F5004A93D81}" srcId="{D38F7931-9D71-4DAB-A908-FF32CD0F7434}" destId="{8BD8A70B-8BB9-47B4-AEC4-9CE55E9B5BD6}" srcOrd="2" destOrd="0" parTransId="{59EDA7AA-B8BD-4825-9E4D-2F29A6F2C93F}" sibTransId="{6FA0206F-9574-4DB1-84C3-50357B99F52E}"/>
    <dgm:cxn modelId="{10A72726-E30E-49A5-A19E-3FBAACD3808D}" type="presOf" srcId="{8BD8A70B-8BB9-47B4-AEC4-9CE55E9B5BD6}" destId="{3E4E5B69-1BF5-4D62-B5B0-B34F5E65A5D6}" srcOrd="0" destOrd="0" presId="urn:microsoft.com/office/officeart/2005/8/layout/orgChart1"/>
    <dgm:cxn modelId="{29345FF5-0F70-4B0A-8685-361E1C7A8898}" type="presOf" srcId="{4993EB4A-AB2B-416D-A79F-259F50E97DEC}" destId="{30CBC136-8CA7-425A-B233-9C42274A2F03}" srcOrd="0" destOrd="0" presId="urn:microsoft.com/office/officeart/2005/8/layout/orgChart1"/>
    <dgm:cxn modelId="{AE8C5CC0-948C-4DEB-BBF3-482B5922EC1B}" type="presOf" srcId="{59EDA7AA-B8BD-4825-9E4D-2F29A6F2C93F}" destId="{7F2DFC5D-1F80-4A3D-98FD-75B5A4AA90D8}" srcOrd="0" destOrd="0" presId="urn:microsoft.com/office/officeart/2005/8/layout/orgChart1"/>
    <dgm:cxn modelId="{2100619E-9A4F-42BA-9848-48180C1B55F1}" type="presOf" srcId="{A1AD4E07-5070-4A0D-9FAA-C29A7FB11735}" destId="{2A000171-500C-4845-A91E-F4A80DA6AAF6}" srcOrd="0" destOrd="0" presId="urn:microsoft.com/office/officeart/2005/8/layout/orgChart1"/>
    <dgm:cxn modelId="{D9189DC6-2DC1-4A71-B265-7FBBE345B816}" type="presOf" srcId="{D38F7931-9D71-4DAB-A908-FF32CD0F7434}" destId="{E6D50A85-67E2-4942-9B2D-D7207F5BB74C}" srcOrd="0" destOrd="0" presId="urn:microsoft.com/office/officeart/2005/8/layout/orgChart1"/>
    <dgm:cxn modelId="{43E25E51-BA0E-439C-9D5F-CA65E83A22B1}" srcId="{A1AD4E07-5070-4A0D-9FAA-C29A7FB11735}" destId="{D38F7931-9D71-4DAB-A908-FF32CD0F7434}" srcOrd="0" destOrd="0" parTransId="{F5C7DCAB-0FEA-40CC-882B-EFCC2C0A7678}" sibTransId="{957EBA53-50EE-4576-B82E-A549B3597810}"/>
    <dgm:cxn modelId="{C1FA24D2-5ACF-49A5-8BC6-62914148D854}" type="presOf" srcId="{5FD0655F-D2FC-4C27-8502-B753B3CFC0A8}" destId="{5F547D91-0DAD-49F7-BAA3-9D9E2402A9CC}" srcOrd="0" destOrd="0" presId="urn:microsoft.com/office/officeart/2005/8/layout/orgChart1"/>
    <dgm:cxn modelId="{4B8B025F-5570-48A1-94A0-FC47C044902F}" type="presOf" srcId="{F347C12D-61F4-419E-B697-D434E9BCDF77}" destId="{C8985288-4CCC-4CB2-9EBC-9536A5318AE3}" srcOrd="1" destOrd="0" presId="urn:microsoft.com/office/officeart/2005/8/layout/orgChart1"/>
    <dgm:cxn modelId="{13B09E98-2C80-4047-AEEB-F2E2927A7FD1}" type="presOf" srcId="{F347C12D-61F4-419E-B697-D434E9BCDF77}" destId="{3B74105F-76C8-4F24-B495-3E365B26515D}" srcOrd="0" destOrd="0" presId="urn:microsoft.com/office/officeart/2005/8/layout/orgChart1"/>
    <dgm:cxn modelId="{3FF347C8-E7D8-4243-A89E-7F389EC5B323}" type="presOf" srcId="{D38F7931-9D71-4DAB-A908-FF32CD0F7434}" destId="{9304531B-6A52-43E2-92E0-22C89EF702BE}" srcOrd="1" destOrd="0" presId="urn:microsoft.com/office/officeart/2005/8/layout/orgChart1"/>
    <dgm:cxn modelId="{8A9CC241-F4DC-4EFB-ADD5-F58C35028028}" srcId="{D38F7931-9D71-4DAB-A908-FF32CD0F7434}" destId="{F347C12D-61F4-419E-B697-D434E9BCDF77}" srcOrd="1" destOrd="0" parTransId="{5062CF65-1245-4984-80DE-C48FD391E4E1}" sibTransId="{94936CAD-99AA-45FC-B731-63B8BB8AAC3A}"/>
    <dgm:cxn modelId="{BAEE2C38-65DE-4048-B701-5C9FF8E6BB9F}" type="presOf" srcId="{8BD8A70B-8BB9-47B4-AEC4-9CE55E9B5BD6}" destId="{97AF8F41-DC48-480B-93FE-D7168FE61164}" srcOrd="1" destOrd="0" presId="urn:microsoft.com/office/officeart/2005/8/layout/orgChart1"/>
    <dgm:cxn modelId="{17582B2F-3C8D-422D-B60B-D56478EA6791}" srcId="{D38F7931-9D71-4DAB-A908-FF32CD0F7434}" destId="{4993EB4A-AB2B-416D-A79F-259F50E97DEC}" srcOrd="0" destOrd="0" parTransId="{5FD0655F-D2FC-4C27-8502-B753B3CFC0A8}" sibTransId="{332BDBAA-F2A1-4292-870D-0EBAD9C149C2}"/>
    <dgm:cxn modelId="{BAC8BE02-432A-4E75-9F02-829C6346F3DB}" type="presParOf" srcId="{2A000171-500C-4845-A91E-F4A80DA6AAF6}" destId="{5CAA97D4-3186-4AEB-92B8-E762E17DCB0B}" srcOrd="0" destOrd="0" presId="urn:microsoft.com/office/officeart/2005/8/layout/orgChart1"/>
    <dgm:cxn modelId="{BBC3D06C-5F2A-460B-9AD0-A6433471EB27}" type="presParOf" srcId="{5CAA97D4-3186-4AEB-92B8-E762E17DCB0B}" destId="{AA93168A-4B3F-4D9F-96AD-9AA0B86FC5EE}" srcOrd="0" destOrd="0" presId="urn:microsoft.com/office/officeart/2005/8/layout/orgChart1"/>
    <dgm:cxn modelId="{5C80C564-8879-421F-8DA5-AFA2AABD77F1}" type="presParOf" srcId="{AA93168A-4B3F-4D9F-96AD-9AA0B86FC5EE}" destId="{E6D50A85-67E2-4942-9B2D-D7207F5BB74C}" srcOrd="0" destOrd="0" presId="urn:microsoft.com/office/officeart/2005/8/layout/orgChart1"/>
    <dgm:cxn modelId="{5FA4A36D-CCE2-465E-B570-FD5C3ED668AE}" type="presParOf" srcId="{AA93168A-4B3F-4D9F-96AD-9AA0B86FC5EE}" destId="{9304531B-6A52-43E2-92E0-22C89EF702BE}" srcOrd="1" destOrd="0" presId="urn:microsoft.com/office/officeart/2005/8/layout/orgChart1"/>
    <dgm:cxn modelId="{694E7193-1B79-4198-B41A-085D1B715C71}" type="presParOf" srcId="{5CAA97D4-3186-4AEB-92B8-E762E17DCB0B}" destId="{46CB8AB2-07CC-4A1A-9291-49D93E479072}" srcOrd="1" destOrd="0" presId="urn:microsoft.com/office/officeart/2005/8/layout/orgChart1"/>
    <dgm:cxn modelId="{EB8E1827-9DDD-4767-A998-F8CFCF71E973}" type="presParOf" srcId="{46CB8AB2-07CC-4A1A-9291-49D93E479072}" destId="{5F547D91-0DAD-49F7-BAA3-9D9E2402A9CC}" srcOrd="0" destOrd="0" presId="urn:microsoft.com/office/officeart/2005/8/layout/orgChart1"/>
    <dgm:cxn modelId="{240FBCEE-DED0-4E43-8645-6543D10338F5}" type="presParOf" srcId="{46CB8AB2-07CC-4A1A-9291-49D93E479072}" destId="{0CBF9B16-8B46-4704-BAF5-963F41B32756}" srcOrd="1" destOrd="0" presId="urn:microsoft.com/office/officeart/2005/8/layout/orgChart1"/>
    <dgm:cxn modelId="{D647AD63-FA21-4794-BAD9-010D99F613DC}" type="presParOf" srcId="{0CBF9B16-8B46-4704-BAF5-963F41B32756}" destId="{761F7EAA-872C-45CA-882A-65C4C61A32A3}" srcOrd="0" destOrd="0" presId="urn:microsoft.com/office/officeart/2005/8/layout/orgChart1"/>
    <dgm:cxn modelId="{6740FE57-0D8E-49DA-897B-AF2C076A5827}" type="presParOf" srcId="{761F7EAA-872C-45CA-882A-65C4C61A32A3}" destId="{30CBC136-8CA7-425A-B233-9C42274A2F03}" srcOrd="0" destOrd="0" presId="urn:microsoft.com/office/officeart/2005/8/layout/orgChart1"/>
    <dgm:cxn modelId="{E366337A-1384-4FC8-8E53-3B23157B12DC}" type="presParOf" srcId="{761F7EAA-872C-45CA-882A-65C4C61A32A3}" destId="{BC16C016-F23C-45AF-83AA-488D977D2334}" srcOrd="1" destOrd="0" presId="urn:microsoft.com/office/officeart/2005/8/layout/orgChart1"/>
    <dgm:cxn modelId="{BDA5EF70-CBF7-468A-8A3F-2626AFC1B8CF}" type="presParOf" srcId="{0CBF9B16-8B46-4704-BAF5-963F41B32756}" destId="{DB9E8185-3288-4DD0-A301-F7976B235F2D}" srcOrd="1" destOrd="0" presId="urn:microsoft.com/office/officeart/2005/8/layout/orgChart1"/>
    <dgm:cxn modelId="{DC50A549-6C81-48A5-BD3F-84D16E74A45D}" type="presParOf" srcId="{0CBF9B16-8B46-4704-BAF5-963F41B32756}" destId="{8912F80A-579C-4D41-AB5E-2AE607EF9B69}" srcOrd="2" destOrd="0" presId="urn:microsoft.com/office/officeart/2005/8/layout/orgChart1"/>
    <dgm:cxn modelId="{499313FB-BD97-472F-87FD-8893F986B35B}" type="presParOf" srcId="{46CB8AB2-07CC-4A1A-9291-49D93E479072}" destId="{D9A9C2DA-AEC4-4AF1-B0B8-F4C309DFDF37}" srcOrd="2" destOrd="0" presId="urn:microsoft.com/office/officeart/2005/8/layout/orgChart1"/>
    <dgm:cxn modelId="{F51C8FCC-6ADA-4604-8A7B-310872300749}" type="presParOf" srcId="{46CB8AB2-07CC-4A1A-9291-49D93E479072}" destId="{AD25659F-680A-4717-A2A4-3A4FAD073FB5}" srcOrd="3" destOrd="0" presId="urn:microsoft.com/office/officeart/2005/8/layout/orgChart1"/>
    <dgm:cxn modelId="{213C6F3B-339E-4EB8-8470-DB20DC1BDC5D}" type="presParOf" srcId="{AD25659F-680A-4717-A2A4-3A4FAD073FB5}" destId="{4CB4EB36-45CA-42E1-AD87-3007BE1A1917}" srcOrd="0" destOrd="0" presId="urn:microsoft.com/office/officeart/2005/8/layout/orgChart1"/>
    <dgm:cxn modelId="{07CD8E75-B8FE-47D2-9781-E8E48C0D2C17}" type="presParOf" srcId="{4CB4EB36-45CA-42E1-AD87-3007BE1A1917}" destId="{3B74105F-76C8-4F24-B495-3E365B26515D}" srcOrd="0" destOrd="0" presId="urn:microsoft.com/office/officeart/2005/8/layout/orgChart1"/>
    <dgm:cxn modelId="{0B4F7C76-192D-4456-A4E7-45B3F0E17F21}" type="presParOf" srcId="{4CB4EB36-45CA-42E1-AD87-3007BE1A1917}" destId="{C8985288-4CCC-4CB2-9EBC-9536A5318AE3}" srcOrd="1" destOrd="0" presId="urn:microsoft.com/office/officeart/2005/8/layout/orgChart1"/>
    <dgm:cxn modelId="{8D853D79-9019-4307-8932-3C2EFD1D928F}" type="presParOf" srcId="{AD25659F-680A-4717-A2A4-3A4FAD073FB5}" destId="{60EB4C6D-BDED-48D2-8FB8-93D60E0A9500}" srcOrd="1" destOrd="0" presId="urn:microsoft.com/office/officeart/2005/8/layout/orgChart1"/>
    <dgm:cxn modelId="{17D4B52B-3809-41BE-A084-60AFBD2F8C24}" type="presParOf" srcId="{AD25659F-680A-4717-A2A4-3A4FAD073FB5}" destId="{C23A8AB9-CB9B-4F4D-813D-FF86FB6BB551}" srcOrd="2" destOrd="0" presId="urn:microsoft.com/office/officeart/2005/8/layout/orgChart1"/>
    <dgm:cxn modelId="{F9A95C20-B137-4008-9BEB-6716C66785F8}" type="presParOf" srcId="{46CB8AB2-07CC-4A1A-9291-49D93E479072}" destId="{7F2DFC5D-1F80-4A3D-98FD-75B5A4AA90D8}" srcOrd="4" destOrd="0" presId="urn:microsoft.com/office/officeart/2005/8/layout/orgChart1"/>
    <dgm:cxn modelId="{3509D0E4-2FCF-4BAE-A63E-684757D7D8D3}" type="presParOf" srcId="{46CB8AB2-07CC-4A1A-9291-49D93E479072}" destId="{76C12151-E71F-4E1E-A337-88DD3293BCCD}" srcOrd="5" destOrd="0" presId="urn:microsoft.com/office/officeart/2005/8/layout/orgChart1"/>
    <dgm:cxn modelId="{7DAC500A-0869-47AA-BEEF-82971A0C16DF}" type="presParOf" srcId="{76C12151-E71F-4E1E-A337-88DD3293BCCD}" destId="{53983D1A-DB2E-49FA-A373-F3D937894562}" srcOrd="0" destOrd="0" presId="urn:microsoft.com/office/officeart/2005/8/layout/orgChart1"/>
    <dgm:cxn modelId="{CE8F4FE4-5FC0-432C-A0B6-12292CF3977C}" type="presParOf" srcId="{53983D1A-DB2E-49FA-A373-F3D937894562}" destId="{3E4E5B69-1BF5-4D62-B5B0-B34F5E65A5D6}" srcOrd="0" destOrd="0" presId="urn:microsoft.com/office/officeart/2005/8/layout/orgChart1"/>
    <dgm:cxn modelId="{C1233014-F857-4EAF-8919-91A97D4426FB}" type="presParOf" srcId="{53983D1A-DB2E-49FA-A373-F3D937894562}" destId="{97AF8F41-DC48-480B-93FE-D7168FE61164}" srcOrd="1" destOrd="0" presId="urn:microsoft.com/office/officeart/2005/8/layout/orgChart1"/>
    <dgm:cxn modelId="{3592C7CD-2DCD-4C12-A4C1-1742902EF3D8}" type="presParOf" srcId="{76C12151-E71F-4E1E-A337-88DD3293BCCD}" destId="{A3DA5A96-236E-4F9C-84EC-6078A0EFCCC6}" srcOrd="1" destOrd="0" presId="urn:microsoft.com/office/officeart/2005/8/layout/orgChart1"/>
    <dgm:cxn modelId="{AC2F62A7-8ED3-458C-B599-29356250F725}" type="presParOf" srcId="{76C12151-E71F-4E1E-A337-88DD3293BCCD}" destId="{08FBD4D9-422A-48A2-8C35-2E4EC45A41E1}" srcOrd="2" destOrd="0" presId="urn:microsoft.com/office/officeart/2005/8/layout/orgChart1"/>
    <dgm:cxn modelId="{2B7C4230-7423-4F93-9583-90FC38DE9CDA}" type="presParOf" srcId="{5CAA97D4-3186-4AEB-92B8-E762E17DCB0B}" destId="{6E5CB44A-A617-43B3-AD72-4B294FCBB4A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C23AF-9BD0-4880-AFC1-E39923465C65}">
      <dsp:nvSpPr>
        <dsp:cNvPr id="0" name=""/>
        <dsp:cNvSpPr/>
      </dsp:nvSpPr>
      <dsp:spPr>
        <a:xfrm>
          <a:off x="1220618" y="582254"/>
          <a:ext cx="2023014" cy="1011507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Организмы</a:t>
          </a:r>
          <a:endParaRPr lang="ru-RU" sz="19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50244" y="611880"/>
        <a:ext cx="1963762" cy="952255"/>
      </dsp:txXfrm>
    </dsp:sp>
    <dsp:sp modelId="{FFD6A248-9853-4A2B-8976-96BE31337EDC}">
      <dsp:nvSpPr>
        <dsp:cNvPr id="0" name=""/>
        <dsp:cNvSpPr/>
      </dsp:nvSpPr>
      <dsp:spPr>
        <a:xfrm rot="19457599">
          <a:off x="3149965" y="755363"/>
          <a:ext cx="996540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996540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23322" y="772286"/>
        <a:ext cx="49827" cy="49827"/>
      </dsp:txXfrm>
    </dsp:sp>
    <dsp:sp modelId="{C35686E2-95C4-4B69-BA35-1673E7E6BEA6}">
      <dsp:nvSpPr>
        <dsp:cNvPr id="0" name=""/>
        <dsp:cNvSpPr/>
      </dsp:nvSpPr>
      <dsp:spPr>
        <a:xfrm>
          <a:off x="4052838" y="637"/>
          <a:ext cx="2023014" cy="1011507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Эвритермные</a:t>
          </a:r>
          <a:endParaRPr lang="ru-RU" sz="19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082464" y="30263"/>
        <a:ext cx="1963762" cy="952255"/>
      </dsp:txXfrm>
    </dsp:sp>
    <dsp:sp modelId="{22D8FDF3-3E4B-474C-985C-ED5FCE9C8BDF}">
      <dsp:nvSpPr>
        <dsp:cNvPr id="0" name=""/>
        <dsp:cNvSpPr/>
      </dsp:nvSpPr>
      <dsp:spPr>
        <a:xfrm rot="2142401">
          <a:off x="3149965" y="1336980"/>
          <a:ext cx="996540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996540" y="4183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23322" y="1353902"/>
        <a:ext cx="49827" cy="49827"/>
      </dsp:txXfrm>
    </dsp:sp>
    <dsp:sp modelId="{FA146820-5E1A-440B-9C75-37E73AA2AFA9}">
      <dsp:nvSpPr>
        <dsp:cNvPr id="0" name=""/>
        <dsp:cNvSpPr/>
      </dsp:nvSpPr>
      <dsp:spPr>
        <a:xfrm>
          <a:off x="4052838" y="1163871"/>
          <a:ext cx="2023014" cy="1011507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bg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2">
                  <a:lumMod val="75000"/>
                </a:schemeClr>
              </a:solidFill>
            </a:rPr>
            <a:t>Стенотермные</a:t>
          </a:r>
          <a:endParaRPr lang="ru-RU" sz="19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082464" y="1193497"/>
        <a:ext cx="1963762" cy="9522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8C0EC-F0BE-4D47-992A-1D076E1FADEB}">
      <dsp:nvSpPr>
        <dsp:cNvPr id="0" name=""/>
        <dsp:cNvSpPr/>
      </dsp:nvSpPr>
      <dsp:spPr>
        <a:xfrm>
          <a:off x="2286000" y="821988"/>
          <a:ext cx="994390" cy="3451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580"/>
              </a:lnTo>
              <a:lnTo>
                <a:pt x="994390" y="172580"/>
              </a:lnTo>
              <a:lnTo>
                <a:pt x="994390" y="34516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B782F1-B0D3-4143-A088-3A4D273FB811}">
      <dsp:nvSpPr>
        <dsp:cNvPr id="0" name=""/>
        <dsp:cNvSpPr/>
      </dsp:nvSpPr>
      <dsp:spPr>
        <a:xfrm>
          <a:off x="1291609" y="821988"/>
          <a:ext cx="994390" cy="345160"/>
        </a:xfrm>
        <a:custGeom>
          <a:avLst/>
          <a:gdLst/>
          <a:ahLst/>
          <a:cxnLst/>
          <a:rect l="0" t="0" r="0" b="0"/>
          <a:pathLst>
            <a:path>
              <a:moveTo>
                <a:pt x="994390" y="0"/>
              </a:moveTo>
              <a:lnTo>
                <a:pt x="994390" y="172580"/>
              </a:lnTo>
              <a:lnTo>
                <a:pt x="0" y="172580"/>
              </a:lnTo>
              <a:lnTo>
                <a:pt x="0" y="34516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C21873-9B74-4767-9F7E-696BE6F8A68D}">
      <dsp:nvSpPr>
        <dsp:cNvPr id="0" name=""/>
        <dsp:cNvSpPr/>
      </dsp:nvSpPr>
      <dsp:spPr>
        <a:xfrm>
          <a:off x="1464189" y="178"/>
          <a:ext cx="1643620" cy="8218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1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Трофические связи</a:t>
          </a:r>
        </a:p>
      </dsp:txBody>
      <dsp:txXfrm>
        <a:off x="1464189" y="178"/>
        <a:ext cx="1643620" cy="821810"/>
      </dsp:txXfrm>
    </dsp:sp>
    <dsp:sp modelId="{08632E08-CC95-4D15-8454-2A0FA6148432}">
      <dsp:nvSpPr>
        <dsp:cNvPr id="0" name=""/>
        <dsp:cNvSpPr/>
      </dsp:nvSpPr>
      <dsp:spPr>
        <a:xfrm>
          <a:off x="469799" y="1167148"/>
          <a:ext cx="1643620" cy="8218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прямая</a:t>
          </a:r>
        </a:p>
      </dsp:txBody>
      <dsp:txXfrm>
        <a:off x="469799" y="1167148"/>
        <a:ext cx="1643620" cy="821810"/>
      </dsp:txXfrm>
    </dsp:sp>
    <dsp:sp modelId="{CE7A702C-B56B-432F-AED6-3D7EDC4B2495}">
      <dsp:nvSpPr>
        <dsp:cNvPr id="0" name=""/>
        <dsp:cNvSpPr/>
      </dsp:nvSpPr>
      <dsp:spPr>
        <a:xfrm>
          <a:off x="2458580" y="1167148"/>
          <a:ext cx="1643620" cy="8218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1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косвенная</a:t>
          </a:r>
        </a:p>
      </dsp:txBody>
      <dsp:txXfrm>
        <a:off x="2458580" y="1167148"/>
        <a:ext cx="1643620" cy="8218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2DFC5D-1F80-4A3D-98FD-75B5A4AA90D8}">
      <dsp:nvSpPr>
        <dsp:cNvPr id="0" name=""/>
        <dsp:cNvSpPr/>
      </dsp:nvSpPr>
      <dsp:spPr>
        <a:xfrm>
          <a:off x="4050196" y="1220184"/>
          <a:ext cx="2804465" cy="5123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190"/>
              </a:lnTo>
              <a:lnTo>
                <a:pt x="2804465" y="256190"/>
              </a:lnTo>
              <a:lnTo>
                <a:pt x="2804465" y="51238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A9C2DA-AEC4-4AF1-B0B8-F4C309DFDF37}">
      <dsp:nvSpPr>
        <dsp:cNvPr id="0" name=""/>
        <dsp:cNvSpPr/>
      </dsp:nvSpPr>
      <dsp:spPr>
        <a:xfrm>
          <a:off x="3902374" y="1220184"/>
          <a:ext cx="147821" cy="512380"/>
        </a:xfrm>
        <a:custGeom>
          <a:avLst/>
          <a:gdLst/>
          <a:ahLst/>
          <a:cxnLst/>
          <a:rect l="0" t="0" r="0" b="0"/>
          <a:pathLst>
            <a:path>
              <a:moveTo>
                <a:pt x="147821" y="0"/>
              </a:moveTo>
              <a:lnTo>
                <a:pt x="147821" y="256190"/>
              </a:lnTo>
              <a:lnTo>
                <a:pt x="0" y="256190"/>
              </a:lnTo>
              <a:lnTo>
                <a:pt x="0" y="51238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547D91-0DAD-49F7-BAA3-9D9E2402A9CC}">
      <dsp:nvSpPr>
        <dsp:cNvPr id="0" name=""/>
        <dsp:cNvSpPr/>
      </dsp:nvSpPr>
      <dsp:spPr>
        <a:xfrm>
          <a:off x="1097908" y="1220184"/>
          <a:ext cx="2952287" cy="512380"/>
        </a:xfrm>
        <a:custGeom>
          <a:avLst/>
          <a:gdLst/>
          <a:ahLst/>
          <a:cxnLst/>
          <a:rect l="0" t="0" r="0" b="0"/>
          <a:pathLst>
            <a:path>
              <a:moveTo>
                <a:pt x="2952287" y="0"/>
              </a:moveTo>
              <a:lnTo>
                <a:pt x="2952287" y="256190"/>
              </a:lnTo>
              <a:lnTo>
                <a:pt x="0" y="256190"/>
              </a:lnTo>
              <a:lnTo>
                <a:pt x="0" y="51238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D50A85-67E2-4942-9B2D-D7207F5BB74C}">
      <dsp:nvSpPr>
        <dsp:cNvPr id="0" name=""/>
        <dsp:cNvSpPr/>
      </dsp:nvSpPr>
      <dsp:spPr>
        <a:xfrm>
          <a:off x="2830242" y="231"/>
          <a:ext cx="2439906" cy="12199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Комменсализм</a:t>
          </a:r>
        </a:p>
      </dsp:txBody>
      <dsp:txXfrm>
        <a:off x="2830242" y="231"/>
        <a:ext cx="2439906" cy="1219953"/>
      </dsp:txXfrm>
    </dsp:sp>
    <dsp:sp modelId="{30CBC136-8CA7-425A-B233-9C42274A2F03}">
      <dsp:nvSpPr>
        <dsp:cNvPr id="0" name=""/>
        <dsp:cNvSpPr/>
      </dsp:nvSpPr>
      <dsp:spPr>
        <a:xfrm>
          <a:off x="25776" y="1732565"/>
          <a:ext cx="2144263" cy="12199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Квартирантство</a:t>
          </a: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</a:t>
          </a:r>
          <a:r>
            <a:rPr kumimoji="0" lang="ru-RU" altLang="ru-RU" sz="22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синойкия</a:t>
          </a: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)</a:t>
          </a:r>
        </a:p>
      </dsp:txBody>
      <dsp:txXfrm>
        <a:off x="25776" y="1732565"/>
        <a:ext cx="2144263" cy="1219953"/>
      </dsp:txXfrm>
    </dsp:sp>
    <dsp:sp modelId="{3B74105F-76C8-4F24-B495-3E365B26515D}">
      <dsp:nvSpPr>
        <dsp:cNvPr id="0" name=""/>
        <dsp:cNvSpPr/>
      </dsp:nvSpPr>
      <dsp:spPr>
        <a:xfrm>
          <a:off x="2682420" y="1732565"/>
          <a:ext cx="2439906" cy="12199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Нахлебничество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(трофобиоз)</a:t>
          </a:r>
        </a:p>
      </dsp:txBody>
      <dsp:txXfrm>
        <a:off x="2682420" y="1732565"/>
        <a:ext cx="2439906" cy="1219953"/>
      </dsp:txXfrm>
    </dsp:sp>
    <dsp:sp modelId="{3E4E5B69-1BF5-4D62-B5B0-B34F5E65A5D6}">
      <dsp:nvSpPr>
        <dsp:cNvPr id="0" name=""/>
        <dsp:cNvSpPr/>
      </dsp:nvSpPr>
      <dsp:spPr>
        <a:xfrm>
          <a:off x="5634708" y="1732565"/>
          <a:ext cx="2439906" cy="12199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Сотрапезничество</a:t>
          </a:r>
          <a:endParaRPr kumimoji="0" lang="ru-RU" altLang="ru-RU" sz="22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sp:txBody>
      <dsp:txXfrm>
        <a:off x="5634708" y="1732565"/>
        <a:ext cx="2439906" cy="1219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CA5DB4-6977-4E34-AA28-FBBCF89BA144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8786F-C913-45DD-9402-D6FDAED6E0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877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252851"/>
              </a:buClr>
              <a:buSzPct val="100000"/>
              <a:buFont typeface="Tahoma" pitchFamily="34" charset="0"/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252851"/>
              </a:buClr>
              <a:buSzPct val="100000"/>
              <a:buFont typeface="Tahoma" pitchFamily="34" charset="0"/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252851"/>
              </a:buClr>
              <a:buSzPct val="100000"/>
              <a:buFont typeface="Tahoma" pitchFamily="34" charset="0"/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252851"/>
              </a:buClr>
              <a:buSzPct val="100000"/>
              <a:buFont typeface="Tahoma" pitchFamily="34" charset="0"/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EEFE242-8EA1-4580-BAAB-5EFD61F980C4}" type="slidenum">
              <a:rPr lang="ru-RU" altLang="ru-RU" sz="1200" smtClean="0"/>
              <a:pPr eaLnBrk="1" hangingPunct="1"/>
              <a:t>11</a:t>
            </a:fld>
            <a:endParaRPr lang="ru-RU" altLang="ru-RU" sz="120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ru-RU" altLang="ru-RU" sz="800" i="1" smtClean="0"/>
              <a:t>Состояние зимнего покоя</a:t>
            </a:r>
            <a:r>
              <a:rPr lang="ru-RU" altLang="ru-RU" sz="800" smtClean="0"/>
              <a:t>. Наблюдается у многолетних растений, направлено на перенесение низких температур. Растения накапливают различные «антифризы», чтобы в цитоплазме клеток не образовались кристаллики льда и не разрушили клеточные структуры.</a:t>
            </a:r>
            <a:endParaRPr lang="ru-RU" altLang="ru-RU" sz="800" i="1" smtClean="0"/>
          </a:p>
          <a:p>
            <a:pPr lvl="1" eaLnBrk="1" hangingPunct="1">
              <a:lnSpc>
                <a:spcPct val="80000"/>
              </a:lnSpc>
            </a:pPr>
            <a:r>
              <a:rPr lang="ru-RU" altLang="ru-RU" sz="800" i="1" smtClean="0"/>
              <a:t>Состояние летнего покоя</a:t>
            </a:r>
            <a:r>
              <a:rPr lang="ru-RU" altLang="ru-RU" sz="800" smtClean="0"/>
              <a:t>. Характерно для многих раннецветущих растений (тюльпаны), для свежесобранных семян, клубней, луковиц. Наблюдается и у пустынных животных во время жаркого и сухого периода (у некоторых грызунов, черепах).</a:t>
            </a:r>
            <a:endParaRPr lang="ru-RU" altLang="ru-RU" sz="800" b="1" i="1" u="sng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800" b="1" i="1" u="sng" smtClean="0"/>
              <a:t>3. Влажность</a:t>
            </a:r>
            <a:endParaRPr lang="ru-RU" altLang="ru-RU" sz="80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800" smtClean="0"/>
              <a:t>Важным экологическим фактором является и </a:t>
            </a:r>
            <a:r>
              <a:rPr lang="ru-RU" altLang="ru-RU" sz="800" i="1" smtClean="0"/>
              <a:t>влажность</a:t>
            </a:r>
            <a:r>
              <a:rPr lang="ru-RU" altLang="ru-RU" sz="800" smtClean="0"/>
              <a:t>. Живые организмы приспособились к сезонному изменению влажности, к жизни в зонах с различным содержанием воды в почве и воздухе. Растения засушливых зон, </a:t>
            </a:r>
            <a:r>
              <a:rPr lang="ru-RU" altLang="ru-RU" sz="800" i="1" smtClean="0"/>
              <a:t>ксерофиты</a:t>
            </a:r>
            <a:r>
              <a:rPr lang="ru-RU" altLang="ru-RU" sz="800" smtClean="0"/>
              <a:t>, имеют мелкие жесткие листья с хорошо развитой кутикулой, длинные корни, высокое осмотическое давление в клетках. </a:t>
            </a:r>
            <a:r>
              <a:rPr lang="ru-RU" altLang="ru-RU" sz="800" i="1" smtClean="0"/>
              <a:t>Суккуленты</a:t>
            </a:r>
            <a:r>
              <a:rPr lang="ru-RU" altLang="ru-RU" sz="800" smtClean="0"/>
              <a:t> (кактусы, агавы) имеют сильно развитую водозапасающую ткань, листья редуцированы в колючки и фотосинтез идет за счет стебля, корневая система расположена у поверхности и позволяет во влажные периоды запасти большое количество воды. </a:t>
            </a:r>
            <a:r>
              <a:rPr lang="ru-RU" altLang="ru-RU" sz="800" i="1" smtClean="0"/>
              <a:t>Эфемеры</a:t>
            </a:r>
            <a:r>
              <a:rPr lang="ru-RU" altLang="ru-RU" sz="800" smtClean="0"/>
              <a:t> — однолетние растения, успевают за короткий влажный период отцвести и образовать плоды и семена. </a:t>
            </a:r>
            <a:r>
              <a:rPr lang="ru-RU" altLang="ru-RU" sz="800" i="1" smtClean="0"/>
              <a:t>Эфемероиды</a:t>
            </a:r>
            <a:r>
              <a:rPr lang="ru-RU" altLang="ru-RU" sz="800" smtClean="0"/>
              <a:t> — многолетние растения, цветение которых происходит ранней весной, а летом надземные побеги полностью отмирают, засушливый период переносят под землей в виде луковиц, клубней, корневищ. </a:t>
            </a:r>
            <a:r>
              <a:rPr lang="ru-RU" altLang="ru-RU" sz="800" i="1" smtClean="0"/>
              <a:t>Гигрофиты</a:t>
            </a:r>
            <a:r>
              <a:rPr lang="ru-RU" altLang="ru-RU" sz="800" smtClean="0"/>
              <a:t>, напротив, приспособились к избыточной влажности и произрастают около водоемов, у них крупные листья с большим количеством устьиц слабо развитой кутикулой, слабая корневая система.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800" smtClean="0"/>
              <a:t>Животные также приспособились к жизни в условиях с различной влажностью. Для сохранения влаги в организме в условиях ее дефицита многие животные ведут ночной образ жизни, имеют плотные покровы и пониженное потоотделение. Некоторым животным достаточно воды, которая содержится в пище (кенгуровая крыса), некоторые могут долгое время обходиться без воды, используя метаболическую воду (верблюд около недели может не пить, используя воду, образующуюся при окислении запасов жира в горбах). Многие животные степей и пустынь могут переносить недостаток воды и высокую температуру, впадая в состояние летней спячки.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63408E8-E436-4C94-AF72-75D4416485BC}" type="slidenum">
              <a:rPr lang="ru-RU" altLang="ru-RU" sz="1200" smtClean="0"/>
              <a:pPr eaLnBrk="1" hangingPunct="1"/>
              <a:t>12</a:t>
            </a:fld>
            <a:endParaRPr lang="ru-RU" altLang="ru-RU" sz="120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800" b="1" i="1" u="sng" smtClean="0"/>
              <a:t>3. Влажность</a:t>
            </a:r>
            <a:endParaRPr lang="ru-RU" altLang="ru-RU" sz="80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800" smtClean="0"/>
              <a:t>Важным экологическим фактором является и </a:t>
            </a:r>
            <a:r>
              <a:rPr lang="ru-RU" altLang="ru-RU" sz="800" i="1" smtClean="0"/>
              <a:t>влажность</a:t>
            </a:r>
            <a:r>
              <a:rPr lang="ru-RU" altLang="ru-RU" sz="800" smtClean="0"/>
              <a:t>. Живые организмы приспособились к сезонному изменению влажности, к жизни в зонах с различным содержанием воды в почве и воздухе. Растения засушливых зон, </a:t>
            </a:r>
            <a:r>
              <a:rPr lang="ru-RU" altLang="ru-RU" sz="800" i="1" smtClean="0"/>
              <a:t>ксерофиты</a:t>
            </a:r>
            <a:r>
              <a:rPr lang="ru-RU" altLang="ru-RU" sz="800" smtClean="0"/>
              <a:t>, имеют мелкие жесткие листья с хорошо развитой кутикулой, длинные корни, высокое осмотическое давление в клетках. </a:t>
            </a:r>
            <a:r>
              <a:rPr lang="ru-RU" altLang="ru-RU" sz="800" i="1" smtClean="0"/>
              <a:t>Суккуленты</a:t>
            </a:r>
            <a:r>
              <a:rPr lang="ru-RU" altLang="ru-RU" sz="800" smtClean="0"/>
              <a:t> (кактусы, агавы) имеют сильно развитую водозапасающую ткань, листья редуцированы в колючки и фотосинтез идет за счет стебля, корневая система расположена у поверхности и позволяет во влажные периоды запасти большое количество воды. </a:t>
            </a:r>
            <a:r>
              <a:rPr lang="ru-RU" altLang="ru-RU" sz="800" i="1" smtClean="0"/>
              <a:t>Эфемеры</a:t>
            </a:r>
            <a:r>
              <a:rPr lang="ru-RU" altLang="ru-RU" sz="800" smtClean="0"/>
              <a:t> — однолетние растения, успевают за короткий влажный период отцвести и образовать плоды и семена. </a:t>
            </a:r>
            <a:r>
              <a:rPr lang="ru-RU" altLang="ru-RU" sz="800" i="1" smtClean="0"/>
              <a:t>Эфемероиды</a:t>
            </a:r>
            <a:r>
              <a:rPr lang="ru-RU" altLang="ru-RU" sz="800" smtClean="0"/>
              <a:t> — многолетние растения, цветение которых происходит ранней весной, а летом надземные побеги полностью отмирают, засушливый период переносят под землей в виде луковиц, клубней, корневищ. </a:t>
            </a:r>
            <a:r>
              <a:rPr lang="ru-RU" altLang="ru-RU" sz="800" i="1" smtClean="0"/>
              <a:t>Гигрофиты</a:t>
            </a:r>
            <a:r>
              <a:rPr lang="ru-RU" altLang="ru-RU" sz="800" smtClean="0"/>
              <a:t>, напротив, приспособились к избыточной влажности и произрастают около водоемов, у них крупные листья с большим количеством устьиц слабо развитой кутикулой, слабая корневая система.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800" smtClean="0"/>
              <a:t>Животные также приспособились к жизни в условиях с различной влажностью. Для сохранения влаги в организме в условиях ее дефицита многие животные ведут ночной образ жизни, имеют плотные покровы и пониженное потоотделение. Некоторым животным достаточно воды, которая содержится в пище (кенгуровая крыса), некоторые могут долгое время обходиться без воды, используя метаболическую воду (верблюд около недели может не пить, используя воду, образующуюся при окислении запасов жира в горбах). Многие животные степей и пустынь могут переносить недостаток воды и высокую температуру, впадая в состояние летней спячки.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8786F-C913-45DD-9402-D6FDAED6E0CF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249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97257F9-14C6-4478-A943-EF3BED39B8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8566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252672D-9EA0-4A3D-B291-3E96B23675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4740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F48C8C-C9DB-41FF-A7A4-42E1FD8CA8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9456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49C3693-6D0D-4BCB-9BAB-7F3288E52F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3393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5.xml"/><Relationship Id="rId4" Type="http://schemas.openxmlformats.org/officeDocument/2006/relationships/hyperlink" Target="http://900igr.net/kartinki/biologija/Rol-gribov/032-5.Mikorizagribokoren-simbioz-gribov-i-kornej-derevev.html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916832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0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Основы экологии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7376" y="4437112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Выполнила: </a:t>
            </a:r>
            <a:r>
              <a:rPr lang="ru-RU" sz="2000" dirty="0" err="1" smtClean="0"/>
              <a:t>Деулина</a:t>
            </a:r>
            <a:r>
              <a:rPr lang="ru-RU" sz="2000" dirty="0" smtClean="0"/>
              <a:t> Марина</a:t>
            </a:r>
          </a:p>
          <a:p>
            <a:r>
              <a:rPr lang="ru-RU" sz="2000" dirty="0" smtClean="0"/>
              <a:t>Проверила: Лисовская Анна Александровна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623731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2019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18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043607" y="1485117"/>
            <a:ext cx="7849567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dirty="0">
                <a:latin typeface="Times New Roman" pitchFamily="18" charset="0"/>
              </a:rPr>
              <a:t>3. Частный случай </a:t>
            </a:r>
            <a:r>
              <a:rPr lang="ru-RU" altLang="ru-RU" sz="2800" b="1" dirty="0" err="1">
                <a:latin typeface="Times New Roman" pitchFamily="18" charset="0"/>
              </a:rPr>
              <a:t>гомойотермии</a:t>
            </a:r>
            <a:r>
              <a:rPr lang="ru-RU" altLang="ru-RU" sz="2800" b="1" dirty="0">
                <a:latin typeface="Times New Roman" pitchFamily="18" charset="0"/>
              </a:rPr>
              <a:t> – </a:t>
            </a:r>
            <a:r>
              <a:rPr lang="ru-RU" altLang="ru-RU" sz="2800" b="1" dirty="0" err="1">
                <a:latin typeface="Times New Roman" pitchFamily="18" charset="0"/>
              </a:rPr>
              <a:t>гетеротермия</a:t>
            </a:r>
            <a:r>
              <a:rPr lang="ru-RU" altLang="ru-RU" sz="2800" dirty="0">
                <a:latin typeface="Times New Roman" pitchFamily="18" charset="0"/>
              </a:rPr>
              <a:t>. Температуры  тела зависит от функциональной активности животного:– в период активности они обладают постоянной температурой тела,  а в период отдыха или зимней спячки она значительно понижается и мало отличается от температуры окружающей среды (лишь незначительно превышает). </a:t>
            </a:r>
          </a:p>
          <a:p>
            <a:pPr eaLnBrk="1" hangingPunct="1"/>
            <a:endParaRPr lang="ru-RU" altLang="ru-RU" sz="2800" dirty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23850" y="260350"/>
            <a:ext cx="88201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200" b="1">
                <a:latin typeface="Times New Roman" pitchFamily="18" charset="0"/>
              </a:rPr>
              <a:t>Группы животных по способности регулировать температуру тела</a:t>
            </a: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1043607" y="5072063"/>
            <a:ext cx="374270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u="sng" dirty="0">
                <a:latin typeface="Times New Roman" pitchFamily="18" charset="0"/>
              </a:rPr>
              <a:t>Примеры:</a:t>
            </a:r>
            <a:r>
              <a:rPr lang="ru-RU" altLang="ru-RU" sz="2800" dirty="0">
                <a:latin typeface="Times New Roman" pitchFamily="18" charset="0"/>
              </a:rPr>
              <a:t> суслики, барсуки, летучие мыши, ежи, бурые медведи, кенгуру.</a:t>
            </a:r>
          </a:p>
        </p:txBody>
      </p:sp>
    </p:spTree>
    <p:extLst>
      <p:ext uri="{BB962C8B-B14F-4D97-AF65-F5344CB8AC3E}">
        <p14:creationId xmlns:p14="http://schemas.microsoft.com/office/powerpoint/2010/main" val="368039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5583238" y="1254125"/>
            <a:ext cx="3132137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/>
              <a:t>В зимний период времени при недостатке корма гомойотермные животные или </a:t>
            </a:r>
            <a:r>
              <a:rPr lang="ru-RU" altLang="ru-RU" sz="1800">
                <a:solidFill>
                  <a:srgbClr val="0000FF"/>
                </a:solidFill>
              </a:rPr>
              <a:t>мигрируют</a:t>
            </a:r>
            <a:r>
              <a:rPr lang="ru-RU" altLang="ru-RU" sz="1800"/>
              <a:t>, или находятся в состоянии </a:t>
            </a:r>
            <a:r>
              <a:rPr lang="ru-RU" altLang="ru-RU" sz="1800">
                <a:solidFill>
                  <a:srgbClr val="0000FF"/>
                </a:solidFill>
              </a:rPr>
              <a:t>сна или спячки.</a:t>
            </a:r>
            <a:endParaRPr lang="en-US" altLang="ru-RU" sz="1800">
              <a:solidFill>
                <a:srgbClr val="0000FF"/>
              </a:solidFill>
            </a:endParaRPr>
          </a:p>
          <a:p>
            <a:pPr eaLnBrk="1" hangingPunct="1"/>
            <a:endParaRPr lang="en-US" altLang="ru-RU" sz="1800">
              <a:solidFill>
                <a:srgbClr val="0000FF"/>
              </a:solidFill>
            </a:endParaRPr>
          </a:p>
          <a:p>
            <a:pPr eaLnBrk="1" hangingPunct="1"/>
            <a:r>
              <a:rPr lang="ru-RU" altLang="ru-RU" sz="1800" i="1">
                <a:solidFill>
                  <a:srgbClr val="0000FF"/>
                </a:solidFill>
              </a:rPr>
              <a:t>Зимняя спячка</a:t>
            </a:r>
            <a:r>
              <a:rPr lang="ru-RU" altLang="ru-RU" sz="1800"/>
              <a:t> наблюдается у некоторых грызунов, летучих мышей. Уменьшается частота дыхательных движений и частота сердечных сокращений, понижается температура тела.</a:t>
            </a:r>
          </a:p>
        </p:txBody>
      </p:sp>
    </p:spTree>
    <p:extLst>
      <p:ext uri="{BB962C8B-B14F-4D97-AF65-F5344CB8AC3E}">
        <p14:creationId xmlns:p14="http://schemas.microsoft.com/office/powerpoint/2010/main" val="5535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043607" y="692150"/>
            <a:ext cx="770510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/>
            <a:r>
              <a:rPr lang="ru-RU" altLang="ru-RU" sz="2400" i="1" dirty="0">
                <a:solidFill>
                  <a:srgbClr val="0000FF"/>
                </a:solidFill>
              </a:rPr>
              <a:t>Состояние зимнего покоя</a:t>
            </a:r>
            <a:r>
              <a:rPr lang="ru-RU" altLang="ru-RU" sz="2400" dirty="0">
                <a:solidFill>
                  <a:srgbClr val="0000FF"/>
                </a:solidFill>
              </a:rPr>
              <a:t>.</a:t>
            </a:r>
            <a:r>
              <a:rPr lang="ru-RU" altLang="ru-RU" sz="2400" dirty="0"/>
              <a:t> Наблюдается у многолетних растений, направлено на перенесение низких температур. Растения накапливают различные </a:t>
            </a:r>
            <a:r>
              <a:rPr lang="ru-RU" altLang="ru-RU" sz="2400" i="1" dirty="0">
                <a:solidFill>
                  <a:srgbClr val="FF3300"/>
                </a:solidFill>
              </a:rPr>
              <a:t>«антифризы»,</a:t>
            </a:r>
            <a:r>
              <a:rPr lang="ru-RU" altLang="ru-RU" sz="2400" dirty="0"/>
              <a:t> чтобы в цитоплазме клеток не образовались кристаллики льда и не разрушили клеточные структуры.</a:t>
            </a:r>
            <a:endParaRPr lang="ru-RU" altLang="ru-RU" sz="2400" i="1" dirty="0"/>
          </a:p>
        </p:txBody>
      </p:sp>
      <p:pic>
        <p:nvPicPr>
          <p:cNvPr id="18436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861048"/>
            <a:ext cx="3238500" cy="25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84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6276975" cy="2406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789040"/>
            <a:ext cx="6264275" cy="2290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1115616" y="548680"/>
            <a:ext cx="6357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800" dirty="0">
                <a:solidFill>
                  <a:srgbClr val="FF3300"/>
                </a:solidFill>
              </a:rPr>
              <a:t>Правило Аллена: выступающие части северных животных меньше, чем у южных того же вида.</a:t>
            </a:r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1187624" y="6211887"/>
            <a:ext cx="6286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800" dirty="0">
                <a:solidFill>
                  <a:srgbClr val="0000FF"/>
                </a:solidFill>
              </a:rPr>
              <a:t>Правило Бергмана: размеры северных животных больше, чем у южных того же вида.</a:t>
            </a:r>
          </a:p>
        </p:txBody>
      </p:sp>
    </p:spTree>
    <p:extLst>
      <p:ext uri="{BB962C8B-B14F-4D97-AF65-F5344CB8AC3E}">
        <p14:creationId xmlns:p14="http://schemas.microsoft.com/office/powerpoint/2010/main" val="307117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Влажность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Биохимические реакции протекают только в жидкой среде. Вода – универсальный растворитель. Вещества взаимодействуют и транспортируются только в растворенном виде.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741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11560" y="404664"/>
            <a:ext cx="74517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200" b="1" dirty="0">
                <a:latin typeface="Times New Roman" pitchFamily="18" charset="0"/>
              </a:rPr>
              <a:t>Группы растений по отношению к водному режиму</a:t>
            </a:r>
            <a:r>
              <a:rPr lang="ru-RU" altLang="ru-RU" dirty="0"/>
              <a:t> 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43607" y="1377860"/>
            <a:ext cx="563341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sz="2400" b="1" dirty="0">
                <a:latin typeface="Times New Roman" pitchFamily="18" charset="0"/>
              </a:rPr>
              <a:t>Гигрофиты </a:t>
            </a:r>
            <a:r>
              <a:rPr lang="ru-RU" altLang="ru-RU" sz="2400" dirty="0">
                <a:latin typeface="Times New Roman" pitchFamily="18" charset="0"/>
              </a:rPr>
              <a:t>–</a:t>
            </a:r>
            <a:r>
              <a:rPr lang="ru-RU" altLang="ru-RU" sz="2400" dirty="0"/>
              <a:t> </a:t>
            </a:r>
            <a:r>
              <a:rPr lang="ru-RU" altLang="ru-RU" sz="2400" dirty="0">
                <a:latin typeface="Times New Roman" pitchFamily="18" charset="0"/>
              </a:rPr>
              <a:t>растения влажных местообитаний, не переносящие водного дефицита.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043605" y="2591872"/>
            <a:ext cx="599219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</a:rPr>
              <a:t>Мезофиты</a:t>
            </a:r>
            <a:r>
              <a:rPr lang="ru-RU" altLang="ru-RU" sz="2400" dirty="0">
                <a:latin typeface="Times New Roman" pitchFamily="18" charset="0"/>
              </a:rPr>
              <a:t> – растения умеренно увлажненных местообитаний. Способность переносить почвенную и атмосферную засухи у них ограничена. 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044029" y="4437112"/>
            <a:ext cx="599219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400" b="1" dirty="0">
                <a:latin typeface="Times New Roman" pitchFamily="18" charset="0"/>
              </a:rPr>
              <a:t>Ксерофиты</a:t>
            </a:r>
            <a:r>
              <a:rPr lang="ru-RU" altLang="ru-RU" sz="2400" dirty="0">
                <a:latin typeface="Times New Roman" pitchFamily="18" charset="0"/>
              </a:rPr>
              <a:t> </a:t>
            </a:r>
            <a:r>
              <a:rPr lang="ru-RU" altLang="ru-RU" sz="2400" dirty="0"/>
              <a:t>–</a:t>
            </a:r>
            <a:r>
              <a:rPr lang="ru-RU" altLang="ru-RU" sz="2400" dirty="0">
                <a:latin typeface="Times New Roman" pitchFamily="18" charset="0"/>
              </a:rPr>
              <a:t> растения сухих местообитаний, способные переносить перегрев и обезвоживание, благодаря ряду приспособительных признаков и свойств.</a:t>
            </a:r>
          </a:p>
        </p:txBody>
      </p:sp>
    </p:spTree>
    <p:extLst>
      <p:ext uri="{BB962C8B-B14F-4D97-AF65-F5344CB8AC3E}">
        <p14:creationId xmlns:p14="http://schemas.microsoft.com/office/powerpoint/2010/main" val="231551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899592" y="476672"/>
            <a:ext cx="756126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200" b="1" dirty="0">
                <a:latin typeface="Times New Roman" pitchFamily="18" charset="0"/>
              </a:rPr>
              <a:t>Группы наземных животных по отношению к воде</a:t>
            </a:r>
            <a:r>
              <a:rPr lang="ru-RU" altLang="ru-RU" dirty="0"/>
              <a:t>                          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043608" y="1449298"/>
            <a:ext cx="574295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2400" b="1" dirty="0">
                <a:latin typeface="Times New Roman" pitchFamily="18" charset="0"/>
              </a:rPr>
              <a:t>Гигрофилы -</a:t>
            </a:r>
            <a:r>
              <a:rPr lang="ru-RU" altLang="ru-RU" sz="2400" dirty="0">
                <a:latin typeface="Times New Roman" pitchFamily="18" charset="0"/>
              </a:rPr>
              <a:t> наземные организмы, приспособленные к обитанию в условиях высокой влажности. 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043608" y="2643188"/>
            <a:ext cx="581439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dirty="0">
                <a:latin typeface="Times New Roman" pitchFamily="18" charset="0"/>
              </a:rPr>
              <a:t>В среде с низкой влажностью эти животные быстро теряют воду, что может привести их к гибели. Обитают на заболоченных территориях, во влажных лесах, поймах рек, по берегам озёр и др. водоёмов, а также в почве (дождевые черви и др.) или в гниющей древесине (многие беспозвоночные - насекомые, многоножки и др.).</a:t>
            </a:r>
          </a:p>
        </p:txBody>
      </p:sp>
    </p:spTree>
    <p:extLst>
      <p:ext uri="{BB962C8B-B14F-4D97-AF65-F5344CB8AC3E}">
        <p14:creationId xmlns:p14="http://schemas.microsoft.com/office/powerpoint/2010/main" val="18439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39552" y="476672"/>
            <a:ext cx="756126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200" b="1" dirty="0">
                <a:latin typeface="Times New Roman" pitchFamily="18" charset="0"/>
              </a:rPr>
              <a:t>Группы наземных животных по отношению к воде</a:t>
            </a:r>
            <a:r>
              <a:rPr lang="ru-RU" altLang="ru-RU" dirty="0"/>
              <a:t>                          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043608" y="1533952"/>
            <a:ext cx="52428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sz="2400" b="1" dirty="0" err="1">
                <a:latin typeface="Times New Roman" pitchFamily="18" charset="0"/>
              </a:rPr>
              <a:t>Мезофилы</a:t>
            </a:r>
            <a:r>
              <a:rPr lang="ru-RU" altLang="ru-RU" sz="2400" dirty="0">
                <a:latin typeface="Times New Roman" pitchFamily="18" charset="0"/>
              </a:rPr>
              <a:t> – животные, обитающие в условиях умеренной влажности. 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043608" y="3139510"/>
            <a:ext cx="502858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latin typeface="Times New Roman" pitchFamily="18" charset="0"/>
              </a:rPr>
              <a:t>Ксерофилы</a:t>
            </a:r>
            <a:r>
              <a:rPr lang="ru-RU" altLang="ru-RU" sz="2400" dirty="0">
                <a:latin typeface="Times New Roman" pitchFamily="18" charset="0"/>
              </a:rPr>
              <a:t> – сухолюбивые животные, не переносящие высокой влажности. Обитатели пустынь: верблюды, пустынные грызуны, пресмыкающиеся. Легко переносят сухость воздуха в сочетании с высокой температурой.  </a:t>
            </a:r>
          </a:p>
        </p:txBody>
      </p:sp>
    </p:spTree>
    <p:extLst>
      <p:ext uri="{BB962C8B-B14F-4D97-AF65-F5344CB8AC3E}">
        <p14:creationId xmlns:p14="http://schemas.microsoft.com/office/powerpoint/2010/main" val="167319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88640"/>
            <a:ext cx="7773987" cy="579437"/>
          </a:xfrm>
          <a:noFill/>
        </p:spPr>
        <p:txBody>
          <a:bodyPr wrap="none" anchor="t">
            <a:spAutoFit/>
          </a:bodyPr>
          <a:lstStyle/>
          <a:p>
            <a:r>
              <a:rPr lang="ru-RU" alt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Адаптации животных к недостатку воды</a:t>
            </a:r>
          </a:p>
        </p:txBody>
      </p:sp>
      <p:graphicFrame>
        <p:nvGraphicFramePr>
          <p:cNvPr id="53281" name="Group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999422"/>
              </p:ext>
            </p:extLst>
          </p:nvPr>
        </p:nvGraphicFramePr>
        <p:xfrm>
          <a:off x="1043608" y="842963"/>
          <a:ext cx="7838455" cy="5903912"/>
        </p:xfrm>
        <a:graphic>
          <a:graphicData uri="http://schemas.openxmlformats.org/drawingml/2006/table">
            <a:tbl>
              <a:tblPr/>
              <a:tblGrid>
                <a:gridCol w="3168352"/>
                <a:gridCol w="2736304"/>
                <a:gridCol w="1933799"/>
              </a:tblGrid>
              <a:tr h="270665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Физиологические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Образование метаболической влаги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Экономия воды при выделении мочи и кала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Потоотделение и испарение воды со слизистых</a:t>
                      </a: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021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Морфологические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Раковины, роговые покровы,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эпикутикула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насекомых</a:t>
                      </a: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9704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Поведенческие</a:t>
                      </a:r>
                    </a:p>
                  </a:txBody>
                  <a:tcPr marL="7200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Поиски водопоев,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выбор местообитания, рытье нор</a:t>
                      </a: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597" name="Picture 21" descr="Верблюд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1700213"/>
            <a:ext cx="1636713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8" name="Picture 22" descr="Stenocara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3933825"/>
            <a:ext cx="1470025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203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5616" y="260648"/>
            <a:ext cx="8229600" cy="1066800"/>
          </a:xfrm>
        </p:spPr>
        <p:txBody>
          <a:bodyPr/>
          <a:lstStyle/>
          <a:p>
            <a:pPr algn="ctr"/>
            <a:r>
              <a:rPr lang="ru-RU" altLang="ru-RU" dirty="0"/>
              <a:t>Свет </a:t>
            </a:r>
          </a:p>
        </p:txBody>
      </p:sp>
      <p:sp>
        <p:nvSpPr>
          <p:cNvPr id="573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43608" y="1700808"/>
            <a:ext cx="8100392" cy="4535834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     </a:t>
            </a:r>
          </a:p>
          <a:p>
            <a:pPr>
              <a:buFont typeface="Wingdings" pitchFamily="2" charset="2"/>
              <a:buNone/>
            </a:pPr>
            <a:r>
              <a:rPr lang="ru-RU" altLang="ru-RU" sz="1800" b="1" dirty="0"/>
              <a:t>видимые лучи                    инфракрасные           </a:t>
            </a:r>
            <a:r>
              <a:rPr lang="ru-RU" altLang="ru-RU" sz="1800" b="1" dirty="0" err="1"/>
              <a:t>ультрофиолетовое</a:t>
            </a:r>
            <a:r>
              <a:rPr lang="ru-RU" altLang="ru-RU" sz="1800" b="1" dirty="0"/>
              <a:t> излучение</a:t>
            </a:r>
          </a:p>
          <a:p>
            <a:pPr>
              <a:buFont typeface="Wingdings" pitchFamily="2" charset="2"/>
              <a:buNone/>
            </a:pPr>
            <a:r>
              <a:rPr lang="ru-RU" altLang="ru-RU" sz="1800" dirty="0"/>
              <a:t>(основной                             </a:t>
            </a:r>
            <a:r>
              <a:rPr lang="ru-RU" altLang="ru-RU" sz="1800" dirty="0" err="1"/>
              <a:t>основной</a:t>
            </a:r>
            <a:r>
              <a:rPr lang="ru-RU" altLang="ru-RU" sz="1800" dirty="0"/>
              <a:t> источник              длина волны 0,3 мкм, </a:t>
            </a:r>
          </a:p>
          <a:p>
            <a:pPr>
              <a:buFont typeface="Wingdings" pitchFamily="2" charset="2"/>
              <a:buNone/>
            </a:pPr>
            <a:r>
              <a:rPr lang="ru-RU" altLang="ru-RU" sz="1800" dirty="0"/>
              <a:t>источник света                    тепловой энергии,               10 % лучистой энергии, </a:t>
            </a:r>
          </a:p>
          <a:p>
            <a:pPr>
              <a:buFont typeface="Wingdings" pitchFamily="2" charset="2"/>
              <a:buNone/>
            </a:pPr>
            <a:r>
              <a:rPr lang="ru-RU" altLang="ru-RU" sz="1800" dirty="0"/>
              <a:t>на Земле),                           45 % лучистой энергии          в небольших количествах         </a:t>
            </a:r>
          </a:p>
          <a:p>
            <a:pPr>
              <a:buFont typeface="Wingdings" pitchFamily="2" charset="2"/>
              <a:buNone/>
            </a:pPr>
            <a:r>
              <a:rPr lang="ru-RU" altLang="ru-RU" sz="1800" dirty="0"/>
              <a:t>длина волны 0,4 – 0,75 мкм,                                              необходим (витамин Д)</a:t>
            </a:r>
          </a:p>
          <a:p>
            <a:pPr>
              <a:buFont typeface="Wingdings" pitchFamily="2" charset="2"/>
              <a:buNone/>
            </a:pPr>
            <a:r>
              <a:rPr lang="ru-RU" altLang="ru-RU" sz="1800" dirty="0"/>
              <a:t>45 % от общего количества</a:t>
            </a:r>
          </a:p>
          <a:p>
            <a:pPr>
              <a:buFont typeface="Wingdings" pitchFamily="2" charset="2"/>
              <a:buNone/>
            </a:pPr>
            <a:r>
              <a:rPr lang="ru-RU" altLang="ru-RU" sz="1800" dirty="0"/>
              <a:t>лучистой энергии на Земле</a:t>
            </a:r>
          </a:p>
          <a:p>
            <a:pPr>
              <a:buFont typeface="Wingdings" pitchFamily="2" charset="2"/>
              <a:buNone/>
            </a:pPr>
            <a:r>
              <a:rPr lang="ru-RU" altLang="ru-RU" sz="1800" dirty="0"/>
              <a:t>(фотосинтез)</a:t>
            </a:r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 flipH="1">
            <a:off x="1714164" y="1052736"/>
            <a:ext cx="3527425" cy="8640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>
            <a:off x="4860032" y="1413534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>
            <a:off x="5241589" y="1044198"/>
            <a:ext cx="3384376" cy="9710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97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507288" cy="4325112"/>
          </a:xfrm>
        </p:spPr>
        <p:txBody>
          <a:bodyPr/>
          <a:lstStyle/>
          <a:p>
            <a:r>
              <a:rPr lang="en-GB" altLang="ru-RU" sz="4000" b="1" dirty="0">
                <a:solidFill>
                  <a:srgbClr val="252851"/>
                </a:solidFill>
              </a:rPr>
              <a:t>Экология</a:t>
            </a:r>
            <a:r>
              <a:rPr lang="en-GB" altLang="ru-RU" dirty="0">
                <a:solidFill>
                  <a:srgbClr val="252851"/>
                </a:solidFill>
              </a:rPr>
              <a:t> – </a:t>
            </a:r>
            <a:r>
              <a:rPr lang="ru-RU" altLang="ru-RU" dirty="0" smtClean="0">
                <a:solidFill>
                  <a:srgbClr val="252851"/>
                </a:solidFill>
              </a:rPr>
              <a:t> </a:t>
            </a:r>
            <a:r>
              <a:rPr lang="en-GB" altLang="ru-RU" dirty="0" smtClean="0">
                <a:solidFill>
                  <a:srgbClr val="252851"/>
                </a:solidFill>
              </a:rPr>
              <a:t>это </a:t>
            </a:r>
            <a:r>
              <a:rPr lang="ru-RU" altLang="ru-RU" dirty="0" smtClean="0">
                <a:solidFill>
                  <a:srgbClr val="252851"/>
                </a:solidFill>
              </a:rPr>
              <a:t>  </a:t>
            </a:r>
            <a:r>
              <a:rPr lang="en-GB" altLang="ru-RU" dirty="0" smtClean="0">
                <a:solidFill>
                  <a:srgbClr val="252851"/>
                </a:solidFill>
              </a:rPr>
              <a:t>наука </a:t>
            </a:r>
            <a:r>
              <a:rPr lang="en-GB" altLang="ru-RU" dirty="0">
                <a:solidFill>
                  <a:srgbClr val="252851"/>
                </a:solidFill>
              </a:rPr>
              <a:t>о взаимоотношениях живых организмов и сообществ  между собой и с окружающей </a:t>
            </a:r>
            <a:r>
              <a:rPr lang="en-GB" altLang="ru-RU" dirty="0" err="1">
                <a:solidFill>
                  <a:srgbClr val="252851"/>
                </a:solidFill>
              </a:rPr>
              <a:t>средой</a:t>
            </a:r>
            <a:r>
              <a:rPr lang="en-GB" altLang="ru-RU" dirty="0">
                <a:solidFill>
                  <a:srgbClr val="252851"/>
                </a:solidFill>
              </a:rPr>
              <a:t> обитания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323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8"/>
          <p:cNvSpPr>
            <a:spLocks noChangeArrowheads="1"/>
          </p:cNvSpPr>
          <p:nvPr/>
        </p:nvSpPr>
        <p:spPr bwMode="auto">
          <a:xfrm>
            <a:off x="1403648" y="548680"/>
            <a:ext cx="6553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 dirty="0">
                <a:latin typeface="Times New Roman" pitchFamily="18" charset="0"/>
              </a:rPr>
              <a:t>Экологические группы растений по отношению к свету</a:t>
            </a:r>
            <a:r>
              <a:rPr lang="ru-RU" altLang="ru-RU" sz="2400" dirty="0">
                <a:latin typeface="Times New Roman" pitchFamily="18" charset="0"/>
              </a:rPr>
              <a:t> </a:t>
            </a:r>
          </a:p>
        </p:txBody>
      </p:sp>
      <p:sp>
        <p:nvSpPr>
          <p:cNvPr id="16387" name="Rectangle 19"/>
          <p:cNvSpPr>
            <a:spLocks noChangeArrowheads="1"/>
          </p:cNvSpPr>
          <p:nvPr/>
        </p:nvSpPr>
        <p:spPr bwMode="auto">
          <a:xfrm>
            <a:off x="1043605" y="1196752"/>
            <a:ext cx="5920755" cy="426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2400" b="1" dirty="0">
                <a:latin typeface="Times New Roman" pitchFamily="18" charset="0"/>
              </a:rPr>
              <a:t>Светолюбивые.</a:t>
            </a:r>
            <a:r>
              <a:rPr lang="ru-RU" altLang="ru-RU" sz="2400" dirty="0">
                <a:latin typeface="Times New Roman" pitchFamily="18" charset="0"/>
              </a:rPr>
              <a:t> Обитают на открытых местах с хорошей освещенностью и в лесной зоне встречаются </a:t>
            </a:r>
            <a:r>
              <a:rPr lang="ru-RU" altLang="ru-RU" sz="2400" dirty="0" smtClean="0">
                <a:latin typeface="Times New Roman" pitchFamily="18" charset="0"/>
              </a:rPr>
              <a:t>редко </a:t>
            </a:r>
            <a:r>
              <a:rPr lang="ru-RU" altLang="ru-RU" sz="2400" dirty="0"/>
              <a:t>(растения степей</a:t>
            </a:r>
            <a:r>
              <a:rPr lang="ru-RU" altLang="ru-RU" sz="2400" dirty="0" smtClean="0"/>
              <a:t>). </a:t>
            </a:r>
          </a:p>
          <a:p>
            <a:pPr algn="just" eaLnBrk="1" hangingPunct="1"/>
            <a:r>
              <a:rPr lang="ru-RU" altLang="ru-RU" sz="2400" dirty="0"/>
              <a:t>имеют мелкие листья, сильно ветвящиеся побеги, много пигмента. Но увеличение интенсивности освещения сверх оптимального подавляет фотосинтез, поэтому в тропиках трудно получать хорошие урожаи. </a:t>
            </a:r>
          </a:p>
          <a:p>
            <a:pPr algn="just" eaLnBrk="1" hangingPunct="1"/>
            <a:endParaRPr lang="ru-RU" altLang="ru-RU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8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404664"/>
            <a:ext cx="7498080" cy="4800600"/>
          </a:xfrm>
        </p:spPr>
        <p:txBody>
          <a:bodyPr>
            <a:normAutofit/>
          </a:bodyPr>
          <a:lstStyle/>
          <a:p>
            <a:pPr algn="just"/>
            <a:r>
              <a:rPr lang="ru-RU" altLang="ru-RU" sz="2400" b="1" dirty="0">
                <a:latin typeface="Times New Roman" pitchFamily="18" charset="0"/>
              </a:rPr>
              <a:t>Теневые</a:t>
            </a:r>
            <a:r>
              <a:rPr lang="ru-RU" altLang="ru-RU" sz="2400" dirty="0">
                <a:latin typeface="Times New Roman" pitchFamily="18" charset="0"/>
              </a:rPr>
              <a:t>. Не выносят сильного освещения и живут под пологом леса в постоянной тени. Это в основном лесные травы. На вырубках при резком осветлении они проявляют явные признаки угнетения и часто погибают (</a:t>
            </a:r>
            <a:r>
              <a:rPr lang="ru-RU" altLang="ru-RU" sz="2400" dirty="0"/>
              <a:t>мхи, папоротники).</a:t>
            </a:r>
            <a:endParaRPr lang="ru-RU" altLang="ru-RU" sz="2400" dirty="0">
              <a:latin typeface="Times New Roman" pitchFamily="18" charset="0"/>
            </a:endParaRPr>
          </a:p>
          <a:p>
            <a:r>
              <a:rPr lang="ru-RU" altLang="ru-RU" sz="2400" dirty="0" smtClean="0"/>
              <a:t>имеют тонкие темно-зеленые </a:t>
            </a:r>
            <a:r>
              <a:rPr lang="ru-RU" altLang="ru-RU" sz="2400" dirty="0"/>
              <a:t>листья, крупные, расположены горизонтально, с меньшим количеством устьиц.</a:t>
            </a:r>
          </a:p>
          <a:p>
            <a:endParaRPr lang="ru-RU" dirty="0"/>
          </a:p>
        </p:txBody>
      </p:sp>
      <p:pic>
        <p:nvPicPr>
          <p:cNvPr id="6" name="Picture 4" descr="f_10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86765" y="3645024"/>
            <a:ext cx="2934650" cy="30987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6" descr="C:\Users\Ol Linor\Desktop\desktopwallpapers.org.ua_203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933056"/>
            <a:ext cx="4206032" cy="2627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898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548680"/>
            <a:ext cx="7498080" cy="4800600"/>
          </a:xfrm>
        </p:spPr>
        <p:txBody>
          <a:bodyPr/>
          <a:lstStyle/>
          <a:p>
            <a:r>
              <a:rPr lang="ru-RU" altLang="ru-RU" b="1" dirty="0">
                <a:latin typeface="Times New Roman" pitchFamily="18" charset="0"/>
              </a:rPr>
              <a:t>Теневыносливые. </a:t>
            </a:r>
            <a:r>
              <a:rPr lang="ru-RU" altLang="ru-RU" dirty="0">
                <a:latin typeface="Times New Roman" pitchFamily="18" charset="0"/>
              </a:rPr>
              <a:t>Могут жить при хорошем освещении, но легко переносят и некоторое затемнение. К ним относится большинство растений лесов </a:t>
            </a:r>
            <a:r>
              <a:rPr lang="ru-RU" altLang="ru-RU" dirty="0"/>
              <a:t>(большинство </a:t>
            </a:r>
            <a:r>
              <a:rPr lang="ru-RU" altLang="ru-RU" dirty="0" smtClean="0"/>
              <a:t>лесообразующих </a:t>
            </a:r>
            <a:r>
              <a:rPr lang="ru-RU" altLang="ru-RU" dirty="0"/>
              <a:t>пород)</a:t>
            </a:r>
            <a:r>
              <a:rPr lang="ru-RU" altLang="ru-RU" dirty="0">
                <a:latin typeface="Times New Roman" pitchFamily="18" charset="0"/>
              </a:rPr>
              <a:t>. </a:t>
            </a:r>
          </a:p>
          <a:p>
            <a:endParaRPr lang="ru-RU" altLang="ru-RU" dirty="0" smtClean="0"/>
          </a:p>
          <a:p>
            <a:endParaRPr lang="ru-RU" dirty="0"/>
          </a:p>
        </p:txBody>
      </p:sp>
      <p:pic>
        <p:nvPicPr>
          <p:cNvPr id="6" name="Picture 9" descr="C:\Users\Ol Linor\Desktop\desktopwallpapers.org.ua_113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356992"/>
            <a:ext cx="4176464" cy="261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36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04664"/>
            <a:ext cx="7772400" cy="1098550"/>
          </a:xfrm>
          <a:noFill/>
        </p:spPr>
        <p:txBody>
          <a:bodyPr lIns="0" tIns="0" rIns="0" bIns="0">
            <a:spAutoFit/>
          </a:bodyPr>
          <a:lstStyle/>
          <a:p>
            <a:pPr algn="ctr"/>
            <a:r>
              <a:rPr lang="ru-RU" altLang="ru-RU" sz="3600" b="1" dirty="0" smtClean="0">
                <a:latin typeface="Times New Roman" pitchFamily="18" charset="0"/>
              </a:rPr>
              <a:t>Роль света в жизнедеятельности животных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039141" y="1761999"/>
            <a:ext cx="52927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 dirty="0">
                <a:latin typeface="Times New Roman" pitchFamily="18" charset="0"/>
              </a:rPr>
              <a:t>Действие на физиологические процессы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068402" y="1761998"/>
            <a:ext cx="30368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 dirty="0">
                <a:latin typeface="Times New Roman" pitchFamily="18" charset="0"/>
              </a:rPr>
              <a:t>Ориентация</a:t>
            </a:r>
            <a:br>
              <a:rPr lang="ru-RU" altLang="ru-RU" sz="2400" b="1" dirty="0">
                <a:latin typeface="Times New Roman" pitchFamily="18" charset="0"/>
              </a:rPr>
            </a:br>
            <a:r>
              <a:rPr lang="ru-RU" altLang="ru-RU" sz="2400" b="1" dirty="0">
                <a:latin typeface="Times New Roman" pitchFamily="18" charset="0"/>
              </a:rPr>
              <a:t>в пространстве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039141" y="2636912"/>
            <a:ext cx="5111750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50000"/>
              </a:spcAft>
              <a:buFont typeface="Arial" charset="0"/>
              <a:buChar char="−"/>
            </a:pPr>
            <a:r>
              <a:rPr lang="ru-RU" altLang="ru-RU" sz="2400" dirty="0">
                <a:latin typeface="Times New Roman" pitchFamily="18" charset="0"/>
              </a:rPr>
              <a:t> Пигментация (</a:t>
            </a:r>
            <a:r>
              <a:rPr lang="ru-RU" altLang="ru-RU" sz="2400" dirty="0" err="1">
                <a:latin typeface="Times New Roman" pitchFamily="18" charset="0"/>
              </a:rPr>
              <a:t>меланизация</a:t>
            </a:r>
            <a:r>
              <a:rPr lang="ru-RU" altLang="ru-RU" sz="2400" dirty="0">
                <a:latin typeface="Times New Roman" pitchFamily="18" charset="0"/>
              </a:rPr>
              <a:t>) кожи</a:t>
            </a:r>
          </a:p>
          <a:p>
            <a:pPr>
              <a:spcAft>
                <a:spcPct val="50000"/>
              </a:spcAft>
              <a:buFont typeface="Arial" charset="0"/>
              <a:buChar char="−"/>
            </a:pPr>
            <a:r>
              <a:rPr lang="ru-RU" altLang="ru-RU" sz="2400" dirty="0">
                <a:latin typeface="Times New Roman" pitchFamily="18" charset="0"/>
              </a:rPr>
              <a:t> Образование некоторых факторов</a:t>
            </a:r>
            <a:br>
              <a:rPr lang="ru-RU" altLang="ru-RU" sz="2400" dirty="0">
                <a:latin typeface="Times New Roman" pitchFamily="18" charset="0"/>
              </a:rPr>
            </a:br>
            <a:r>
              <a:rPr lang="ru-RU" altLang="ru-RU" sz="2400" dirty="0">
                <a:latin typeface="Times New Roman" pitchFamily="18" charset="0"/>
              </a:rPr>
              <a:t>   роста (витамин </a:t>
            </a:r>
            <a:r>
              <a:rPr lang="en-US" altLang="ru-RU" sz="2400" dirty="0">
                <a:latin typeface="Times New Roman" pitchFamily="18" charset="0"/>
              </a:rPr>
              <a:t>D</a:t>
            </a:r>
            <a:r>
              <a:rPr lang="ru-RU" altLang="ru-RU" sz="2400" dirty="0">
                <a:latin typeface="Times New Roman" pitchFamily="18" charset="0"/>
              </a:rPr>
              <a:t>)</a:t>
            </a:r>
          </a:p>
          <a:p>
            <a:pPr>
              <a:spcAft>
                <a:spcPct val="50000"/>
              </a:spcAft>
              <a:buFont typeface="Arial" charset="0"/>
              <a:buChar char="−"/>
            </a:pPr>
            <a:r>
              <a:rPr lang="ru-RU" altLang="ru-RU" sz="2400" dirty="0">
                <a:latin typeface="Times New Roman" pitchFamily="18" charset="0"/>
              </a:rPr>
              <a:t> Канцерогенное действие</a:t>
            </a:r>
          </a:p>
          <a:p>
            <a:pPr>
              <a:spcAft>
                <a:spcPct val="50000"/>
              </a:spcAft>
              <a:buFont typeface="Arial" charset="0"/>
              <a:buChar char="−"/>
            </a:pPr>
            <a:r>
              <a:rPr lang="ru-RU" altLang="ru-RU" sz="2400" dirty="0">
                <a:latin typeface="Times New Roman" pitchFamily="18" charset="0"/>
              </a:rPr>
              <a:t> Мутагенное действие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331866" y="2852936"/>
            <a:ext cx="227647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800" dirty="0">
                <a:latin typeface="Times New Roman" pitchFamily="18" charset="0"/>
              </a:rPr>
              <a:t>Органы зрения</a:t>
            </a:r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 rot="2350802">
            <a:off x="3426195" y="990937"/>
            <a:ext cx="323850" cy="819150"/>
          </a:xfrm>
          <a:prstGeom prst="downArrow">
            <a:avLst>
              <a:gd name="adj1" fmla="val 50000"/>
              <a:gd name="adj2" fmla="val 63235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7416" name="AutoShape 8"/>
          <p:cNvSpPr>
            <a:spLocks noChangeArrowheads="1"/>
          </p:cNvSpPr>
          <p:nvPr/>
        </p:nvSpPr>
        <p:spPr bwMode="auto">
          <a:xfrm rot="19249198" flipH="1">
            <a:off x="7242619" y="979897"/>
            <a:ext cx="323850" cy="819150"/>
          </a:xfrm>
          <a:prstGeom prst="downArrow">
            <a:avLst>
              <a:gd name="adj1" fmla="val 50000"/>
              <a:gd name="adj2" fmla="val 63235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41093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395536" y="404664"/>
            <a:ext cx="68405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latin typeface="Times New Roman" pitchFamily="18" charset="0"/>
              </a:rPr>
              <a:t>Пути адаптации животных к недостатку света</a:t>
            </a:r>
            <a:r>
              <a:rPr lang="ru-RU" altLang="ru-RU" sz="3200" dirty="0">
                <a:latin typeface="Times New Roman" pitchFamily="18" charset="0"/>
              </a:rPr>
              <a:t> 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115616" y="1379330"/>
            <a:ext cx="6028134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dirty="0">
                <a:latin typeface="Times New Roman" pitchFamily="18" charset="0"/>
              </a:rPr>
              <a:t>– </a:t>
            </a:r>
            <a:r>
              <a:rPr lang="ru-RU" altLang="ru-RU" sz="2400" b="1" dirty="0">
                <a:latin typeface="Times New Roman" pitchFamily="18" charset="0"/>
              </a:rPr>
              <a:t>редукция</a:t>
            </a:r>
            <a:r>
              <a:rPr lang="ru-RU" altLang="ru-RU" sz="2400" dirty="0">
                <a:latin typeface="Times New Roman" pitchFamily="18" charset="0"/>
              </a:rPr>
              <a:t> органов зрения. </a:t>
            </a:r>
            <a:br>
              <a:rPr lang="ru-RU" altLang="ru-RU" sz="2400" dirty="0">
                <a:latin typeface="Times New Roman" pitchFamily="18" charset="0"/>
              </a:rPr>
            </a:br>
            <a:r>
              <a:rPr lang="ru-RU" altLang="ru-RU" sz="2400" dirty="0">
                <a:latin typeface="Times New Roman" pitchFamily="18" charset="0"/>
              </a:rPr>
              <a:t>У постоянных обитателей пещер наблюдается полная или частичная редукция глаз;</a:t>
            </a:r>
          </a:p>
          <a:p>
            <a:pPr eaLnBrk="1" hangingPunct="1"/>
            <a:r>
              <a:rPr lang="ru-RU" altLang="ru-RU" sz="2400" dirty="0">
                <a:latin typeface="Times New Roman" pitchFamily="18" charset="0"/>
              </a:rPr>
              <a:t>– </a:t>
            </a:r>
            <a:r>
              <a:rPr lang="ru-RU" altLang="ru-RU" sz="2400" b="1" dirty="0">
                <a:latin typeface="Times New Roman" pitchFamily="18" charset="0"/>
              </a:rPr>
              <a:t>гипертрофия</a:t>
            </a:r>
            <a:r>
              <a:rPr lang="ru-RU" altLang="ru-RU" sz="2400" dirty="0">
                <a:latin typeface="Times New Roman" pitchFamily="18" charset="0"/>
              </a:rPr>
              <a:t> органов зрения. Жизнь при сумеречном освещении может приводить к гипертрофированному развитию глаз, способных улавливать ничтожные доли света;</a:t>
            </a:r>
          </a:p>
          <a:p>
            <a:pPr eaLnBrk="1" hangingPunct="1"/>
            <a:r>
              <a:rPr lang="ru-RU" altLang="ru-RU" sz="2400" dirty="0">
                <a:latin typeface="Times New Roman" pitchFamily="18" charset="0"/>
              </a:rPr>
              <a:t>– </a:t>
            </a:r>
            <a:r>
              <a:rPr lang="ru-RU" altLang="ru-RU" sz="2400" b="1" dirty="0">
                <a:latin typeface="Times New Roman" pitchFamily="18" charset="0"/>
              </a:rPr>
              <a:t>собственный свет</a:t>
            </a:r>
            <a:r>
              <a:rPr lang="ru-RU" altLang="ru-RU" sz="2400" dirty="0">
                <a:latin typeface="Times New Roman" pitchFamily="18" charset="0"/>
              </a:rPr>
              <a:t> (биолюминесценция). Характерна для глубоководных животных, осуществляется за счет симбиоза со светящимися бактериями.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75" y="857250"/>
            <a:ext cx="1990725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2150" y="2928938"/>
            <a:ext cx="1887538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4572000"/>
            <a:ext cx="19462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033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Фотопериодизм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Реакция организмов на изменение длины светового дня.</a:t>
            </a:r>
            <a:r>
              <a:rPr lang="ru-RU" altLang="ru-RU" dirty="0"/>
              <a:t> </a:t>
            </a:r>
            <a:endParaRPr lang="ru-RU" altLang="ru-RU" dirty="0" smtClean="0"/>
          </a:p>
          <a:p>
            <a:r>
              <a:rPr lang="ru-RU" altLang="ru-RU" sz="2200" dirty="0" smtClean="0"/>
              <a:t>Если </a:t>
            </a:r>
            <a:r>
              <a:rPr lang="ru-RU" altLang="ru-RU" sz="2200" dirty="0"/>
              <a:t>продолжительность светового дня искусственно поддерживать более 15 часов, наши листопадные деревья становятся </a:t>
            </a:r>
            <a:r>
              <a:rPr lang="ru-RU" altLang="ru-RU" sz="2200" i="1" dirty="0">
                <a:solidFill>
                  <a:srgbClr val="0000FF"/>
                </a:solidFill>
              </a:rPr>
              <a:t>вечнозелеными</a:t>
            </a:r>
            <a:r>
              <a:rPr lang="ru-RU" altLang="ru-RU" sz="2200" dirty="0"/>
              <a:t>, а если весной с помощью ширмы устроить им осенний день (меньше 12 часов), их рост прекращается, они сбрасывают листву и у них наступает состояние зимнего покоя.</a:t>
            </a:r>
            <a:endParaRPr lang="ru-RU" altLang="ru-RU" sz="2200" dirty="0">
              <a:solidFill>
                <a:srgbClr val="FF3300"/>
              </a:solidFill>
            </a:endParaRPr>
          </a:p>
          <a:p>
            <a:endParaRPr lang="ru-RU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619672" y="4509120"/>
            <a:ext cx="7200032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 dirty="0"/>
              <a:t>По отношению к фотопериодизму растения делятся на три типа: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altLang="ru-RU" sz="2000" b="1" dirty="0"/>
              <a:t>Растения короткого дня.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altLang="ru-RU" sz="2000" b="1" dirty="0"/>
              <a:t>Растения длинного дня.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altLang="ru-RU" sz="2000" b="1" dirty="0"/>
              <a:t>Растения нейтральные к длине дня.</a:t>
            </a:r>
          </a:p>
        </p:txBody>
      </p:sp>
    </p:spTree>
    <p:extLst>
      <p:ext uri="{BB962C8B-B14F-4D97-AF65-F5344CB8AC3E}">
        <p14:creationId xmlns:p14="http://schemas.microsoft.com/office/powerpoint/2010/main" val="51632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/>
              <a:t>Биотические факторы среды</a:t>
            </a:r>
            <a:r>
              <a:rPr lang="ru-RU" altLang="ru-RU"/>
              <a:t> – совокупность взаимоотношений между живыми организмами</a:t>
            </a:r>
          </a:p>
        </p:txBody>
      </p:sp>
    </p:spTree>
    <p:extLst>
      <p:ext uri="{BB962C8B-B14F-4D97-AF65-F5344CB8AC3E}">
        <p14:creationId xmlns:p14="http://schemas.microsoft.com/office/powerpoint/2010/main" val="201321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/>
              <a:t>Типы связей между видами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b="1"/>
              <a:t>Трофические</a:t>
            </a:r>
          </a:p>
          <a:p>
            <a:r>
              <a:rPr lang="ru-RU" altLang="ru-RU" b="1"/>
              <a:t>Топические</a:t>
            </a:r>
          </a:p>
          <a:p>
            <a:r>
              <a:rPr lang="ru-RU" altLang="ru-RU"/>
              <a:t>Форические</a:t>
            </a:r>
          </a:p>
          <a:p>
            <a:r>
              <a:rPr lang="ru-RU" altLang="ru-RU"/>
              <a:t>Фабрические</a:t>
            </a:r>
          </a:p>
        </p:txBody>
      </p:sp>
    </p:spTree>
    <p:extLst>
      <p:ext uri="{BB962C8B-B14F-4D97-AF65-F5344CB8AC3E}">
        <p14:creationId xmlns:p14="http://schemas.microsoft.com/office/powerpoint/2010/main" val="228303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60350"/>
            <a:ext cx="7772400" cy="531813"/>
          </a:xfrm>
        </p:spPr>
        <p:txBody>
          <a:bodyPr>
            <a:normAutofit fontScale="90000"/>
          </a:bodyPr>
          <a:lstStyle/>
          <a:p>
            <a:r>
              <a:rPr lang="ru-RU" altLang="ru-RU" sz="4000" b="1" dirty="0"/>
              <a:t>Трофические связи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16113"/>
            <a:ext cx="3887788" cy="2017712"/>
          </a:xfrm>
        </p:spPr>
        <p:txBody>
          <a:bodyPr>
            <a:normAutofit fontScale="85000" lnSpcReduction="20000"/>
          </a:bodyPr>
          <a:lstStyle/>
          <a:p>
            <a:r>
              <a:rPr lang="ru-RU" altLang="ru-RU" sz="2800"/>
              <a:t>Возникают, когда один вид питается другим: живыми особями, мертвыми остатками, продуктами жизнедеятельности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1043608" y="4509120"/>
          <a:ext cx="4572000" cy="1989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352" name="Picture 16" descr="трофические связи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7900" y="44139"/>
            <a:ext cx="3757285" cy="511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0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9350" y="320675"/>
            <a:ext cx="7793038" cy="67945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000" b="1" dirty="0" err="1"/>
              <a:t>Форические</a:t>
            </a:r>
            <a:r>
              <a:rPr lang="ru-RU" altLang="ru-RU" sz="4000" b="1" dirty="0"/>
              <a:t> связи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99592" y="1484784"/>
            <a:ext cx="4176712" cy="4616450"/>
          </a:xfrm>
        </p:spPr>
        <p:txBody>
          <a:bodyPr/>
          <a:lstStyle/>
          <a:p>
            <a:r>
              <a:rPr lang="ru-RU" altLang="ru-RU" sz="2800" dirty="0"/>
              <a:t>Один вид участвует в распространении другого вида</a:t>
            </a:r>
          </a:p>
          <a:p>
            <a:r>
              <a:rPr lang="ru-RU" altLang="ru-RU" sz="2800" b="1" dirty="0"/>
              <a:t>Зоохория</a:t>
            </a:r>
            <a:r>
              <a:rPr lang="ru-RU" altLang="ru-RU" sz="2800" dirty="0"/>
              <a:t> – перенос животными семян, спор, пыльцы растений</a:t>
            </a:r>
          </a:p>
          <a:p>
            <a:r>
              <a:rPr lang="ru-RU" altLang="ru-RU" sz="2800" b="1" dirty="0" err="1"/>
              <a:t>Форезия</a:t>
            </a:r>
            <a:r>
              <a:rPr lang="ru-RU" altLang="ru-RU" sz="2800" b="1" dirty="0"/>
              <a:t> </a:t>
            </a:r>
            <a:r>
              <a:rPr lang="ru-RU" altLang="ru-RU" sz="2800" dirty="0"/>
              <a:t>– перенос мелких особей</a:t>
            </a:r>
          </a:p>
        </p:txBody>
      </p:sp>
      <p:pic>
        <p:nvPicPr>
          <p:cNvPr id="17413" name="Picture 5" descr="зоохория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6056" y="1484314"/>
            <a:ext cx="3966344" cy="441365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00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25" y="2897188"/>
            <a:ext cx="3000375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539552" y="1052736"/>
            <a:ext cx="6769100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39725" indent="-339725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 hangingPunct="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252851"/>
              </a:buClr>
              <a:buSzPct val="100000"/>
              <a:buFont typeface="Tahoma" pitchFamily="34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252851"/>
              </a:buClr>
              <a:buSzPct val="100000"/>
              <a:buFont typeface="Tahoma" pitchFamily="34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252851"/>
              </a:buClr>
              <a:buSzPct val="100000"/>
              <a:buFont typeface="Tahoma" pitchFamily="34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252851"/>
              </a:buClr>
              <a:buSzPct val="100000"/>
              <a:buFont typeface="Tahoma" pitchFamily="34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 sz="2400">
                <a:solidFill>
                  <a:schemeClr val="bg1"/>
                </a:solidFill>
                <a:latin typeface="Tahoma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900"/>
              </a:spcBef>
              <a:buClr>
                <a:srgbClr val="5674F6"/>
              </a:buClr>
              <a:buSzPct val="98000"/>
              <a:buFont typeface="Tahoma" pitchFamily="34" charset="0"/>
              <a:buChar char="•"/>
            </a:pPr>
            <a:r>
              <a:rPr lang="en-GB" altLang="ru-RU" sz="3600" dirty="0">
                <a:solidFill>
                  <a:srgbClr val="252851"/>
                </a:solidFill>
              </a:rPr>
              <a:t> Э. </a:t>
            </a:r>
            <a:r>
              <a:rPr lang="en-GB" altLang="ru-RU" sz="3600" dirty="0" err="1">
                <a:solidFill>
                  <a:srgbClr val="252851"/>
                </a:solidFill>
              </a:rPr>
              <a:t>Геккель</a:t>
            </a:r>
            <a:r>
              <a:rPr lang="en-GB" altLang="ru-RU" sz="3600" dirty="0">
                <a:solidFill>
                  <a:srgbClr val="252851"/>
                </a:solidFill>
              </a:rPr>
              <a:t>, 1866 г. </a:t>
            </a:r>
          </a:p>
          <a:p>
            <a:pPr eaLnBrk="1" hangingPunct="1">
              <a:lnSpc>
                <a:spcPct val="100000"/>
              </a:lnSpc>
              <a:spcBef>
                <a:spcPts val="900"/>
              </a:spcBef>
              <a:buClr>
                <a:srgbClr val="5674F6"/>
              </a:buClr>
              <a:buSzPct val="98000"/>
              <a:buFont typeface="Tahoma" pitchFamily="34" charset="0"/>
              <a:buBlip>
                <a:blip r:embed="rId4"/>
              </a:buBlip>
            </a:pPr>
            <a:r>
              <a:rPr lang="ru-RU" altLang="ru-RU" sz="3600" dirty="0">
                <a:solidFill>
                  <a:srgbClr val="252851"/>
                </a:solidFill>
              </a:rPr>
              <a:t> </a:t>
            </a:r>
            <a:r>
              <a:rPr lang="en-GB" altLang="ru-RU" sz="3600" b="1" dirty="0">
                <a:solidFill>
                  <a:srgbClr val="252851"/>
                </a:solidFill>
              </a:rPr>
              <a:t>Экология = </a:t>
            </a:r>
            <a:r>
              <a:rPr lang="en-GB" altLang="ru-RU" sz="3600" b="1" dirty="0" err="1">
                <a:solidFill>
                  <a:srgbClr val="252851"/>
                </a:solidFill>
              </a:rPr>
              <a:t>наука</a:t>
            </a:r>
            <a:r>
              <a:rPr lang="en-GB" altLang="ru-RU" sz="3600" b="1" dirty="0">
                <a:solidFill>
                  <a:srgbClr val="252851"/>
                </a:solidFill>
              </a:rPr>
              <a:t> о </a:t>
            </a:r>
            <a:r>
              <a:rPr lang="en-GB" altLang="ru-RU" sz="3600" b="1" dirty="0" err="1">
                <a:solidFill>
                  <a:srgbClr val="252851"/>
                </a:solidFill>
              </a:rPr>
              <a:t>доме</a:t>
            </a:r>
            <a:endParaRPr lang="en-GB" altLang="ru-RU" sz="3600" b="1" dirty="0">
              <a:solidFill>
                <a:srgbClr val="25285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ts val="800"/>
              </a:spcBef>
              <a:buClr>
                <a:srgbClr val="5674F6"/>
              </a:buClr>
              <a:buSzPct val="110000"/>
              <a:buFont typeface="Tahoma" pitchFamily="34" charset="0"/>
              <a:buBlip>
                <a:blip r:embed="rId4"/>
              </a:buBlip>
            </a:pPr>
            <a:endParaRPr lang="en-GB" altLang="ru-RU" sz="3200" dirty="0">
              <a:solidFill>
                <a:srgbClr val="252851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ts val="800"/>
              </a:spcBef>
              <a:buClr>
                <a:srgbClr val="5674F6"/>
              </a:buClr>
              <a:buSzPct val="110000"/>
              <a:buFont typeface="Tahoma" pitchFamily="34" charset="0"/>
              <a:buChar char="•"/>
            </a:pPr>
            <a:r>
              <a:rPr lang="en-GB" altLang="ru-RU" sz="3200" dirty="0" err="1">
                <a:solidFill>
                  <a:srgbClr val="252851"/>
                </a:solidFill>
                <a:latin typeface="Times New Roman" pitchFamily="18" charset="0"/>
              </a:rPr>
              <a:t>οικος</a:t>
            </a:r>
            <a:r>
              <a:rPr lang="en-GB" altLang="ru-RU" sz="3200" dirty="0">
                <a:solidFill>
                  <a:srgbClr val="252851"/>
                </a:solidFill>
              </a:rPr>
              <a:t> — </a:t>
            </a:r>
            <a:r>
              <a:rPr lang="en-GB" altLang="ru-RU" sz="3200" dirty="0" err="1">
                <a:solidFill>
                  <a:srgbClr val="252851"/>
                </a:solidFill>
              </a:rPr>
              <a:t>дом</a:t>
            </a:r>
            <a:r>
              <a:rPr lang="en-GB" altLang="ru-RU" sz="3200" dirty="0">
                <a:solidFill>
                  <a:srgbClr val="252851"/>
                </a:solidFill>
              </a:rPr>
              <a:t>, </a:t>
            </a:r>
            <a:r>
              <a:rPr lang="en-GB" altLang="ru-RU" sz="3200" dirty="0" err="1">
                <a:solidFill>
                  <a:srgbClr val="252851"/>
                </a:solidFill>
              </a:rPr>
              <a:t>обиталище</a:t>
            </a:r>
            <a:r>
              <a:rPr lang="en-GB" altLang="ru-RU" sz="3200" dirty="0">
                <a:solidFill>
                  <a:srgbClr val="252851"/>
                </a:solidFill>
              </a:rPr>
              <a:t> </a:t>
            </a:r>
          </a:p>
          <a:p>
            <a:pPr eaLnBrk="1" hangingPunct="1">
              <a:lnSpc>
                <a:spcPct val="100000"/>
              </a:lnSpc>
              <a:spcBef>
                <a:spcPts val="800"/>
              </a:spcBef>
              <a:buClr>
                <a:srgbClr val="5674F6"/>
              </a:buClr>
              <a:buSzPct val="110000"/>
              <a:buFont typeface="Tahoma" pitchFamily="34" charset="0"/>
              <a:buChar char="•"/>
            </a:pPr>
            <a:r>
              <a:rPr lang="en-GB" altLang="ru-RU" sz="3200" dirty="0" err="1">
                <a:solidFill>
                  <a:srgbClr val="252851"/>
                </a:solidFill>
                <a:latin typeface="Times New Roman" pitchFamily="18" charset="0"/>
              </a:rPr>
              <a:t>λόγος</a:t>
            </a:r>
            <a:r>
              <a:rPr lang="en-GB" altLang="ru-RU" sz="3200" dirty="0">
                <a:solidFill>
                  <a:srgbClr val="252851"/>
                </a:solidFill>
              </a:rPr>
              <a:t> — </a:t>
            </a:r>
            <a:r>
              <a:rPr lang="en-GB" altLang="ru-RU" sz="3200" dirty="0" err="1">
                <a:solidFill>
                  <a:srgbClr val="252851"/>
                </a:solidFill>
              </a:rPr>
              <a:t>учение</a:t>
            </a:r>
            <a:r>
              <a:rPr lang="en-GB" altLang="ru-RU" sz="3200" dirty="0">
                <a:solidFill>
                  <a:srgbClr val="25285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28922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23850"/>
            <a:ext cx="8785225" cy="873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/>
              <a:t>Внутривидовые взаимоотношения:</a:t>
            </a:r>
            <a:br>
              <a:rPr lang="ru-RU" altLang="ru-RU" sz="3600" b="1" dirty="0"/>
            </a:br>
            <a:endParaRPr lang="ru-RU" altLang="ru-RU" sz="3600" b="1" dirty="0"/>
          </a:p>
        </p:txBody>
      </p:sp>
      <p:pic>
        <p:nvPicPr>
          <p:cNvPr id="6149" name="Picture 5" descr="внутривидовая конкуренция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9975" y="892288"/>
            <a:ext cx="4896321" cy="325679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1547664" y="4509120"/>
            <a:ext cx="7056908" cy="1655861"/>
          </a:xfrm>
        </p:spPr>
        <p:txBody>
          <a:bodyPr/>
          <a:lstStyle/>
          <a:p>
            <a:r>
              <a:rPr lang="ru-RU" altLang="ru-RU" sz="2800" dirty="0" smtClean="0"/>
              <a:t>Внутривидовая </a:t>
            </a:r>
            <a:r>
              <a:rPr lang="ru-RU" altLang="ru-RU" sz="2800" dirty="0"/>
              <a:t>конкуренция (за пищу, жизненное пространство, полового партнера и др. ресурсы)</a:t>
            </a:r>
          </a:p>
          <a:p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61481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474663"/>
            <a:ext cx="6286500" cy="971550"/>
          </a:xfrm>
        </p:spPr>
        <p:txBody>
          <a:bodyPr>
            <a:normAutofit fontScale="90000"/>
          </a:bodyPr>
          <a:lstStyle/>
          <a:p>
            <a:r>
              <a:rPr lang="ru-RU" altLang="ru-RU" sz="4000" b="1" dirty="0"/>
              <a:t>Межвидовые взаимоотношения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331640" y="1772816"/>
            <a:ext cx="7498080" cy="4800600"/>
          </a:xfrm>
        </p:spPr>
        <p:txBody>
          <a:bodyPr/>
          <a:lstStyle/>
          <a:p>
            <a:r>
              <a:rPr lang="ru-RU" altLang="ru-RU" dirty="0"/>
              <a:t>Полезные (симбиотические)</a:t>
            </a:r>
          </a:p>
          <a:p>
            <a:r>
              <a:rPr lang="ru-RU" altLang="ru-RU" dirty="0"/>
              <a:t>Вредные (антибиотические)</a:t>
            </a:r>
          </a:p>
          <a:p>
            <a:r>
              <a:rPr lang="ru-RU" altLang="ru-RU" dirty="0"/>
              <a:t>Безразличные (нейтрализм</a:t>
            </a:r>
            <a:r>
              <a:rPr lang="ru-RU" altLang="ru-RU" dirty="0" smtClean="0"/>
              <a:t>)</a:t>
            </a:r>
          </a:p>
          <a:p>
            <a:pPr marL="82296" indent="0">
              <a:buNone/>
            </a:pPr>
            <a:r>
              <a:rPr lang="ru-RU" altLang="ru-RU" dirty="0"/>
              <a:t>«0» - безразличные</a:t>
            </a:r>
          </a:p>
          <a:p>
            <a:pPr marL="82296" indent="0">
              <a:buNone/>
            </a:pPr>
            <a:r>
              <a:rPr lang="ru-RU" altLang="ru-RU" dirty="0"/>
              <a:t>«+» - полезные</a:t>
            </a:r>
          </a:p>
          <a:p>
            <a:pPr marL="82296" indent="0">
              <a:buNone/>
            </a:pPr>
            <a:r>
              <a:rPr lang="ru-RU" altLang="ru-RU" dirty="0"/>
              <a:t>«-» - вредные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3745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332656"/>
            <a:ext cx="7793037" cy="681037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000" b="1" dirty="0"/>
              <a:t>Нейтрализм (00)</a:t>
            </a:r>
          </a:p>
        </p:txBody>
      </p:sp>
      <p:pic>
        <p:nvPicPr>
          <p:cNvPr id="11269" name="Picture 5" descr="нейтрализм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5615" y="1052736"/>
            <a:ext cx="4079125" cy="2592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043608" y="4962872"/>
            <a:ext cx="7849567" cy="1634777"/>
          </a:xfrm>
        </p:spPr>
        <p:txBody>
          <a:bodyPr>
            <a:normAutofit lnSpcReduction="10000"/>
          </a:bodyPr>
          <a:lstStyle/>
          <a:p>
            <a:r>
              <a:rPr lang="ru-RU" altLang="ru-RU" sz="2800" dirty="0"/>
              <a:t>Сожительство двух видов на одной территории, не имеющие для них ни положительных, ни отрицательных последствий</a:t>
            </a:r>
          </a:p>
        </p:txBody>
      </p:sp>
      <p:pic>
        <p:nvPicPr>
          <p:cNvPr id="5" name="Picture 7" descr="26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95046" y="1030983"/>
            <a:ext cx="2489772" cy="1965970"/>
          </a:xfrm>
          <a:prstGeom prst="rect">
            <a:avLst/>
          </a:prstGeom>
          <a:noFill/>
        </p:spPr>
      </p:pic>
      <p:pic>
        <p:nvPicPr>
          <p:cNvPr id="6" name="Picture 8" descr="27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95045" y="2996953"/>
            <a:ext cx="2489773" cy="1965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033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7763" y="274638"/>
            <a:ext cx="7766050" cy="706437"/>
          </a:xfrm>
        </p:spPr>
        <p:txBody>
          <a:bodyPr/>
          <a:lstStyle/>
          <a:p>
            <a:r>
              <a:rPr lang="ru-RU" altLang="ru-RU" sz="4000" b="1"/>
              <a:t>Протокооперация(++)</a:t>
            </a:r>
          </a:p>
        </p:txBody>
      </p:sp>
      <p:pic>
        <p:nvPicPr>
          <p:cNvPr id="19463" name="Picture 7" descr="актиния и рак отшельник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3643" y="2017713"/>
            <a:ext cx="2968090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59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971600" y="5157788"/>
            <a:ext cx="7993013" cy="1511300"/>
          </a:xfrm>
        </p:spPr>
        <p:txBody>
          <a:bodyPr/>
          <a:lstStyle/>
          <a:p>
            <a:r>
              <a:rPr lang="ru-RU" altLang="ru-RU" sz="2800" dirty="0"/>
              <a:t>Взаимовыгодное, но не обязательное сосуществование организмов, пользу из которых извлекают все участники</a:t>
            </a:r>
          </a:p>
        </p:txBody>
      </p:sp>
    </p:spTree>
    <p:extLst>
      <p:ext uri="{BB962C8B-B14F-4D97-AF65-F5344CB8AC3E}">
        <p14:creationId xmlns:p14="http://schemas.microsoft.com/office/powerpoint/2010/main" val="35595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188913"/>
            <a:ext cx="7199313" cy="1150937"/>
          </a:xfrm>
        </p:spPr>
        <p:txBody>
          <a:bodyPr>
            <a:normAutofit fontScale="90000"/>
          </a:bodyPr>
          <a:lstStyle/>
          <a:p>
            <a:r>
              <a:rPr lang="ru-RU" altLang="ru-RU" sz="3600" b="1"/>
              <a:t>Мутуализм (облигатный симбиоз)(++)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043608" y="1268760"/>
            <a:ext cx="7847980" cy="3167063"/>
          </a:xfrm>
        </p:spPr>
        <p:txBody>
          <a:bodyPr/>
          <a:lstStyle/>
          <a:p>
            <a:r>
              <a:rPr lang="ru-RU" altLang="ru-RU" sz="2800" dirty="0"/>
              <a:t>Взаимовыгодное сожительство, когда либо один из партнеров, либо оба не могут существовать без сожителя</a:t>
            </a:r>
          </a:p>
        </p:txBody>
      </p:sp>
      <p:pic>
        <p:nvPicPr>
          <p:cNvPr id="4" name="Picture 4" descr="Рисунок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3660" y="3732436"/>
            <a:ext cx="410000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Documents and Settings\User\Мои документы\Мои рисунки\лишайник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659"/>
          <a:stretch>
            <a:fillRect/>
          </a:stretch>
        </p:blipFill>
        <p:spPr bwMode="auto">
          <a:xfrm>
            <a:off x="4572000" y="2492896"/>
            <a:ext cx="4313238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53660" y="2809106"/>
            <a:ext cx="38164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002060"/>
                </a:solidFill>
                <a:latin typeface="Arial" charset="0"/>
              </a:rPr>
              <a:t>Симбиоз грибов и корней деревьев </a:t>
            </a:r>
            <a:r>
              <a:rPr lang="ru-RU" alt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Arial" charset="0"/>
                <a:hlinkClick r:id="rId4"/>
              </a:rPr>
              <a:t>– микориза </a:t>
            </a:r>
            <a:r>
              <a:rPr lang="ru-RU" alt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Arial" charset="0"/>
                <a:hlinkClick r:id="rId4"/>
              </a:rPr>
              <a:t>(грибокорень)</a:t>
            </a:r>
            <a:r>
              <a:rPr lang="ru-RU" altLang="ru-RU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Arial" charset="0"/>
              </a:rPr>
              <a:t>.</a:t>
            </a:r>
            <a:endParaRPr lang="ru-RU" alt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5262712" y="4973507"/>
            <a:ext cx="389033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 u="sng" dirty="0">
                <a:solidFill>
                  <a:srgbClr val="002060"/>
                </a:solidFill>
              </a:rPr>
              <a:t>Лишайник</a:t>
            </a:r>
            <a:r>
              <a:rPr lang="ru-RU" altLang="ru-RU" b="1" dirty="0">
                <a:solidFill>
                  <a:srgbClr val="002060"/>
                </a:solidFill>
              </a:rPr>
              <a:t> -</a:t>
            </a:r>
            <a:r>
              <a:rPr lang="ru-RU" altLang="ru-RU" b="1" dirty="0">
                <a:solidFill>
                  <a:srgbClr val="002060"/>
                </a:solidFill>
                <a:latin typeface="Arial" charset="0"/>
              </a:rPr>
              <a:t>симбиоз гетеротрофного гриба и автотрофной водоросли</a:t>
            </a:r>
            <a:r>
              <a:rPr lang="ru-RU" altLang="ru-RU" b="1" dirty="0">
                <a:solidFill>
                  <a:srgbClr val="0070C0"/>
                </a:solidFill>
                <a:latin typeface="Arial" charset="0"/>
              </a:rPr>
              <a:t>.</a:t>
            </a:r>
            <a:endParaRPr lang="ru-RU" alt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8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/>
              <a:t>Комменсализм(+0)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772400" cy="1982787"/>
          </a:xfrm>
        </p:spPr>
        <p:txBody>
          <a:bodyPr/>
          <a:lstStyle/>
          <a:p>
            <a:r>
              <a:rPr lang="ru-RU" altLang="ru-RU" sz="2800" dirty="0"/>
              <a:t>Один из партнеров получает пользу от сожительства, а другому присутствие первого безразлично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871343610"/>
              </p:ext>
            </p:extLst>
          </p:nvPr>
        </p:nvGraphicFramePr>
        <p:xfrm>
          <a:off x="1007790" y="3356992"/>
          <a:ext cx="8100392" cy="2952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878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85750"/>
            <a:ext cx="7793037" cy="679450"/>
          </a:xfrm>
        </p:spPr>
        <p:txBody>
          <a:bodyPr>
            <a:normAutofit fontScale="90000"/>
          </a:bodyPr>
          <a:lstStyle/>
          <a:p>
            <a:r>
              <a:rPr lang="ru-RU" altLang="ru-RU" sz="4000" b="1"/>
              <a:t>Квартирантство (синойкия)</a:t>
            </a:r>
          </a:p>
        </p:txBody>
      </p:sp>
      <p:pic>
        <p:nvPicPr>
          <p:cNvPr id="44039" name="Picture 7" descr="синойки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608" y="1700809"/>
            <a:ext cx="4798182" cy="3600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980728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</a:rPr>
              <a:t>Вид-квартирант обитает на другом виде или в его жилище,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</a:rPr>
              <a:t>не принося виду-хозяину ни вреда, ни пользы. </a:t>
            </a:r>
          </a:p>
          <a:p>
            <a:pPr algn="ctr"/>
            <a:endParaRPr lang="ru-RU" altLang="ru-RU" b="1" dirty="0">
              <a:solidFill>
                <a:srgbClr val="EAEAEA"/>
              </a:solidFill>
            </a:endParaRPr>
          </a:p>
        </p:txBody>
      </p:sp>
      <p:pic>
        <p:nvPicPr>
          <p:cNvPr id="5" name="Picture 2" descr="C:\Documents and Settings\User\Мои документы\Мои рисунки\1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8486" y="1700808"/>
            <a:ext cx="2753348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6084168" y="5517232"/>
            <a:ext cx="27681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 dirty="0"/>
              <a:t>Лиана на стволе дерева.</a:t>
            </a: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1115616" y="5519039"/>
            <a:ext cx="47847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 dirty="0"/>
              <a:t>Рыба клоун прячется между щупалец актиний.</a:t>
            </a:r>
          </a:p>
        </p:txBody>
      </p:sp>
    </p:spTree>
    <p:extLst>
      <p:ext uri="{BB962C8B-B14F-4D97-AF65-F5344CB8AC3E}">
        <p14:creationId xmlns:p14="http://schemas.microsoft.com/office/powerpoint/2010/main" val="154876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476672"/>
            <a:ext cx="6305550" cy="647700"/>
          </a:xfrm>
        </p:spPr>
        <p:txBody>
          <a:bodyPr>
            <a:normAutofit fontScale="90000"/>
          </a:bodyPr>
          <a:lstStyle/>
          <a:p>
            <a:r>
              <a:rPr lang="ru-RU" altLang="ru-RU" sz="4000" b="1" dirty="0"/>
              <a:t>Нахлебничество</a:t>
            </a:r>
          </a:p>
        </p:txBody>
      </p:sp>
      <p:pic>
        <p:nvPicPr>
          <p:cNvPr id="46084" name="Picture 4" descr="нахлебничество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71362" y="2132856"/>
            <a:ext cx="4033388" cy="31683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7" descr="3d_1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608" y="1268760"/>
            <a:ext cx="3960439" cy="3127155"/>
          </a:xfrm>
          <a:prstGeom prst="rect">
            <a:avLst/>
          </a:prstGeom>
          <a:noFill/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259632" y="5589240"/>
            <a:ext cx="5616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000000"/>
                </a:solidFill>
              </a:rPr>
              <a:t>Потребление остатков пищи хозяина.</a:t>
            </a:r>
          </a:p>
        </p:txBody>
      </p:sp>
    </p:spTree>
    <p:extLst>
      <p:ext uri="{BB962C8B-B14F-4D97-AF65-F5344CB8AC3E}">
        <p14:creationId xmlns:p14="http://schemas.microsoft.com/office/powerpoint/2010/main" val="250869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68" y="404664"/>
            <a:ext cx="6283325" cy="647700"/>
          </a:xfrm>
        </p:spPr>
        <p:txBody>
          <a:bodyPr>
            <a:normAutofit fontScale="90000"/>
          </a:bodyPr>
          <a:lstStyle/>
          <a:p>
            <a:r>
              <a:rPr lang="ru-RU" altLang="ru-RU" sz="4000" b="1" dirty="0" err="1"/>
              <a:t>Сотрапезничество</a:t>
            </a:r>
            <a:endParaRPr lang="ru-RU" altLang="ru-RU" sz="4000" b="1" dirty="0"/>
          </a:p>
        </p:txBody>
      </p:sp>
      <p:pic>
        <p:nvPicPr>
          <p:cNvPr id="48132" name="Picture 4" descr="сотрапезничество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7744" y="1196752"/>
            <a:ext cx="5270042" cy="424847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278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752" y="548680"/>
            <a:ext cx="6283325" cy="792163"/>
          </a:xfrm>
        </p:spPr>
        <p:txBody>
          <a:bodyPr/>
          <a:lstStyle/>
          <a:p>
            <a:r>
              <a:rPr lang="ru-RU" altLang="ru-RU" b="1" dirty="0"/>
              <a:t>Хищничество(+-)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3608" y="1484784"/>
            <a:ext cx="4392935" cy="4752975"/>
          </a:xfrm>
        </p:spPr>
        <p:txBody>
          <a:bodyPr/>
          <a:lstStyle/>
          <a:p>
            <a:r>
              <a:rPr lang="ru-RU" altLang="ru-RU" sz="2800" dirty="0"/>
              <a:t>Взаимоотношения, при которых один из участников (хищник) умерщвляет другого (жертва) и использует его в качестве пищи</a:t>
            </a:r>
          </a:p>
          <a:p>
            <a:r>
              <a:rPr lang="ru-RU" altLang="ru-RU" sz="2800" dirty="0"/>
              <a:t>Каннибализм – умерщвление и поедание себе подобных</a:t>
            </a:r>
          </a:p>
        </p:txBody>
      </p:sp>
      <p:pic>
        <p:nvPicPr>
          <p:cNvPr id="23557" name="Picture 5" descr="хищник-жертв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4088" y="1412776"/>
            <a:ext cx="3563888" cy="510694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18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66800"/>
          </a:xfrm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экология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268760"/>
            <a:ext cx="8064896" cy="489654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</a:t>
            </a:r>
            <a:r>
              <a:rPr lang="ru-RU" dirty="0"/>
              <a:t>настоящее время экология представляет собой разветвленную систему наук: </a:t>
            </a:r>
          </a:p>
          <a:p>
            <a:pPr marL="361950" indent="0">
              <a:buNone/>
            </a:pPr>
            <a:r>
              <a:rPr lang="ru-RU" b="1" i="1" dirty="0" smtClean="0"/>
              <a:t>Аутэкология -</a:t>
            </a:r>
            <a:r>
              <a:rPr lang="ru-RU" dirty="0" smtClean="0"/>
              <a:t> </a:t>
            </a:r>
            <a:r>
              <a:rPr lang="ru-RU" dirty="0"/>
              <a:t>раздел экологии, изучающий влияние факторов окружающей среды на отдельные организмы, популяции и виды (растений, животных, грибов, бактерий). </a:t>
            </a:r>
            <a:endParaRPr lang="ru-RU" dirty="0" smtClean="0"/>
          </a:p>
          <a:p>
            <a:pPr marL="361950" indent="0">
              <a:buNone/>
            </a:pPr>
            <a:r>
              <a:rPr lang="ru-RU" b="1" i="1" dirty="0" smtClean="0"/>
              <a:t>Синэкология –  </a:t>
            </a:r>
            <a:r>
              <a:rPr lang="ru-RU" i="1" dirty="0" smtClean="0"/>
              <a:t>раздел </a:t>
            </a:r>
            <a:r>
              <a:rPr lang="ru-RU" dirty="0" smtClean="0"/>
              <a:t>экологии</a:t>
            </a:r>
            <a:r>
              <a:rPr lang="ru-RU" dirty="0"/>
              <a:t>, изучающий взаимоотношения организмов различных видов внутри сообщества организмов.</a:t>
            </a:r>
            <a:endParaRPr lang="ru-RU" b="1" i="1" dirty="0" smtClean="0"/>
          </a:p>
          <a:p>
            <a:pPr marL="361950" indent="0">
              <a:buNone/>
            </a:pPr>
            <a:r>
              <a:rPr lang="ru-RU" b="1" i="1" dirty="0" smtClean="0"/>
              <a:t>глобальная </a:t>
            </a:r>
            <a:r>
              <a:rPr lang="ru-RU" b="1" i="1" dirty="0"/>
              <a:t>экология</a:t>
            </a:r>
            <a:r>
              <a:rPr lang="ru-RU" dirty="0"/>
              <a:t> изучает биосферу и вопросы ее охраны.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842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692696"/>
            <a:ext cx="6264275" cy="648073"/>
          </a:xfrm>
        </p:spPr>
        <p:txBody>
          <a:bodyPr>
            <a:normAutofit fontScale="90000"/>
          </a:bodyPr>
          <a:lstStyle/>
          <a:p>
            <a:r>
              <a:rPr lang="ru-RU" altLang="ru-RU" b="1" dirty="0"/>
              <a:t>Паразитизм(+-)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3608" y="1556792"/>
            <a:ext cx="4032448" cy="4464050"/>
          </a:xfrm>
        </p:spPr>
        <p:txBody>
          <a:bodyPr/>
          <a:lstStyle/>
          <a:p>
            <a:r>
              <a:rPr lang="ru-RU" altLang="ru-RU" sz="2800" dirty="0"/>
              <a:t>Взаимоотношения, при которых паразит длительное время использует своего хозяина как среду обитания и источник пищи</a:t>
            </a:r>
          </a:p>
        </p:txBody>
      </p:sp>
      <p:pic>
        <p:nvPicPr>
          <p:cNvPr id="6" name="Picture 6" descr="L37_01_p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4048" y="1700808"/>
            <a:ext cx="4037012" cy="2736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553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800" b="1"/>
              <a:t>Облигатные паразиты</a:t>
            </a:r>
            <a:r>
              <a:rPr lang="ru-RU" altLang="ru-RU" sz="2800"/>
              <a:t> – ведут исключительно паразитический образ жизни и вне хозяина либо погибают, либо находятся в неактивном состоянии (вирусы)</a:t>
            </a:r>
          </a:p>
          <a:p>
            <a:r>
              <a:rPr lang="ru-RU" altLang="ru-RU" sz="2800" b="1"/>
              <a:t>Факультативные паразиты</a:t>
            </a:r>
            <a:r>
              <a:rPr lang="ru-RU" altLang="ru-RU" sz="2800"/>
              <a:t> – в случае необходимости могут нормально жить во внешней среде, вне организма хозяина (патогенные грибы, бактерии)</a:t>
            </a:r>
          </a:p>
          <a:p>
            <a:endParaRPr lang="ru-RU" altLang="ru-RU" sz="2800"/>
          </a:p>
        </p:txBody>
      </p:sp>
    </p:spTree>
    <p:extLst>
      <p:ext uri="{BB962C8B-B14F-4D97-AF65-F5344CB8AC3E}">
        <p14:creationId xmlns:p14="http://schemas.microsoft.com/office/powerpoint/2010/main" val="153440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/>
              <a:t>Конкуренция(- -)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/>
              <a:t>Взаимоотношения, при которых организмы соперничают друг с другом за одни и те же ресурсы внешней среды</a:t>
            </a:r>
          </a:p>
          <a:p>
            <a:pPr>
              <a:buFont typeface="Wingdings" pitchFamily="2" charset="2"/>
              <a:buNone/>
            </a:pPr>
            <a:endParaRPr lang="ru-RU" altLang="ru-RU" dirty="0"/>
          </a:p>
        </p:txBody>
      </p:sp>
      <p:pic>
        <p:nvPicPr>
          <p:cNvPr id="3074" name="Picture 2" descr="http://ic.pics.livejournal.com/imperor_id/45584155/10776/10776_9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068960"/>
            <a:ext cx="4592613" cy="344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88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7763" y="274638"/>
            <a:ext cx="7766050" cy="777875"/>
          </a:xfrm>
        </p:spPr>
        <p:txBody>
          <a:bodyPr/>
          <a:lstStyle/>
          <a:p>
            <a:pPr algn="ctr"/>
            <a:r>
              <a:rPr lang="ru-RU" altLang="ru-RU" b="1" dirty="0" err="1"/>
              <a:t>Аменсализм</a:t>
            </a:r>
            <a:r>
              <a:rPr lang="ru-RU" altLang="ru-RU" b="1" dirty="0"/>
              <a:t>(- 0)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043608" y="4652963"/>
            <a:ext cx="7849567" cy="2016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800" dirty="0"/>
              <a:t>Взаимоотношения, при которых один организм воздействует на другой и подавляет его жизнедеятельность, а сам не испытывает никаких отрицательных влияний со стороны подавляемого</a:t>
            </a:r>
          </a:p>
        </p:txBody>
      </p:sp>
      <p:pic>
        <p:nvPicPr>
          <p:cNvPr id="21506" name="Picture 2" descr="http://college.ru/images/pedagogam/predmets/biologia/image01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7821" y="1109092"/>
            <a:ext cx="2718395" cy="3558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77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664"/>
            <a:ext cx="8964488" cy="17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200" b="1" dirty="0">
                <a:solidFill>
                  <a:srgbClr val="002060"/>
                </a:solidFill>
              </a:rPr>
              <a:t>Экологические факторы</a:t>
            </a:r>
            <a:r>
              <a:rPr lang="ru-RU" altLang="ru-RU" sz="3200" dirty="0">
                <a:solidFill>
                  <a:srgbClr val="002060"/>
                </a:solidFill>
              </a:rPr>
              <a:t> – отдельные элементы среды, взаимодействующие с организмом прямо или косвенно хотя бы на протяжении одной из стадий индивидуального развития.  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 rot="2011092">
            <a:off x="3121460" y="2669612"/>
            <a:ext cx="228600" cy="1098707"/>
          </a:xfrm>
          <a:prstGeom prst="downArrow">
            <a:avLst>
              <a:gd name="adj1" fmla="val 50000"/>
              <a:gd name="adj2" fmla="val 91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 rot="26106">
            <a:off x="4903193" y="2852459"/>
            <a:ext cx="224535" cy="2054820"/>
          </a:xfrm>
          <a:prstGeom prst="downArrow">
            <a:avLst>
              <a:gd name="adj1" fmla="val 50000"/>
              <a:gd name="adj2" fmla="val 8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 rot="-2747461">
            <a:off x="6282972" y="2640434"/>
            <a:ext cx="266439" cy="1154840"/>
          </a:xfrm>
          <a:prstGeom prst="downArrow">
            <a:avLst>
              <a:gd name="adj1" fmla="val 50000"/>
              <a:gd name="adj2" fmla="val 768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043608" y="3676709"/>
            <a:ext cx="2590800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800" b="1" i="1" dirty="0">
                <a:solidFill>
                  <a:srgbClr val="002060"/>
                </a:solidFill>
              </a:rPr>
              <a:t>Абиотические</a:t>
            </a:r>
            <a:r>
              <a:rPr lang="ru-RU" altLang="ru-RU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</a:rPr>
              <a:t>(температура, давление, радиационный фон, влажность, состав атмосферы, почвы) 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634408" y="4907815"/>
            <a:ext cx="2895600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800" b="1" i="1" dirty="0">
                <a:solidFill>
                  <a:srgbClr val="002060"/>
                </a:solidFill>
              </a:rPr>
              <a:t>Биотические 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</a:rPr>
              <a:t>(совокупность влияний жизнедеятельности одних организмов на другие)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5939143" y="3501008"/>
            <a:ext cx="3146425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800" b="1" i="1" dirty="0">
                <a:solidFill>
                  <a:srgbClr val="002060"/>
                </a:solidFill>
              </a:rPr>
              <a:t>Антропогенные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</a:rPr>
              <a:t>(совокупность влияний деятельности человека на окружающую среду)</a:t>
            </a:r>
            <a:r>
              <a:rPr lang="ru-RU" altLang="ru-RU" dirty="0">
                <a:solidFill>
                  <a:srgbClr val="002060"/>
                </a:solidFill>
              </a:rPr>
              <a:t> </a:t>
            </a:r>
          </a:p>
        </p:txBody>
      </p:sp>
      <p:graphicFrame>
        <p:nvGraphicFramePr>
          <p:cNvPr id="9236" name="Group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024608"/>
              </p:ext>
            </p:extLst>
          </p:nvPr>
        </p:nvGraphicFramePr>
        <p:xfrm>
          <a:off x="1905000" y="2196089"/>
          <a:ext cx="5979368" cy="931168"/>
        </p:xfrm>
        <a:graphic>
          <a:graphicData uri="http://schemas.openxmlformats.org/drawingml/2006/table">
            <a:tbl>
              <a:tblPr/>
              <a:tblGrid>
                <a:gridCol w="5979368"/>
              </a:tblGrid>
              <a:tr h="9311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Экологические факторы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668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21" grpId="0" animBg="1"/>
      <p:bldP spid="9222" grpId="0" animBg="1"/>
      <p:bldP spid="9223" grpId="0" animBg="1"/>
      <p:bldP spid="9224" grpId="0" autoUpdateAnimBg="0"/>
      <p:bldP spid="9225" grpId="0" autoUpdateAnimBg="0"/>
      <p:bldP spid="922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Среды жизни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394682"/>
              </p:ext>
            </p:extLst>
          </p:nvPr>
        </p:nvGraphicFramePr>
        <p:xfrm>
          <a:off x="1187624" y="1124744"/>
          <a:ext cx="7746825" cy="5256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4032448"/>
                <a:gridCol w="1914177"/>
              </a:tblGrid>
              <a:tr h="608131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факторы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обитатели</a:t>
                      </a:r>
                      <a:endParaRPr lang="ru-RU" dirty="0"/>
                    </a:p>
                  </a:txBody>
                  <a:tcPr/>
                </a:tc>
              </a:tr>
              <a:tr h="1499501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Солевой режим, плотность воды, скорость течения, содержание кислорода.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Гидробионты.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049651">
                <a:tc>
                  <a:txBody>
                    <a:bodyPr/>
                    <a:lstStyle/>
                    <a:p>
                      <a:r>
                        <a:rPr lang="ru-RU" dirty="0" smtClean="0"/>
                        <a:t>Почвенная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Химический состав, структура, влажность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Геобионты</a:t>
                      </a:r>
                      <a:endParaRPr lang="ru-RU" dirty="0"/>
                    </a:p>
                  </a:txBody>
                  <a:tcPr/>
                </a:tc>
              </a:tr>
              <a:tr h="1049651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Наземно-воздушная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Температура, влажность, содержание</a:t>
                      </a:r>
                      <a:r>
                        <a:rPr lang="ru-RU" baseline="0" dirty="0" smtClean="0"/>
                        <a:t> кислорода, освещенность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аэробионты</a:t>
                      </a:r>
                      <a:endParaRPr lang="ru-RU" dirty="0"/>
                    </a:p>
                  </a:txBody>
                  <a:tcPr/>
                </a:tc>
              </a:tr>
              <a:tr h="1049651"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Организменная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Обилие пищи, стабильные условия среды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паразиты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507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0668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Факторы сред обитания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9964583"/>
              </p:ext>
            </p:extLst>
          </p:nvPr>
        </p:nvGraphicFramePr>
        <p:xfrm>
          <a:off x="1043608" y="1556793"/>
          <a:ext cx="7920880" cy="4963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220"/>
                <a:gridCol w="1980220"/>
                <a:gridCol w="1980220"/>
                <a:gridCol w="1980220"/>
              </a:tblGrid>
              <a:tr h="143513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Факторы среды</a:t>
                      </a:r>
                      <a:endParaRPr lang="ru-RU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наземно-воздушная</a:t>
                      </a:r>
                    </a:p>
                    <a:p>
                      <a:pPr algn="ctr"/>
                      <a:endParaRPr lang="ru-RU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водная</a:t>
                      </a:r>
                      <a:endParaRPr lang="ru-RU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почва</a:t>
                      </a:r>
                      <a:endParaRPr lang="ru-RU" sz="2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0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Кислород</a:t>
                      </a: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достаточно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  <a:p>
                      <a:pPr algn="ctr"/>
                      <a:endParaRPr lang="ru-RU" sz="1800" dirty="0"/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smtClean="0"/>
                        <a:t>не хватает</a:t>
                      </a:r>
                    </a:p>
                    <a:p>
                      <a:endParaRPr lang="ru-RU" sz="1800" dirty="0"/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недостаточно</a:t>
                      </a:r>
                    </a:p>
                    <a:p>
                      <a:endParaRPr lang="ru-RU" sz="1800" dirty="0"/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46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Вода</a:t>
                      </a:r>
                      <a:endParaRPr lang="ru-RU" sz="2000" b="1" dirty="0"/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часто не хватает</a:t>
                      </a:r>
                      <a:endParaRPr lang="ru-RU" sz="1800" dirty="0"/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предостаточно</a:t>
                      </a: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достаточно</a:t>
                      </a: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46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Температура</a:t>
                      </a:r>
                      <a:endParaRPr lang="ru-RU" sz="2000" b="1" dirty="0"/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значительно изменяется</a:t>
                      </a:r>
                      <a:endParaRPr lang="ru-RU" sz="1800" dirty="0"/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изменяется</a:t>
                      </a: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ровная</a:t>
                      </a:r>
                      <a:endParaRPr lang="ru-RU" sz="1800" dirty="0"/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4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Свет</a:t>
                      </a:r>
                    </a:p>
                    <a:p>
                      <a:endParaRPr lang="ru-RU" sz="1800" dirty="0"/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достаточно</a:t>
                      </a:r>
                      <a:endParaRPr lang="ru-RU" sz="1800" dirty="0"/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мало</a:t>
                      </a:r>
                    </a:p>
                    <a:p>
                      <a:endParaRPr lang="ru-RU" sz="1800" dirty="0"/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нет</a:t>
                      </a:r>
                    </a:p>
                    <a:p>
                      <a:endParaRPr lang="ru-RU" sz="1800" dirty="0"/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33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Температура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Влияет на скорость физических и химических реакций, на процессы, протекающие в живых организмах.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53775292"/>
              </p:ext>
            </p:extLst>
          </p:nvPr>
        </p:nvGraphicFramePr>
        <p:xfrm>
          <a:off x="1187624" y="3284984"/>
          <a:ext cx="7296472" cy="2176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703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043608" y="2000250"/>
            <a:ext cx="792100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1. </a:t>
            </a:r>
            <a:r>
              <a:rPr lang="ru-RU" altLang="ru-RU" sz="2800" b="1" dirty="0">
                <a:latin typeface="Times New Roman" pitchFamily="18" charset="0"/>
              </a:rPr>
              <a:t>Пойкилотермные</a:t>
            </a:r>
            <a:r>
              <a:rPr lang="ru-RU" altLang="ru-RU" sz="2800" dirty="0">
                <a:latin typeface="Times New Roman" pitchFamily="18" charset="0"/>
              </a:rPr>
              <a:t> или </a:t>
            </a:r>
            <a:r>
              <a:rPr lang="ru-RU" altLang="ru-RU" sz="2800" b="1" dirty="0">
                <a:latin typeface="Times New Roman" pitchFamily="18" charset="0"/>
              </a:rPr>
              <a:t>холоднокровные</a:t>
            </a:r>
            <a:r>
              <a:rPr lang="ru-RU" altLang="ru-RU" sz="2800" dirty="0">
                <a:latin typeface="Times New Roman" pitchFamily="18" charset="0"/>
              </a:rPr>
              <a:t>. </a:t>
            </a:r>
          </a:p>
          <a:p>
            <a:pPr algn="just" eaLnBrk="1" hangingPunct="1"/>
            <a:r>
              <a:rPr lang="ru-RU" altLang="ru-RU" sz="2800" dirty="0">
                <a:latin typeface="Times New Roman" pitchFamily="18" charset="0"/>
              </a:rPr>
              <a:t>Непостоянная температура тела и почти полное отсутствие механизмов терморегуляции. Температура тела незначительно или вообще не отличается от температуры окружающей среды и изменяется вместе с ней. </a:t>
            </a:r>
          </a:p>
          <a:p>
            <a:pPr eaLnBrk="1" hangingPunct="1"/>
            <a:endParaRPr lang="ru-RU" altLang="ru-RU" sz="2800" dirty="0">
              <a:latin typeface="Times New Roman" pitchFamily="18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23850" y="548680"/>
            <a:ext cx="88201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200" b="1" dirty="0">
                <a:latin typeface="Times New Roman" pitchFamily="18" charset="0"/>
              </a:rPr>
              <a:t>Группы животных по способности регулировать температуру тела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1043607" y="4643438"/>
            <a:ext cx="488570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u="sng" dirty="0">
                <a:latin typeface="Times New Roman" pitchFamily="18" charset="0"/>
              </a:rPr>
              <a:t>Примеры</a:t>
            </a:r>
            <a:r>
              <a:rPr lang="ru-RU" altLang="ru-RU" sz="2800" b="1" dirty="0">
                <a:latin typeface="Times New Roman" pitchFamily="18" charset="0"/>
              </a:rPr>
              <a:t>:</a:t>
            </a:r>
            <a:r>
              <a:rPr lang="ru-RU" altLang="ru-RU" sz="2800" dirty="0">
                <a:latin typeface="Times New Roman" pitchFamily="18" charset="0"/>
              </a:rPr>
              <a:t> растения, микроорганизмы, беспозвоночные, рыбы, рептилии и др.</a:t>
            </a:r>
          </a:p>
        </p:txBody>
      </p:sp>
    </p:spTree>
    <p:extLst>
      <p:ext uri="{BB962C8B-B14F-4D97-AF65-F5344CB8AC3E}">
        <p14:creationId xmlns:p14="http://schemas.microsoft.com/office/powerpoint/2010/main" val="37516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1327</TotalTime>
  <Words>1987</Words>
  <Application>Microsoft Office PowerPoint</Application>
  <PresentationFormat>Экран (4:3)</PresentationFormat>
  <Paragraphs>205</Paragraphs>
  <Slides>43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Городская</vt:lpstr>
      <vt:lpstr> Основы экологии</vt:lpstr>
      <vt:lpstr>Презентация PowerPoint</vt:lpstr>
      <vt:lpstr>Презентация PowerPoint</vt:lpstr>
      <vt:lpstr>Предмет экология</vt:lpstr>
      <vt:lpstr>Экологические факторы – отдельные элементы среды, взаимодействующие с организмом прямо или косвенно хотя бы на протяжении одной из стадий индивидуального развития.  </vt:lpstr>
      <vt:lpstr>Среды жизни</vt:lpstr>
      <vt:lpstr>Факторы сред обитания</vt:lpstr>
      <vt:lpstr>Температура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Влажность</vt:lpstr>
      <vt:lpstr>Презентация PowerPoint</vt:lpstr>
      <vt:lpstr>Презентация PowerPoint</vt:lpstr>
      <vt:lpstr>Презентация PowerPoint</vt:lpstr>
      <vt:lpstr>Адаптации животных к недостатку воды</vt:lpstr>
      <vt:lpstr>Свет </vt:lpstr>
      <vt:lpstr>Презентация PowerPoint</vt:lpstr>
      <vt:lpstr>Презентация PowerPoint</vt:lpstr>
      <vt:lpstr>Презентация PowerPoint</vt:lpstr>
      <vt:lpstr>Роль света в жизнедеятельности животных</vt:lpstr>
      <vt:lpstr>Презентация PowerPoint</vt:lpstr>
      <vt:lpstr>Фотопериодизм</vt:lpstr>
      <vt:lpstr>Презентация PowerPoint</vt:lpstr>
      <vt:lpstr>Типы связей между видами</vt:lpstr>
      <vt:lpstr>Трофические связи</vt:lpstr>
      <vt:lpstr>Форические связи</vt:lpstr>
      <vt:lpstr>Внутривидовые взаимоотношения: </vt:lpstr>
      <vt:lpstr>Межвидовые взаимоотношения</vt:lpstr>
      <vt:lpstr>Нейтрализм (00)</vt:lpstr>
      <vt:lpstr>Протокооперация(++)</vt:lpstr>
      <vt:lpstr>Мутуализм (облигатный симбиоз)(++)</vt:lpstr>
      <vt:lpstr>Комменсализм(+0)</vt:lpstr>
      <vt:lpstr>Квартирантство (синойкия)</vt:lpstr>
      <vt:lpstr>Нахлебничество</vt:lpstr>
      <vt:lpstr>Сотрапезничество</vt:lpstr>
      <vt:lpstr>Хищничество(+-)</vt:lpstr>
      <vt:lpstr>Паразитизм(+-)</vt:lpstr>
      <vt:lpstr>Презентация PowerPoint</vt:lpstr>
      <vt:lpstr>Конкуренция(- -)</vt:lpstr>
      <vt:lpstr>Аменсализм(- 0)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экологии</dc:title>
  <dc:creator>User</dc:creator>
  <cp:lastModifiedBy>Школа</cp:lastModifiedBy>
  <cp:revision>93</cp:revision>
  <dcterms:created xsi:type="dcterms:W3CDTF">2015-04-23T16:28:06Z</dcterms:created>
  <dcterms:modified xsi:type="dcterms:W3CDTF">2019-12-08T19:49:53Z</dcterms:modified>
</cp:coreProperties>
</file>