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  <p:sldId id="264" r:id="rId3"/>
    <p:sldId id="277" r:id="rId4"/>
    <p:sldId id="278" r:id="rId5"/>
    <p:sldId id="261" r:id="rId6"/>
    <p:sldId id="258" r:id="rId7"/>
    <p:sldId id="265" r:id="rId8"/>
    <p:sldId id="266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DFFF"/>
    <a:srgbClr val="FFFF00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3" autoAdjust="0"/>
    <p:restoredTop sz="94660"/>
  </p:normalViewPr>
  <p:slideViewPr>
    <p:cSldViewPr>
      <p:cViewPr>
        <p:scale>
          <a:sx n="69" d="100"/>
          <a:sy n="69" d="100"/>
        </p:scale>
        <p:origin x="-1626" y="-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653380" y="262741"/>
            <a:ext cx="8239099" cy="633251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409" name="Rectangle 1"/>
          <p:cNvSpPr>
            <a:spLocks noChangeArrowheads="1"/>
          </p:cNvSpPr>
          <p:nvPr userDrawn="1"/>
        </p:nvSpPr>
        <p:spPr bwMode="auto">
          <a:xfrm>
            <a:off x="21200" y="6619885"/>
            <a:ext cx="1095172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accent4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© Фокина Лидия Петровна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accent4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7" name="Picture 2" descr="http://img-fotki.yandex.ru/get/6709/16969765.141/0_74c93_8f7b4ea4_M.png"/>
          <p:cNvPicPr>
            <a:picLocks noChangeAspect="1" noChangeArrowheads="1"/>
          </p:cNvPicPr>
          <p:nvPr userDrawn="1"/>
        </p:nvPicPr>
        <p:blipFill>
          <a:blip r:embed="rId14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4" y="213247"/>
            <a:ext cx="1656184" cy="1578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img-fotki.yandex.ru/get/47776/200418627.15e/0_16ef75_dbc0722b_orig.png"/>
          <p:cNvPicPr>
            <a:picLocks noChangeAspect="1" noChangeArrowheads="1"/>
          </p:cNvPicPr>
          <p:nvPr userDrawn="1"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360620"/>
            <a:ext cx="1116372" cy="4136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3848" y="645630"/>
            <a:ext cx="28199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ПРОГРАММА</a:t>
            </a:r>
          </a:p>
        </p:txBody>
      </p:sp>
      <p:sp>
        <p:nvSpPr>
          <p:cNvPr id="3" name="Поле 1"/>
          <p:cNvSpPr txBox="1"/>
          <p:nvPr/>
        </p:nvSpPr>
        <p:spPr>
          <a:xfrm rot="20787730">
            <a:off x="1648281" y="1461212"/>
            <a:ext cx="6484620" cy="276479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  <a:scene3d>
              <a:camera prst="isometricOffAxis2Left"/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  <a:tabLst>
                <a:tab pos="5993130" algn="l"/>
              </a:tabLst>
            </a:pPr>
            <a:r>
              <a:rPr lang="ru-RU" sz="7200" b="1" dirty="0">
                <a:ln>
                  <a:noFill/>
                </a:ln>
                <a:solidFill>
                  <a:srgbClr val="FF0000"/>
                </a:solidFill>
                <a:effectLst>
                  <a:outerShdw blurRad="87998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Bookman Old Style"/>
                <a:ea typeface="Calibri"/>
                <a:cs typeface="Times New Roman"/>
              </a:rPr>
              <a:t>«Здоровое  поколение»</a:t>
            </a:r>
            <a:endParaRPr lang="ru-RU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67850" y="4946577"/>
            <a:ext cx="7845481" cy="523220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ru-RU" sz="2800" b="1" spc="3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Адаптивная  физкультура для дошколят</a:t>
            </a:r>
            <a:endParaRPr lang="ru-RU" sz="2800" spc="3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E:\плоск\плоск 8.jpg"/>
          <p:cNvPicPr/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310030"/>
            <a:ext cx="1639570" cy="16281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684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980728"/>
            <a:ext cx="7776864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/>
              <a:buChar char=""/>
            </a:pPr>
            <a:r>
              <a:rPr lang="ru-RU" b="1" dirty="0" smtClean="0">
                <a:solidFill>
                  <a:srgbClr val="7030A0"/>
                </a:solidFill>
                <a:latin typeface="Verdana"/>
                <a:ea typeface="Calibri"/>
                <a:cs typeface="Times New Roman"/>
              </a:rPr>
              <a:t>Занятия  ориентированы </a:t>
            </a:r>
            <a:r>
              <a:rPr lang="ru-RU" b="1" dirty="0">
                <a:solidFill>
                  <a:srgbClr val="7030A0"/>
                </a:solidFill>
                <a:latin typeface="Verdana"/>
                <a:ea typeface="Calibri"/>
                <a:cs typeface="Times New Roman"/>
              </a:rPr>
              <a:t>на детей 4-7 </a:t>
            </a:r>
            <a:r>
              <a:rPr lang="ru-RU" b="1" dirty="0" smtClean="0">
                <a:solidFill>
                  <a:srgbClr val="7030A0"/>
                </a:solidFill>
                <a:latin typeface="Verdana"/>
                <a:ea typeface="Calibri"/>
                <a:cs typeface="Times New Roman"/>
              </a:rPr>
              <a:t>лет;</a:t>
            </a:r>
            <a:endParaRPr lang="ru-RU" sz="1600" b="1" dirty="0">
              <a:solidFill>
                <a:srgbClr val="7030A0"/>
              </a:solidFill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/>
              <a:buChar char=""/>
            </a:pPr>
            <a:r>
              <a:rPr lang="ru-RU" b="1" dirty="0">
                <a:solidFill>
                  <a:srgbClr val="7030A0"/>
                </a:solidFill>
                <a:latin typeface="Verdana"/>
                <a:ea typeface="Calibri"/>
                <a:cs typeface="Times New Roman"/>
              </a:rPr>
              <a:t>срок реализации программы: 2 года</a:t>
            </a:r>
            <a:endParaRPr lang="ru-RU" sz="1600" b="1" dirty="0">
              <a:solidFill>
                <a:srgbClr val="7030A0"/>
              </a:solidFill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/>
              <a:buChar char=""/>
            </a:pPr>
            <a:r>
              <a:rPr lang="ru-RU" b="1" dirty="0">
                <a:solidFill>
                  <a:srgbClr val="7030A0"/>
                </a:solidFill>
                <a:latin typeface="Verdana"/>
                <a:ea typeface="Calibri"/>
                <a:cs typeface="Times New Roman"/>
              </a:rPr>
              <a:t>программа рассчитана на 72 часа в год,  2 занятия  в неделю;</a:t>
            </a:r>
            <a:endParaRPr lang="ru-RU" sz="1600" b="1" dirty="0">
              <a:solidFill>
                <a:srgbClr val="7030A0"/>
              </a:solidFill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/>
              <a:buChar char=""/>
            </a:pPr>
            <a:r>
              <a:rPr lang="ru-RU" b="1" dirty="0">
                <a:solidFill>
                  <a:srgbClr val="7030A0"/>
                </a:solidFill>
                <a:latin typeface="Verdana"/>
                <a:ea typeface="Calibri"/>
                <a:cs typeface="Times New Roman"/>
              </a:rPr>
              <a:t>продолжительность занятия:  </a:t>
            </a:r>
            <a:endParaRPr lang="ru-RU" b="1" dirty="0" smtClean="0">
              <a:solidFill>
                <a:srgbClr val="7030A0"/>
              </a:solidFill>
              <a:latin typeface="Verdana"/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7030A0"/>
                </a:solidFill>
                <a:latin typeface="Verdana"/>
                <a:ea typeface="Calibri"/>
                <a:cs typeface="Times New Roman"/>
              </a:rPr>
              <a:t>     1 </a:t>
            </a:r>
            <a:r>
              <a:rPr lang="ru-RU" b="1" dirty="0">
                <a:solidFill>
                  <a:srgbClr val="7030A0"/>
                </a:solidFill>
                <a:latin typeface="Verdana"/>
                <a:ea typeface="Calibri"/>
                <a:cs typeface="Times New Roman"/>
              </a:rPr>
              <a:t>группа – 4-5 лет -  20-25  </a:t>
            </a:r>
            <a:r>
              <a:rPr lang="ru-RU" b="1" dirty="0" smtClean="0">
                <a:solidFill>
                  <a:srgbClr val="7030A0"/>
                </a:solidFill>
                <a:latin typeface="Verdana"/>
                <a:ea typeface="Calibri"/>
                <a:cs typeface="Times New Roman"/>
              </a:rPr>
              <a:t>мин.</a:t>
            </a:r>
            <a:endParaRPr lang="ru-RU" sz="1600" b="1" dirty="0" smtClean="0">
              <a:solidFill>
                <a:srgbClr val="7030A0"/>
              </a:solidFill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7030A0"/>
                </a:solidFill>
                <a:latin typeface="Verdana"/>
                <a:ea typeface="Calibri"/>
                <a:cs typeface="Times New Roman"/>
              </a:rPr>
              <a:t> </a:t>
            </a:r>
            <a:r>
              <a:rPr lang="ru-RU" sz="1600" b="1" dirty="0" smtClean="0">
                <a:solidFill>
                  <a:srgbClr val="7030A0"/>
                </a:solidFill>
                <a:latin typeface="Verdana"/>
                <a:ea typeface="Calibri"/>
                <a:cs typeface="Times New Roman"/>
              </a:rPr>
              <a:t>    </a:t>
            </a:r>
            <a:r>
              <a:rPr lang="ru-RU" b="1" dirty="0" smtClean="0">
                <a:solidFill>
                  <a:srgbClr val="7030A0"/>
                </a:solidFill>
                <a:latin typeface="Verdana"/>
                <a:ea typeface="Calibri"/>
                <a:cs typeface="Times New Roman"/>
              </a:rPr>
              <a:t>2 </a:t>
            </a:r>
            <a:r>
              <a:rPr lang="ru-RU" b="1" dirty="0">
                <a:solidFill>
                  <a:srgbClr val="7030A0"/>
                </a:solidFill>
                <a:latin typeface="Verdana"/>
                <a:ea typeface="Calibri"/>
                <a:cs typeface="Times New Roman"/>
              </a:rPr>
              <a:t>группа – 5-7 лет – 30-35 мин.</a:t>
            </a:r>
            <a:endParaRPr lang="ru-RU" sz="1600" b="1" dirty="0">
              <a:solidFill>
                <a:srgbClr val="7030A0"/>
              </a:solidFill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/>
              <a:buChar char=""/>
            </a:pPr>
            <a:r>
              <a:rPr lang="ru-RU" b="1" dirty="0">
                <a:solidFill>
                  <a:srgbClr val="7030A0"/>
                </a:solidFill>
                <a:latin typeface="Verdana"/>
                <a:ea typeface="Calibri"/>
                <a:cs typeface="Times New Roman"/>
              </a:rPr>
              <a:t>занятия проводятся  в спортивном зале;</a:t>
            </a:r>
            <a:endParaRPr lang="ru-RU" sz="1600" b="1" dirty="0">
              <a:solidFill>
                <a:srgbClr val="7030A0"/>
              </a:solidFill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/>
              <a:buChar char=""/>
            </a:pPr>
            <a:r>
              <a:rPr lang="ru-RU" b="1" dirty="0">
                <a:solidFill>
                  <a:srgbClr val="7030A0"/>
                </a:solidFill>
                <a:latin typeface="Verdana"/>
                <a:ea typeface="Calibri"/>
                <a:cs typeface="Times New Roman"/>
              </a:rPr>
              <a:t>количество детей в группе  </a:t>
            </a:r>
            <a:r>
              <a:rPr lang="ru-RU" b="1" dirty="0" smtClean="0">
                <a:solidFill>
                  <a:srgbClr val="7030A0"/>
                </a:solidFill>
                <a:latin typeface="Verdana"/>
                <a:ea typeface="Calibri"/>
                <a:cs typeface="Times New Roman"/>
              </a:rPr>
              <a:t>не более 12  </a:t>
            </a:r>
            <a:r>
              <a:rPr lang="ru-RU" b="1" dirty="0">
                <a:solidFill>
                  <a:srgbClr val="7030A0"/>
                </a:solidFill>
                <a:latin typeface="Verdana"/>
                <a:ea typeface="Calibri"/>
                <a:cs typeface="Times New Roman"/>
              </a:rPr>
              <a:t>чел;</a:t>
            </a:r>
            <a:endParaRPr lang="ru-RU" sz="1600" b="1" dirty="0">
              <a:solidFill>
                <a:srgbClr val="7030A0"/>
              </a:solidFill>
              <a:ea typeface="Calibri"/>
              <a:cs typeface="Times New Roman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4509120"/>
            <a:ext cx="2548962" cy="213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92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60648"/>
            <a:ext cx="7848872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ctr">
              <a:lnSpc>
                <a:spcPct val="150000"/>
              </a:lnSpc>
              <a:spcAft>
                <a:spcPts val="0"/>
              </a:spcAft>
              <a:tabLst>
                <a:tab pos="7686040" algn="l"/>
              </a:tabLst>
            </a:pPr>
            <a:r>
              <a:rPr lang="ru-RU" b="1" i="1" u="sng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Основные  направления в работе с детьми</a:t>
            </a:r>
            <a:r>
              <a:rPr lang="ru-RU" b="1" i="1" u="sng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</a:p>
          <a:p>
            <a:pPr indent="540385" algn="ctr">
              <a:lnSpc>
                <a:spcPct val="150000"/>
              </a:lnSpc>
              <a:spcAft>
                <a:spcPts val="0"/>
              </a:spcAft>
              <a:tabLst>
                <a:tab pos="7686040" algn="l"/>
              </a:tabLst>
            </a:pPr>
            <a:endParaRPr lang="ru-RU" sz="1600" b="1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  <a:tabLst>
                <a:tab pos="7686040" algn="l"/>
              </a:tabLst>
            </a:pPr>
            <a:r>
              <a:rPr lang="ru-RU" dirty="0">
                <a:latin typeface="Verdana"/>
                <a:ea typeface="Times New Roman"/>
              </a:rPr>
              <a:t>знакомство с основами здорового образа </a:t>
            </a:r>
            <a:r>
              <a:rPr lang="ru-RU" dirty="0" smtClean="0">
                <a:latin typeface="Verdana"/>
                <a:ea typeface="Times New Roman"/>
              </a:rPr>
              <a:t>жизни;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  <a:tabLst>
                <a:tab pos="7686040" algn="l"/>
              </a:tabLst>
            </a:pPr>
            <a:r>
              <a:rPr lang="ru-RU" dirty="0" smtClean="0">
                <a:latin typeface="Verdana"/>
                <a:ea typeface="Times New Roman"/>
              </a:rPr>
              <a:t>удовлетворение потребности </a:t>
            </a:r>
            <a:r>
              <a:rPr lang="ru-RU" dirty="0">
                <a:latin typeface="Verdana"/>
                <a:ea typeface="Times New Roman"/>
              </a:rPr>
              <a:t>ребенка в движении;</a:t>
            </a:r>
            <a:endParaRPr lang="ru-RU" dirty="0"/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  <a:tabLst>
                <a:tab pos="7686040" algn="l"/>
              </a:tabLst>
            </a:pPr>
            <a:r>
              <a:rPr lang="ru-RU" dirty="0">
                <a:latin typeface="Verdana"/>
                <a:ea typeface="Times New Roman"/>
              </a:rPr>
              <a:t>осуществление коррекции имеющихся нарушений опорно-двигательного аппарата;</a:t>
            </a:r>
            <a:endParaRPr lang="ru-RU" dirty="0"/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  <a:tabLst>
                <a:tab pos="7686040" algn="l"/>
              </a:tabLst>
            </a:pPr>
            <a:r>
              <a:rPr lang="ru-RU" dirty="0">
                <a:latin typeface="Verdana"/>
                <a:ea typeface="Times New Roman"/>
              </a:rPr>
              <a:t>укрепление мышечно-связочного аппарата;</a:t>
            </a:r>
            <a:endParaRPr lang="ru-RU" dirty="0"/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dirty="0">
                <a:latin typeface="Verdana"/>
                <a:ea typeface="Calibri"/>
                <a:cs typeface="Times New Roman"/>
              </a:rPr>
              <a:t>укрепление «мышечного корсета»;</a:t>
            </a:r>
            <a:endParaRPr lang="ru-RU" sz="16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dirty="0">
                <a:latin typeface="Verdana"/>
                <a:ea typeface="Calibri"/>
                <a:cs typeface="Times New Roman"/>
              </a:rPr>
              <a:t>формирование правильного стереотипа ходьбы и навыков осанки;</a:t>
            </a:r>
            <a:endParaRPr lang="ru-RU" sz="16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dirty="0">
                <a:latin typeface="Verdana"/>
                <a:ea typeface="Calibri"/>
                <a:cs typeface="Times New Roman"/>
              </a:rPr>
              <a:t>развитие  координационных способностей, </a:t>
            </a:r>
            <a:endParaRPr lang="ru-RU" sz="16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dirty="0">
                <a:latin typeface="Verdana"/>
                <a:ea typeface="Calibri"/>
                <a:cs typeface="Times New Roman"/>
              </a:rPr>
              <a:t>развитие умения расслаблять мышцы;</a:t>
            </a:r>
            <a:endParaRPr lang="ru-RU" sz="16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dirty="0">
                <a:latin typeface="Verdana"/>
                <a:ea typeface="Calibri"/>
                <a:cs typeface="Times New Roman"/>
              </a:rPr>
              <a:t> повышение эмоционального тонуса;</a:t>
            </a:r>
            <a:endParaRPr lang="ru-RU" sz="16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dirty="0">
                <a:latin typeface="Verdana"/>
                <a:ea typeface="Calibri"/>
                <a:cs typeface="Times New Roman"/>
              </a:rPr>
              <a:t>улучшение дыхательной функции </a:t>
            </a:r>
            <a:r>
              <a:rPr lang="ru-RU" dirty="0" smtClean="0">
                <a:latin typeface="Verdana"/>
                <a:ea typeface="Calibri"/>
                <a:cs typeface="Times New Roman"/>
              </a:rPr>
              <a:t>легких</a:t>
            </a:r>
          </a:p>
          <a:p>
            <a:pPr marL="285750" lvl="0" indent="-285750" algn="just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dirty="0" smtClean="0">
                <a:latin typeface="Verdana"/>
                <a:ea typeface="Calibri"/>
                <a:cs typeface="Times New Roman"/>
              </a:rPr>
              <a:t> </a:t>
            </a:r>
            <a:r>
              <a:rPr lang="ru-RU" dirty="0">
                <a:latin typeface="Verdana"/>
                <a:ea typeface="Calibri"/>
                <a:cs typeface="Times New Roman"/>
              </a:rPr>
              <a:t>и увеличение экскурсии грудной клетки; </a:t>
            </a:r>
            <a:endParaRPr lang="ru-RU" sz="1600" dirty="0">
              <a:ea typeface="Calibri"/>
              <a:cs typeface="Times New Roman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0272" y="4437112"/>
            <a:ext cx="1704327" cy="2117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78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картинки\zanyatiya-lfk-dlya-detey-pri-narushenii-osanki-rayon-otradnoe-67792-larg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934" y="1340768"/>
            <a:ext cx="5505450" cy="3744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2348880"/>
            <a:ext cx="5112568" cy="3834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7022" y="5445224"/>
            <a:ext cx="387048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Оздоровительная 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гимнастика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375750" y="116632"/>
            <a:ext cx="4572000" cy="134145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>"</a:t>
            </a:r>
            <a:r>
              <a:rPr lang="ru-RU" b="1" dirty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>Движение может заменить разные лекарства, но ни одно лекарство не в состоянии заменить движение".</a:t>
            </a:r>
          </a:p>
        </p:txBody>
      </p:sp>
    </p:spTree>
    <p:extLst>
      <p:ext uri="{BB962C8B-B14F-4D97-AF65-F5344CB8AC3E}">
        <p14:creationId xmlns:p14="http://schemas.microsoft.com/office/powerpoint/2010/main" val="4175764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картинки\0014-015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" y="1572363"/>
            <a:ext cx="4561380" cy="3421035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E:\картинки\detsad-190822-139522563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2708920"/>
            <a:ext cx="4719836" cy="3539877"/>
          </a:xfrm>
          <a:prstGeom prst="rect">
            <a:avLst/>
          </a:prstGeom>
          <a:noFill/>
          <a:ln w="28575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77616" y="33265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36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Гимнастика для стоп</a:t>
            </a:r>
            <a:endParaRPr lang="ru-RU" sz="36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93696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картинки\819006799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2088" y="1366838"/>
            <a:ext cx="6219825" cy="412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23628" y="355679"/>
            <a:ext cx="6696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Дыхательная гимнастика</a:t>
            </a:r>
            <a:endParaRPr lang="ru-RU" sz="36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8081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картинки\592161317e73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1628800"/>
            <a:ext cx="5314950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23628" y="355679"/>
            <a:ext cx="66967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Оздоровительно-развивающие игры</a:t>
            </a:r>
            <a:endParaRPr lang="ru-RU" sz="36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57480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картинки\0_10465d_ae76e061_GIForig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1988840"/>
            <a:ext cx="3672408" cy="4360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84264" y="250831"/>
            <a:ext cx="41863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000" b="1" cap="all" spc="0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А ты записался </a:t>
            </a:r>
          </a:p>
          <a:p>
            <a:pPr algn="ctr"/>
            <a:r>
              <a:rPr lang="ru-RU" sz="4000" b="1" cap="all" spc="0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 «</a:t>
            </a:r>
            <a:r>
              <a:rPr lang="ru-RU" sz="4000" b="1" cap="all" spc="0" dirty="0" err="1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Соболёк</a:t>
            </a:r>
            <a:r>
              <a:rPr lang="ru-RU" sz="4000" b="1" cap="all" spc="0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?»</a:t>
            </a:r>
            <a:endParaRPr lang="ru-RU" sz="4000" b="1" cap="all" spc="0" dirty="0">
              <a:ln/>
              <a:solidFill>
                <a:srgbClr val="7030A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03939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68768" y="2132856"/>
            <a:ext cx="1842655" cy="4322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31640" y="2505670"/>
            <a:ext cx="4907113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Осанка –склад фигуры,</a:t>
            </a:r>
          </a:p>
          <a:p>
            <a:pPr algn="ctr"/>
            <a:r>
              <a:rPr lang="ru-RU" sz="3200" b="1" cap="all" dirty="0" smtClean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endParaRPr lang="ru-RU" sz="3200" b="1" cap="all" dirty="0">
              <a:ln/>
              <a:solidFill>
                <a:srgbClr val="4F81BD"/>
              </a:solidFill>
              <a:effectLst>
                <a:outerShdw blurRad="19685" dist="12700" dir="5400000" algn="tl" rotWithShape="0">
                  <a:srgbClr val="4F81BD">
                    <a:satMod val="130000"/>
                    <a:alpha val="60000"/>
                  </a:srgb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79712" y="3105406"/>
            <a:ext cx="438171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/>
                <a:solidFill>
                  <a:srgbClr val="00B050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Особенность натуры</a:t>
            </a:r>
            <a:endParaRPr lang="ru-RU" sz="3200" b="1" cap="all" dirty="0">
              <a:ln/>
              <a:solidFill>
                <a:srgbClr val="00B050"/>
              </a:solidFill>
              <a:effectLst>
                <a:outerShdw blurRad="19685" dist="12700" dir="5400000" algn="tl" rotWithShape="0">
                  <a:srgbClr val="4F81BD">
                    <a:satMod val="130000"/>
                    <a:alpha val="60000"/>
                  </a:srgb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99792" y="3714262"/>
            <a:ext cx="420281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/>
                <a:solidFill>
                  <a:srgbClr val="C0504D">
                    <a:lumMod val="75000"/>
                  </a:srgbClr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Оценка воспитания</a:t>
            </a:r>
            <a:endParaRPr lang="ru-RU" sz="3200" b="1" cap="all" dirty="0">
              <a:ln/>
              <a:solidFill>
                <a:srgbClr val="C0504D">
                  <a:lumMod val="75000"/>
                </a:srgbClr>
              </a:solidFill>
              <a:effectLst>
                <a:outerShdw blurRad="19685" dist="12700" dir="5400000" algn="tl" rotWithShape="0">
                  <a:srgbClr val="4F81BD">
                    <a:satMod val="130000"/>
                    <a:alpha val="60000"/>
                  </a:srgb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03848" y="4299037"/>
            <a:ext cx="464223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Здоровья состояние…</a:t>
            </a:r>
            <a:endParaRPr lang="ru-RU" sz="3200" b="1" cap="all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rgbClr val="4F81BD">
                    <a:satMod val="130000"/>
                    <a:alpha val="60000"/>
                  </a:srgb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11960" y="404664"/>
            <a:ext cx="4572000" cy="16850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b="1" i="1" dirty="0">
                <a:solidFill>
                  <a:srgbClr val="7030A0"/>
                </a:solidFill>
                <a:latin typeface="Cambria"/>
                <a:ea typeface="Calibri"/>
                <a:cs typeface="Times New Roman"/>
              </a:rPr>
              <a:t>Когда нет здоровья, молчит </a:t>
            </a:r>
            <a:r>
              <a:rPr lang="ru-RU" b="1" i="1" dirty="0" smtClean="0">
                <a:solidFill>
                  <a:srgbClr val="7030A0"/>
                </a:solidFill>
                <a:latin typeface="Cambria"/>
                <a:ea typeface="Calibri"/>
                <a:cs typeface="Times New Roman"/>
              </a:rPr>
              <a:t>мудрость, не </a:t>
            </a:r>
            <a:r>
              <a:rPr lang="ru-RU" b="1" i="1" dirty="0">
                <a:solidFill>
                  <a:srgbClr val="7030A0"/>
                </a:solidFill>
                <a:latin typeface="Cambria"/>
                <a:ea typeface="Calibri"/>
                <a:cs typeface="Times New Roman"/>
              </a:rPr>
              <a:t>может </a:t>
            </a:r>
            <a:r>
              <a:rPr lang="ru-RU" b="1" i="1" dirty="0" smtClean="0">
                <a:solidFill>
                  <a:srgbClr val="7030A0"/>
                </a:solidFill>
                <a:latin typeface="Cambria"/>
                <a:ea typeface="Calibri"/>
                <a:cs typeface="Times New Roman"/>
              </a:rPr>
              <a:t>расцвести</a:t>
            </a:r>
            <a:r>
              <a:rPr lang="ru-RU" sz="1600" b="1" dirty="0" smtClean="0">
                <a:solidFill>
                  <a:srgbClr val="7030A0"/>
                </a:solidFill>
                <a:ea typeface="Calibri"/>
                <a:cs typeface="Times New Roman"/>
              </a:rPr>
              <a:t>  </a:t>
            </a:r>
            <a:r>
              <a:rPr lang="ru-RU" b="1" i="1" dirty="0" smtClean="0">
                <a:solidFill>
                  <a:srgbClr val="7030A0"/>
                </a:solidFill>
                <a:latin typeface="Cambria"/>
                <a:ea typeface="Calibri"/>
                <a:cs typeface="Times New Roman"/>
              </a:rPr>
              <a:t>искусство</a:t>
            </a:r>
            <a:r>
              <a:rPr lang="ru-RU" b="1" i="1" dirty="0">
                <a:solidFill>
                  <a:srgbClr val="7030A0"/>
                </a:solidFill>
                <a:latin typeface="Cambria"/>
                <a:ea typeface="Calibri"/>
                <a:cs typeface="Times New Roman"/>
              </a:rPr>
              <a:t>, </a:t>
            </a:r>
            <a:r>
              <a:rPr lang="ru-RU" b="1" i="1" dirty="0" smtClean="0">
                <a:solidFill>
                  <a:srgbClr val="7030A0"/>
                </a:solidFill>
                <a:latin typeface="Cambria"/>
                <a:ea typeface="Calibri"/>
                <a:cs typeface="Times New Roman"/>
              </a:rPr>
              <a:t>не </a:t>
            </a:r>
            <a:r>
              <a:rPr lang="ru-RU" b="1" i="1" dirty="0">
                <a:solidFill>
                  <a:srgbClr val="7030A0"/>
                </a:solidFill>
                <a:latin typeface="Cambria"/>
                <a:ea typeface="Calibri"/>
                <a:cs typeface="Times New Roman"/>
              </a:rPr>
              <a:t>играют силы, </a:t>
            </a:r>
            <a:r>
              <a:rPr lang="ru-RU" b="1" i="1" dirty="0" smtClean="0">
                <a:solidFill>
                  <a:srgbClr val="7030A0"/>
                </a:solidFill>
                <a:latin typeface="Cambria"/>
                <a:ea typeface="Calibri"/>
                <a:cs typeface="Times New Roman"/>
              </a:rPr>
              <a:t>бесполезно </a:t>
            </a:r>
            <a:r>
              <a:rPr lang="ru-RU" b="1" i="1" dirty="0">
                <a:solidFill>
                  <a:srgbClr val="7030A0"/>
                </a:solidFill>
                <a:latin typeface="Cambria"/>
                <a:ea typeface="Calibri"/>
                <a:cs typeface="Times New Roman"/>
              </a:rPr>
              <a:t>богатство и бессилен ум" </a:t>
            </a:r>
            <a:endParaRPr lang="ru-RU" sz="1600" b="1" dirty="0">
              <a:solidFill>
                <a:srgbClr val="7030A0"/>
              </a:solidFill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</a:pPr>
            <a:r>
              <a:rPr lang="ru-RU" b="1" i="1" dirty="0">
                <a:solidFill>
                  <a:srgbClr val="7030A0"/>
                </a:solidFill>
                <a:latin typeface="Cambria"/>
                <a:ea typeface="Calibri"/>
                <a:cs typeface="Times New Roman"/>
              </a:rPr>
              <a:t>(Геродот).</a:t>
            </a:r>
            <a:endParaRPr lang="ru-RU" sz="1600" b="1" dirty="0">
              <a:solidFill>
                <a:srgbClr val="7030A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1011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548680"/>
            <a:ext cx="7704856" cy="35476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2000" i="1" dirty="0">
                <a:latin typeface="Cambria"/>
                <a:ea typeface="Calibri"/>
                <a:cs typeface="Times New Roman"/>
              </a:rPr>
              <a:t> </a:t>
            </a:r>
            <a:endParaRPr lang="ru-RU" sz="2000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ea typeface="Calibri"/>
                <a:cs typeface="Times New Roman"/>
              </a:rPr>
              <a:t> </a:t>
            </a:r>
            <a:r>
              <a:rPr lang="ru-RU" sz="2800" b="1" dirty="0" smtClean="0">
                <a:ln w="10541" cap="flat" cmpd="sng" algn="ctr">
                  <a:solidFill>
                    <a:srgbClr val="4579B8"/>
                  </a:solidFill>
                  <a:prstDash val="solid"/>
                  <a:round/>
                </a:ln>
                <a:gradFill>
                  <a:gsLst>
                    <a:gs pos="0">
                      <a:srgbClr val="BED3F9"/>
                    </a:gs>
                    <a:gs pos="9000">
                      <a:srgbClr val="9EC1FF"/>
                    </a:gs>
                    <a:gs pos="50000">
                      <a:srgbClr val="003692"/>
                    </a:gs>
                    <a:gs pos="79000">
                      <a:srgbClr val="9EC1FF"/>
                    </a:gs>
                    <a:gs pos="100000">
                      <a:srgbClr val="BED3F9"/>
                    </a:gs>
                  </a:gsLst>
                  <a:lin ang="5400000" scaled="0"/>
                </a:gradFill>
                <a:latin typeface="Times New Roman"/>
                <a:ea typeface="Calibri"/>
                <a:cs typeface="Times New Roman"/>
              </a:rPr>
              <a:t>ЦЕЛЬ</a:t>
            </a:r>
            <a:r>
              <a:rPr lang="ru-RU" sz="2800" b="1" dirty="0">
                <a:ln w="10541" cap="flat" cmpd="sng" algn="ctr">
                  <a:solidFill>
                    <a:srgbClr val="4579B8"/>
                  </a:solidFill>
                  <a:prstDash val="solid"/>
                  <a:round/>
                </a:ln>
                <a:gradFill>
                  <a:gsLst>
                    <a:gs pos="0">
                      <a:srgbClr val="BED3F9"/>
                    </a:gs>
                    <a:gs pos="9000">
                      <a:srgbClr val="9EC1FF"/>
                    </a:gs>
                    <a:gs pos="50000">
                      <a:srgbClr val="003692"/>
                    </a:gs>
                    <a:gs pos="79000">
                      <a:srgbClr val="9EC1FF"/>
                    </a:gs>
                    <a:gs pos="100000">
                      <a:srgbClr val="BED3F9"/>
                    </a:gs>
                  </a:gsLst>
                  <a:lin ang="5400000" scaled="0"/>
                </a:gradFill>
                <a:latin typeface="Times New Roman"/>
                <a:ea typeface="Calibri"/>
                <a:cs typeface="Times New Roman"/>
              </a:rPr>
              <a:t>:</a:t>
            </a:r>
            <a:endParaRPr lang="ru-RU" sz="28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ln w="10541" cap="flat" cmpd="sng" algn="ctr">
                  <a:solidFill>
                    <a:srgbClr val="4579B8"/>
                  </a:solidFill>
                  <a:prstDash val="solid"/>
                  <a:round/>
                </a:ln>
                <a:gradFill>
                  <a:gsLst>
                    <a:gs pos="0">
                      <a:srgbClr val="BED3F9"/>
                    </a:gs>
                    <a:gs pos="9000">
                      <a:srgbClr val="9EC1FF"/>
                    </a:gs>
                    <a:gs pos="50000">
                      <a:srgbClr val="003692"/>
                    </a:gs>
                    <a:gs pos="79000">
                      <a:srgbClr val="9EC1FF"/>
                    </a:gs>
                    <a:gs pos="100000">
                      <a:srgbClr val="BED3F9"/>
                    </a:gs>
                  </a:gsLst>
                  <a:lin ang="5400000" scaled="0"/>
                </a:gradFill>
                <a:latin typeface="Times New Roman"/>
                <a:ea typeface="Calibri"/>
                <a:cs typeface="Times New Roman"/>
              </a:rPr>
              <a:t>формирование ценностного отношения к здоровью, профилактика и коррекция  функциональных нарушений ОДА ребенка с учетом возрастных и физических особенностей детей дошкольного возраста. </a:t>
            </a:r>
            <a:endParaRPr lang="ru-RU" sz="2800" dirty="0">
              <a:ea typeface="Calibri"/>
              <a:cs typeface="Times New Roman"/>
            </a:endParaRPr>
          </a:p>
        </p:txBody>
      </p:sp>
      <p:pic>
        <p:nvPicPr>
          <p:cNvPr id="1026" name="Picture 2" descr="D:\лена\ЛФК\фото лфк\картинка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4096318"/>
            <a:ext cx="1728192" cy="2211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503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1880" y="476672"/>
            <a:ext cx="20882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n w="10541" cap="flat" cmpd="sng" algn="ctr">
                  <a:solidFill>
                    <a:srgbClr val="4579B8"/>
                  </a:solidFill>
                  <a:prstDash val="solid"/>
                  <a:round/>
                </a:ln>
                <a:solidFill>
                  <a:srgbClr val="0070C0"/>
                </a:solidFill>
                <a:latin typeface="Times New Roman"/>
                <a:ea typeface="Calibri"/>
              </a:rPr>
              <a:t>ЗАДАЧИ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7504" y="345918"/>
            <a:ext cx="3024336" cy="3279696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0066FF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1" u="sng" strike="noStrike" kern="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Segoe Print"/>
                <a:ea typeface="Calibri"/>
                <a:cs typeface="Times New Roman"/>
              </a:rPr>
              <a:t>Коррекционные: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342900" marR="0" lvl="0" indent="-342900" algn="just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/>
              <a:buBlip>
                <a:blip r:embed="rId2"/>
              </a:buBlip>
              <a:tabLst/>
              <a:defRPr/>
            </a:pP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</a:rPr>
              <a:t>профилактика и коррекция функциональных нарушений опорно-двигательного аппарата детей дошкольного возраста;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Times New Roman"/>
              <a:cs typeface="Times New Roman"/>
            </a:endParaRPr>
          </a:p>
          <a:p>
            <a:pPr marL="342900" marR="0" lvl="0" indent="-342900" algn="just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/>
              <a:buBlip>
                <a:blip r:embed="rId2"/>
              </a:buBlip>
              <a:tabLst/>
              <a:defRPr/>
            </a:pP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</a:rPr>
              <a:t>общее развитие и укрепление органов дыхания, сердечно-сосудистой системы, улучшение обмена веществ и по­вышение жизнедеятельности организма;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Times New Roman"/>
              <a:cs typeface="Times New Roman"/>
            </a:endParaRPr>
          </a:p>
          <a:p>
            <a:pPr marL="342900" marR="0" lvl="0" indent="-342900" algn="just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/>
              <a:buBlip>
                <a:blip r:embed="rId2"/>
              </a:buBlip>
              <a:tabLst/>
              <a:defRPr/>
            </a:pP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формирование динамического стереотипа правильной осанки, и его стабилизация  в различных условиях деятельности;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Times New Roman"/>
              <a:cs typeface="Times New Roman"/>
            </a:endParaRPr>
          </a:p>
          <a:p>
            <a:pPr marL="0" marR="0" lvl="0" indent="0" algn="ctr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Calibri"/>
                <a:cs typeface="Times New Roman"/>
              </a:rPr>
              <a:t> 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131840" y="1061447"/>
            <a:ext cx="3024335" cy="3129533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0066FF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1" u="sng" strike="noStrike" kern="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Segoe Print"/>
                <a:ea typeface="Calibri"/>
                <a:cs typeface="Times New Roman"/>
              </a:rPr>
              <a:t>Образовательные: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342900" marR="0" lvl="0" indent="-342900" algn="just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/>
              <a:buBlip>
                <a:blip r:embed="rId2"/>
              </a:buBlip>
              <a:tabLst/>
              <a:defRPr/>
            </a:pP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</a:rPr>
              <a:t>дать знания о правильной осанке, значении и функциях опорно-двигательного аппарата, о нормах и соблюдении ортопедического режима, об охране своего здоровья;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Times New Roman"/>
              <a:cs typeface="Times New Roman"/>
            </a:endParaRPr>
          </a:p>
          <a:p>
            <a:pPr marL="342900" marR="0" lvl="0" indent="-342900" algn="just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/>
              <a:buBlip>
                <a:blip r:embed="rId2"/>
              </a:buBlip>
              <a:tabLst/>
              <a:defRPr/>
            </a:pP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</a:rPr>
              <a:t>обучение двигательным умениям и навыкам лечебной гимнастики в соответствии с индивидуальными особенностями ребёнка;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Times New Roman"/>
              <a:cs typeface="Times New Roman"/>
            </a:endParaRPr>
          </a:p>
          <a:p>
            <a:pPr marL="342900" marR="0" lvl="0" indent="-342900" algn="just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/>
              <a:buBlip>
                <a:blip r:embed="rId2"/>
              </a:buBlip>
              <a:tabLst/>
              <a:defRPr/>
            </a:pP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</a:rPr>
              <a:t>обучение методам самоконтроля и оценки состояния здоровья;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Times New Roman"/>
              <a:cs typeface="Times New Roman"/>
            </a:endParaRPr>
          </a:p>
          <a:p>
            <a:pPr marL="0" marR="0" lvl="0" indent="0" algn="ctr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Calibri"/>
                <a:cs typeface="Times New Roman"/>
              </a:rPr>
              <a:t> 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156175" y="505125"/>
            <a:ext cx="2867025" cy="2787650"/>
          </a:xfrm>
          <a:prstGeom prst="roundRect">
            <a:avLst/>
          </a:prstGeom>
          <a:ln>
            <a:solidFill>
              <a:srgbClr val="0066F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1200" i="1" u="sng">
                <a:solidFill>
                  <a:srgbClr val="0066FF"/>
                </a:solidFill>
                <a:effectLst/>
                <a:latin typeface="Segoe Print"/>
                <a:ea typeface="Calibri"/>
                <a:cs typeface="Times New Roman"/>
              </a:rPr>
              <a:t>Воспитательные:</a:t>
            </a:r>
            <a:endParaRPr lang="ru-RU" sz="1100">
              <a:effectLst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Blip>
                <a:blip r:embed="rId2"/>
              </a:buBlip>
            </a:pPr>
            <a:r>
              <a:rPr lang="ru-RU" sz="1200">
                <a:effectLst/>
                <a:latin typeface="Times New Roman"/>
                <a:ea typeface="Times New Roman"/>
                <a:cs typeface="Times New Roman"/>
              </a:rPr>
              <a:t>формирование устойчивой мотивации на ЗОЖ;</a:t>
            </a:r>
            <a:endParaRPr lang="ru-RU" sz="1100">
              <a:effectLst/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Blip>
                <a:blip r:embed="rId2"/>
              </a:buBlip>
            </a:pPr>
            <a:r>
              <a:rPr lang="ru-RU" sz="1200">
                <a:effectLst/>
                <a:latin typeface="Times New Roman"/>
                <a:ea typeface="Times New Roman"/>
                <a:cs typeface="Times New Roman"/>
              </a:rPr>
              <a:t>  воспитание творчества, инициативности;</a:t>
            </a:r>
            <a:endParaRPr lang="ru-RU" sz="1100">
              <a:effectLst/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Blip>
                <a:blip r:embed="rId2"/>
              </a:buBlip>
              <a:tabLst>
                <a:tab pos="540385" algn="l"/>
              </a:tabLst>
            </a:pPr>
            <a:r>
              <a:rPr lang="ru-RU" sz="1200">
                <a:effectLst/>
                <a:latin typeface="Times New Roman"/>
                <a:ea typeface="Times New Roman"/>
                <a:cs typeface="Times New Roman"/>
              </a:rPr>
              <a:t> становление самостоятельности, целенаправленности и саморегуляции собственных действий.</a:t>
            </a:r>
            <a:endParaRPr lang="ru-RU" sz="1100">
              <a:effectLst/>
              <a:ea typeface="Calibri"/>
              <a:cs typeface="Times New Roman"/>
            </a:endParaRPr>
          </a:p>
          <a:p>
            <a:pPr marL="180340" indent="90170">
              <a:lnSpc>
                <a:spcPct val="115000"/>
              </a:lnSpc>
              <a:spcAft>
                <a:spcPts val="1000"/>
              </a:spcAft>
            </a:pPr>
            <a:r>
              <a:rPr lang="ru-RU" sz="1100">
                <a:effectLst/>
                <a:ea typeface="Calibri"/>
                <a:cs typeface="Times New Roman"/>
              </a:rPr>
              <a:t> 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131840" y="4581128"/>
            <a:ext cx="2867025" cy="2040890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0066FF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1" u="sng" strike="noStrike" kern="0" cap="none" spc="0" normalizeH="0" baseline="0" noProof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Segoe Print"/>
                <a:ea typeface="Calibri"/>
                <a:cs typeface="Times New Roman"/>
              </a:rPr>
              <a:t>Развивающие:</a:t>
            </a:r>
            <a:endParaRPr kumimoji="0" lang="ru-RU" sz="11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342900" marR="0" lvl="0" indent="-342900" algn="just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/>
              <a:buBlip>
                <a:blip r:embed="rId2"/>
              </a:buBlip>
              <a:tabLst/>
              <a:defRPr/>
            </a:pPr>
            <a:r>
              <a:rPr kumimoji="0" lang="ru-RU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</a:rPr>
              <a:t> развитие физических качеств (координации движений, общей  и специальной  выносливости,  мышечной силы);</a:t>
            </a:r>
            <a:endParaRPr kumimoji="0" lang="ru-RU" sz="11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Times New Roman"/>
              <a:cs typeface="Times New Roman"/>
            </a:endParaRPr>
          </a:p>
          <a:p>
            <a:pPr marL="342900" marR="0" lvl="0" indent="-342900" algn="just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/>
              <a:buBlip>
                <a:blip r:embed="rId2"/>
              </a:buBlip>
              <a:tabLst/>
              <a:defRPr/>
            </a:pPr>
            <a:r>
              <a:rPr kumimoji="0" lang="ru-RU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</a:rPr>
              <a:t> развитие эмоционально-волевой сферы;</a:t>
            </a:r>
            <a:endParaRPr kumimoji="0" lang="ru-RU" sz="11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Times New Roman"/>
              <a:cs typeface="Times New Roman"/>
            </a:endParaRPr>
          </a:p>
          <a:p>
            <a:pPr marL="180340" marR="0" lvl="0" indent="0" algn="ctr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Calibri"/>
                <a:cs typeface="Times New Roman"/>
              </a:rPr>
              <a:t> </a:t>
            </a:r>
          </a:p>
        </p:txBody>
      </p:sp>
      <p:pic>
        <p:nvPicPr>
          <p:cNvPr id="9" name="Рисунок 8" descr="http://weclipart.com/gimg/7E08AEA36CC9D6B5/3131243-Standing-boy-with-sad-eyes-visor-Stock-Vector-children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372" y="3861048"/>
            <a:ext cx="2260600" cy="25882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s://skoliozudetej.ru/wp-content/uploads/c96fa19f1785ff29fa9f0f11060cb29d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04248" y="3625614"/>
            <a:ext cx="1212215" cy="239839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Штриховая стрелка вправо 10"/>
          <p:cNvSpPr/>
          <p:nvPr/>
        </p:nvSpPr>
        <p:spPr>
          <a:xfrm>
            <a:off x="2450252" y="4296648"/>
            <a:ext cx="599440" cy="284480"/>
          </a:xfrm>
          <a:prstGeom prst="stripedRightArrow">
            <a:avLst/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2" name="Штриховая стрелка вправо 11"/>
          <p:cNvSpPr/>
          <p:nvPr/>
        </p:nvSpPr>
        <p:spPr>
          <a:xfrm>
            <a:off x="5856455" y="4296648"/>
            <a:ext cx="599440" cy="284480"/>
          </a:xfrm>
          <a:prstGeom prst="stripedRightArrow">
            <a:avLst/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033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2060848"/>
            <a:ext cx="2348880" cy="23488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1353952" y="1468471"/>
            <a:ext cx="3744416" cy="253923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Оздоровительная </a:t>
            </a:r>
          </a:p>
          <a:p>
            <a:pPr algn="ctr"/>
            <a:r>
              <a:rPr lang="ru-RU" sz="4400" b="1" cap="none" spc="0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студия</a:t>
            </a:r>
            <a:endParaRPr lang="ru-RU" sz="4400" b="1" cap="none" spc="0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70230" y="4879146"/>
            <a:ext cx="3511859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</a:t>
            </a:r>
            <a:r>
              <a:rPr lang="ru-RU" sz="10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</a:t>
            </a:r>
            <a:r>
              <a:rPr lang="ru-RU" sz="1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оболек</a:t>
            </a:r>
            <a:r>
              <a:rPr lang="ru-RU" sz="1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  <a:endParaRPr lang="ru-RU" sz="1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92080" y="2420888"/>
            <a:ext cx="32677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7030A0"/>
                </a:solidFill>
              </a:rPr>
              <a:t>Руководитель: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Колмакова Елена Сергеевна</a:t>
            </a:r>
          </a:p>
          <a:p>
            <a:pPr algn="ctr"/>
            <a:endParaRPr lang="ru-RU" b="1" dirty="0" smtClean="0">
              <a:solidFill>
                <a:srgbClr val="7030A0"/>
              </a:solidFill>
            </a:endParaRPr>
          </a:p>
          <a:p>
            <a:pPr marL="285750" indent="-285750" algn="ctr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7030A0"/>
                </a:solidFill>
              </a:rPr>
              <a:t>инструктор по физической культуре </a:t>
            </a:r>
          </a:p>
          <a:p>
            <a:pPr marL="285750" indent="-285750" algn="ctr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7030A0"/>
                </a:solidFill>
              </a:rPr>
              <a:t>специалист по адаптивной физической культуре</a:t>
            </a:r>
          </a:p>
          <a:p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937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8353"/>
            <a:ext cx="5653305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Программа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</a:p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«Здоровое поколение»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8657" y="4937542"/>
            <a:ext cx="2995343" cy="191448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79167" y="2924944"/>
            <a:ext cx="727280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7030A0"/>
                </a:solidFill>
                <a:latin typeface="Verdana"/>
                <a:ea typeface="Calibri"/>
                <a:cs typeface="Times New Roman"/>
              </a:rPr>
              <a:t>ЦЕЛЬ:</a:t>
            </a:r>
            <a:r>
              <a:rPr lang="ru-RU" sz="2000" dirty="0">
                <a:solidFill>
                  <a:srgbClr val="7030A0"/>
                </a:solidFill>
                <a:latin typeface="Verdana"/>
                <a:ea typeface="Calibri"/>
                <a:cs typeface="Times New Roman"/>
              </a:rPr>
              <a:t>  удовлетворение индивидуальных потребностей в физическом </a:t>
            </a:r>
            <a:r>
              <a:rPr lang="ru-RU" sz="2000" dirty="0" smtClean="0">
                <a:solidFill>
                  <a:srgbClr val="7030A0"/>
                </a:solidFill>
                <a:latin typeface="Verdana"/>
                <a:ea typeface="Calibri"/>
                <a:cs typeface="Times New Roman"/>
              </a:rPr>
              <a:t>развитии, </a:t>
            </a:r>
            <a:r>
              <a:rPr lang="ru-RU" sz="2000" dirty="0">
                <a:solidFill>
                  <a:srgbClr val="7030A0"/>
                </a:solidFill>
                <a:latin typeface="Verdana"/>
                <a:ea typeface="Calibri"/>
                <a:cs typeface="Times New Roman"/>
              </a:rPr>
              <a:t>формирование культуры здорового и безопасного образа жизни, укрепление здоровья.</a:t>
            </a:r>
            <a:endParaRPr lang="ru-RU" sz="2000" dirty="0">
              <a:solidFill>
                <a:srgbClr val="7030A0"/>
              </a:solidFill>
              <a:ea typeface="Calibri"/>
              <a:cs typeface="Times New Roman"/>
            </a:endParaRPr>
          </a:p>
        </p:txBody>
      </p:sp>
      <p:pic>
        <p:nvPicPr>
          <p:cNvPr id="3074" name="Picture 2" descr="E:\картинки\6aa396ad9024247b716d6e12d4151615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8353"/>
            <a:ext cx="2304256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70446" y="332656"/>
            <a:ext cx="260199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 а д а ч и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95148" y="908720"/>
            <a:ext cx="7725324" cy="2323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b="1" i="1" u="sng" dirty="0">
                <a:latin typeface="Verdana"/>
                <a:ea typeface="Calibri"/>
                <a:cs typeface="Times New Roman"/>
              </a:rPr>
              <a:t>Коррекционные:</a:t>
            </a:r>
            <a:endParaRPr lang="ru-RU" sz="1600" b="1" dirty="0"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Wingdings"/>
              <a:buChar char=""/>
            </a:pPr>
            <a:r>
              <a:rPr lang="ru-RU" dirty="0">
                <a:latin typeface="Verdana"/>
                <a:ea typeface="Times New Roman"/>
                <a:cs typeface="Times New Roman"/>
              </a:rPr>
              <a:t>профилактика и стабилизация функциональных нарушений опорно-двигательного аппарата детей дошкольного возраста;</a:t>
            </a:r>
            <a:endParaRPr lang="ru-RU" dirty="0"/>
          </a:p>
          <a:p>
            <a:pPr marL="342900" lvl="0" indent="-342900" algn="just">
              <a:spcBef>
                <a:spcPts val="1200"/>
              </a:spcBef>
              <a:spcAft>
                <a:spcPts val="0"/>
              </a:spcAft>
              <a:buFont typeface="Wingdings"/>
              <a:buChar char=""/>
            </a:pPr>
            <a:r>
              <a:rPr lang="ru-RU" dirty="0">
                <a:latin typeface="Verdana"/>
                <a:ea typeface="Calibri"/>
                <a:cs typeface="Times New Roman"/>
              </a:rPr>
              <a:t>формирование динамического стереотипа правильной осанки, и его стабилизация  в различных условиях деятельности;</a:t>
            </a:r>
            <a:endParaRPr lang="ru-RU" dirty="0"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33374" y="3261421"/>
            <a:ext cx="7848872" cy="272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b="1" i="1" u="sng" dirty="0">
                <a:latin typeface="Verdana"/>
                <a:ea typeface="Calibri"/>
                <a:cs typeface="Times New Roman"/>
              </a:rPr>
              <a:t>Образовательные:</a:t>
            </a:r>
            <a:endParaRPr lang="ru-RU" sz="1600" b="1" dirty="0"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Wingdings"/>
              <a:buChar char=""/>
            </a:pPr>
            <a:r>
              <a:rPr lang="ru-RU" dirty="0">
                <a:latin typeface="Verdana"/>
                <a:ea typeface="Times New Roman"/>
                <a:cs typeface="Times New Roman"/>
              </a:rPr>
              <a:t>дать знания о правильной осанке, значении и функциях опорно-двигательного аппарата, о нормах и соблюдении ортопедического режима, об охране своего здоровья;</a:t>
            </a:r>
            <a:endParaRPr lang="ru-RU" dirty="0"/>
          </a:p>
          <a:p>
            <a:pPr marL="342900" lvl="0" indent="-342900" algn="just">
              <a:spcAft>
                <a:spcPts val="0"/>
              </a:spcAft>
              <a:buFont typeface="Wingdings"/>
              <a:buChar char=""/>
            </a:pPr>
            <a:r>
              <a:rPr lang="ru-RU" dirty="0">
                <a:latin typeface="Verdana"/>
                <a:ea typeface="Times New Roman"/>
                <a:cs typeface="Times New Roman"/>
              </a:rPr>
              <a:t>обучение двигательным умениям и навыкам лечебной гимнастики в соответствии с индивидуальными особенностями ребёнка;</a:t>
            </a:r>
            <a:endParaRPr lang="ru-RU" dirty="0"/>
          </a:p>
          <a:p>
            <a:pPr marL="342900" lvl="0" indent="-342900" algn="just">
              <a:spcAft>
                <a:spcPts val="0"/>
              </a:spcAft>
              <a:buFont typeface="Wingdings"/>
              <a:buChar char=""/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обучение методам самоконтроля и оценки состояния здоровья;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8945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173816"/>
            <a:ext cx="784887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>
                <a:latin typeface="Verdana" pitchFamily="34" charset="0"/>
                <a:ea typeface="Verdana" pitchFamily="34" charset="0"/>
                <a:cs typeface="Verdana" pitchFamily="34" charset="0"/>
              </a:rPr>
              <a:t>Развивающие:</a:t>
            </a:r>
            <a:endParaRPr lang="ru-RU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latin typeface="Verdana" pitchFamily="34" charset="0"/>
                <a:ea typeface="Verdana" pitchFamily="34" charset="0"/>
                <a:cs typeface="Verdana" pitchFamily="34" charset="0"/>
              </a:rPr>
              <a:t> развитие физических качеств (координации движений, общей  и специальной  выносливости,  мышечной силы); 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latin typeface="Verdana" pitchFamily="34" charset="0"/>
                <a:ea typeface="Verdana" pitchFamily="34" charset="0"/>
                <a:cs typeface="Verdana" pitchFamily="34" charset="0"/>
              </a:rPr>
              <a:t>общее развитие и укрепление органов дыхания, сердечно-сосудистой системы, улучшение обмена веществ и по­вышение жизнедеятельности организма;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latin typeface="Verdana" pitchFamily="34" charset="0"/>
                <a:ea typeface="Verdana" pitchFamily="34" charset="0"/>
                <a:cs typeface="Verdana" pitchFamily="34" charset="0"/>
              </a:rPr>
              <a:t> развитие эмоционально-волевой сферы;</a:t>
            </a:r>
          </a:p>
          <a:p>
            <a:r>
              <a:rPr lang="ru-RU" dirty="0">
                <a:latin typeface="Verdana" pitchFamily="34" charset="0"/>
                <a:ea typeface="Verdana" pitchFamily="34" charset="0"/>
                <a:cs typeface="Verdana" pitchFamily="34" charset="0"/>
              </a:rPr>
              <a:t> </a:t>
            </a:r>
          </a:p>
          <a:p>
            <a:r>
              <a:rPr lang="ru-RU" b="1" i="1" u="sng" dirty="0">
                <a:latin typeface="Verdana" pitchFamily="34" charset="0"/>
                <a:ea typeface="Verdana" pitchFamily="34" charset="0"/>
                <a:cs typeface="Verdana" pitchFamily="34" charset="0"/>
              </a:rPr>
              <a:t>Воспитательные:</a:t>
            </a:r>
            <a:r>
              <a:rPr lang="ru-RU" b="1" u="sng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ru-RU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latin typeface="Verdana" pitchFamily="34" charset="0"/>
                <a:ea typeface="Verdana" pitchFamily="34" charset="0"/>
                <a:cs typeface="Verdana" pitchFamily="34" charset="0"/>
              </a:rPr>
              <a:t>формирование устойчивой мотивации на ЗОЖ;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latin typeface="Verdana" pitchFamily="34" charset="0"/>
                <a:ea typeface="Verdana" pitchFamily="34" charset="0"/>
                <a:cs typeface="Verdana" pitchFamily="34" charset="0"/>
              </a:rPr>
              <a:t>  воспитание творчества, инициативности;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latin typeface="Verdana" pitchFamily="34" charset="0"/>
                <a:ea typeface="Verdana" pitchFamily="34" charset="0"/>
                <a:cs typeface="Verdana" pitchFamily="34" charset="0"/>
              </a:rPr>
              <a:t> становление самостоятельности, целенаправленности и </a:t>
            </a:r>
            <a:r>
              <a:rPr lang="ru-RU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саморегуляции</a:t>
            </a:r>
            <a:r>
              <a:rPr lang="ru-RU" dirty="0">
                <a:latin typeface="Verdana" pitchFamily="34" charset="0"/>
                <a:ea typeface="Verdana" pitchFamily="34" charset="0"/>
                <a:cs typeface="Verdana" pitchFamily="34" charset="0"/>
              </a:rPr>
              <a:t> собственных действий.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01730" y="465930"/>
            <a:ext cx="26019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0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 а д а ч и</a:t>
            </a:r>
          </a:p>
        </p:txBody>
      </p:sp>
    </p:spTree>
    <p:extLst>
      <p:ext uri="{BB962C8B-B14F-4D97-AF65-F5344CB8AC3E}">
        <p14:creationId xmlns:p14="http://schemas.microsoft.com/office/powerpoint/2010/main" val="1738284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2060848"/>
            <a:ext cx="2348880" cy="23488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1353952" y="1468471"/>
            <a:ext cx="3744416" cy="253923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Оздоровительная </a:t>
            </a:r>
          </a:p>
          <a:p>
            <a:pPr algn="ctr"/>
            <a:r>
              <a:rPr lang="ru-RU" sz="44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студия</a:t>
            </a:r>
            <a:endParaRPr lang="ru-RU" sz="4400" b="1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70230" y="4879146"/>
            <a:ext cx="3511859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0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</a:t>
            </a:r>
            <a:r>
              <a:rPr lang="ru-RU" sz="1000" b="1" spc="50" dirty="0" err="1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</a:t>
            </a:r>
            <a:r>
              <a:rPr lang="ru-RU" sz="1000" b="1" spc="50" dirty="0" err="1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оболек</a:t>
            </a:r>
            <a:r>
              <a:rPr lang="ru-RU" sz="10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  <a:endParaRPr lang="ru-RU" sz="10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92080" y="2420888"/>
            <a:ext cx="32677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7030A0"/>
                </a:solidFill>
              </a:rPr>
              <a:t>Руководитель:</a:t>
            </a:r>
          </a:p>
          <a:p>
            <a:pPr algn="ctr"/>
            <a:r>
              <a:rPr lang="ru-RU" dirty="0" smtClean="0">
                <a:solidFill>
                  <a:srgbClr val="7030A0"/>
                </a:solidFill>
              </a:rPr>
              <a:t>Колмакова Елена Сергеевна</a:t>
            </a:r>
          </a:p>
          <a:p>
            <a:pPr algn="ctr"/>
            <a:endParaRPr lang="ru-RU" dirty="0" smtClean="0">
              <a:solidFill>
                <a:srgbClr val="7030A0"/>
              </a:solidFill>
            </a:endParaRPr>
          </a:p>
          <a:p>
            <a:pPr marL="285750" indent="-285750" algn="ctr">
              <a:buFont typeface="Wingdings" pitchFamily="2" charset="2"/>
              <a:buChar char="Ø"/>
            </a:pPr>
            <a:r>
              <a:rPr lang="ru-RU" dirty="0" smtClean="0">
                <a:solidFill>
                  <a:srgbClr val="7030A0"/>
                </a:solidFill>
              </a:rPr>
              <a:t>инструктор по физической культуре и ЛФК</a:t>
            </a:r>
          </a:p>
          <a:p>
            <a:pPr marL="285750" indent="-285750" algn="ctr">
              <a:buFont typeface="Wingdings" pitchFamily="2" charset="2"/>
              <a:buChar char="Ø"/>
            </a:pPr>
            <a:r>
              <a:rPr lang="ru-RU" dirty="0" smtClean="0">
                <a:solidFill>
                  <a:srgbClr val="7030A0"/>
                </a:solidFill>
              </a:rPr>
              <a:t>специалист по адаптивной физической культуре</a:t>
            </a:r>
          </a:p>
          <a:p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66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3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030A0"/>
      </a:hlink>
      <a:folHlink>
        <a:srgbClr val="7030A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663</TotalTime>
  <Words>547</Words>
  <Application>Microsoft Office PowerPoint</Application>
  <PresentationFormat>Экран (4:3)</PresentationFormat>
  <Paragraphs>99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Шаблон Фокиной Л. П.</dc:creator>
  <cp:lastModifiedBy>111</cp:lastModifiedBy>
  <cp:revision>41</cp:revision>
  <dcterms:created xsi:type="dcterms:W3CDTF">2014-07-06T18:18:01Z</dcterms:created>
  <dcterms:modified xsi:type="dcterms:W3CDTF">2019-12-08T09:28:30Z</dcterms:modified>
</cp:coreProperties>
</file>