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7D6FFDA-2E4B-43BF-9663-B0390BAC5189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32ECE80-28F1-4F25-A09C-8785509BEF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D6FFDA-2E4B-43BF-9663-B0390BAC5189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2ECE80-28F1-4F25-A09C-8785509BEF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D6FFDA-2E4B-43BF-9663-B0390BAC5189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2ECE80-28F1-4F25-A09C-8785509BEF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D6FFDA-2E4B-43BF-9663-B0390BAC5189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2ECE80-28F1-4F25-A09C-8785509BEF4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D6FFDA-2E4B-43BF-9663-B0390BAC5189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2ECE80-28F1-4F25-A09C-8785509BEF4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D6FFDA-2E4B-43BF-9663-B0390BAC5189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2ECE80-28F1-4F25-A09C-8785509BEF4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D6FFDA-2E4B-43BF-9663-B0390BAC5189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2ECE80-28F1-4F25-A09C-8785509BEF4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D6FFDA-2E4B-43BF-9663-B0390BAC5189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2ECE80-28F1-4F25-A09C-8785509BEF42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D6FFDA-2E4B-43BF-9663-B0390BAC5189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2ECE80-28F1-4F25-A09C-8785509BEF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7D6FFDA-2E4B-43BF-9663-B0390BAC5189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2ECE80-28F1-4F25-A09C-8785509BEF4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7D6FFDA-2E4B-43BF-9663-B0390BAC5189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32ECE80-28F1-4F25-A09C-8785509BEF4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7D6FFDA-2E4B-43BF-9663-B0390BAC5189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32ECE80-28F1-4F25-A09C-8785509BEF4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Речевые клише к итоговому </a:t>
            </a:r>
            <a:r>
              <a:rPr lang="ru-RU" dirty="0" smtClean="0"/>
              <a:t>сочинению</a:t>
            </a:r>
            <a:br>
              <a:rPr lang="ru-RU" dirty="0" smtClean="0"/>
            </a:br>
            <a:r>
              <a:rPr lang="ru-RU" dirty="0" smtClean="0"/>
              <a:t>11 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Учитель русского языка и литературы </a:t>
            </a:r>
          </a:p>
          <a:p>
            <a:r>
              <a:rPr lang="ru-RU" dirty="0" smtClean="0"/>
              <a:t>Белоконь Сергей Николаевич</a:t>
            </a:r>
          </a:p>
          <a:p>
            <a:r>
              <a:rPr lang="ru-RU" dirty="0" smtClean="0"/>
              <a:t>ГБОУ СОШ № 559 Выборгского района Санкт-Петербурга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31261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>
                <a:solidFill>
                  <a:srgbClr val="000000"/>
                </a:solidFill>
                <a:latin typeface="Noto Serif Cond" panose="02020506060505020204" pitchFamily="18"/>
                <a:ea typeface="Noto Serif Cond" panose="02020506060505020204" pitchFamily="18"/>
                <a:cs typeface="Noto Serif Cond" panose="02020506060505020204" pitchFamily="18"/>
              </a:rPr>
              <a:t>Подводя итоги сказанному, можно сделать вывод…</a:t>
            </a:r>
          </a:p>
          <a:p>
            <a:r>
              <a:rPr lang="ru-RU" dirty="0">
                <a:solidFill>
                  <a:srgbClr val="000000"/>
                </a:solidFill>
                <a:latin typeface="Noto Serif Cond" panose="02020506060505020204" pitchFamily="18"/>
                <a:ea typeface="Noto Serif Cond" panose="02020506060505020204" pitchFamily="18"/>
                <a:cs typeface="Noto Serif Cond" panose="02020506060505020204" pitchFamily="18"/>
              </a:rPr>
              <a:t>Невольно напрашивается вывод…</a:t>
            </a:r>
          </a:p>
          <a:p>
            <a:r>
              <a:rPr lang="ru-RU" dirty="0">
                <a:solidFill>
                  <a:srgbClr val="000000"/>
                </a:solidFill>
                <a:latin typeface="Noto Serif Cond" panose="02020506060505020204" pitchFamily="18"/>
                <a:ea typeface="Noto Serif Cond" panose="02020506060505020204" pitchFamily="18"/>
                <a:cs typeface="Noto Serif Cond" panose="02020506060505020204" pitchFamily="18"/>
              </a:rPr>
              <a:t>Таким образом, мы приходим к выводу: …</a:t>
            </a:r>
          </a:p>
          <a:p>
            <a:r>
              <a:rPr lang="ru-RU" dirty="0">
                <a:solidFill>
                  <a:srgbClr val="000000"/>
                </a:solidFill>
                <a:latin typeface="Noto Serif Cond" panose="02020506060505020204" pitchFamily="18"/>
                <a:ea typeface="Noto Serif Cond" panose="02020506060505020204" pitchFamily="18"/>
                <a:cs typeface="Noto Serif Cond" panose="02020506060505020204" pitchFamily="18"/>
              </a:rPr>
              <a:t>Итак, можно сделать вывод, что…</a:t>
            </a:r>
          </a:p>
          <a:p>
            <a:r>
              <a:rPr lang="ru-RU" dirty="0">
                <a:solidFill>
                  <a:srgbClr val="000000"/>
                </a:solidFill>
                <a:latin typeface="Noto Serif Cond" panose="02020506060505020204" pitchFamily="18"/>
                <a:ea typeface="Noto Serif Cond" panose="02020506060505020204" pitchFamily="18"/>
                <a:cs typeface="Noto Serif Cond" panose="02020506060505020204" pitchFamily="18"/>
              </a:rPr>
              <a:t>В заключение хочется призвать людей к…</a:t>
            </a:r>
          </a:p>
          <a:p>
            <a:r>
              <a:rPr lang="ru-RU" dirty="0">
                <a:solidFill>
                  <a:srgbClr val="000000"/>
                </a:solidFill>
                <a:latin typeface="Noto Serif Cond" panose="02020506060505020204" pitchFamily="18"/>
                <a:ea typeface="Noto Serif Cond" panose="02020506060505020204" pitchFamily="18"/>
                <a:cs typeface="Noto Serif Cond" panose="02020506060505020204" pitchFamily="18"/>
              </a:rPr>
              <a:t>Так давайте не забывать о …! Будем помнить о…!</a:t>
            </a:r>
          </a:p>
          <a:p>
            <a:r>
              <a:rPr lang="ru-RU" dirty="0">
                <a:solidFill>
                  <a:srgbClr val="000000"/>
                </a:solidFill>
                <a:latin typeface="Noto Serif Cond" panose="02020506060505020204" pitchFamily="18"/>
                <a:ea typeface="Noto Serif Cond" panose="02020506060505020204" pitchFamily="18"/>
                <a:cs typeface="Noto Serif Cond" panose="02020506060505020204" pitchFamily="18"/>
              </a:rPr>
              <a:t>В заключение хочется выразить надежду на то, что…</a:t>
            </a:r>
          </a:p>
          <a:p>
            <a:r>
              <a:rPr lang="ru-RU" dirty="0">
                <a:solidFill>
                  <a:srgbClr val="000000"/>
                </a:solidFill>
                <a:latin typeface="Noto Serif Cond" panose="02020506060505020204" pitchFamily="18"/>
                <a:ea typeface="Noto Serif Cond" panose="02020506060505020204" pitchFamily="18"/>
                <a:cs typeface="Noto Serif Cond" panose="02020506060505020204" pitchFamily="18"/>
              </a:rPr>
              <a:t>Хочется верить, что…</a:t>
            </a:r>
          </a:p>
          <a:p>
            <a:r>
              <a:rPr lang="ru-RU" dirty="0">
                <a:solidFill>
                  <a:srgbClr val="000000"/>
                </a:solidFill>
                <a:latin typeface="Noto Serif Cond" panose="02020506060505020204" pitchFamily="18"/>
                <a:ea typeface="Noto Serif Cond" panose="02020506060505020204" pitchFamily="18"/>
                <a:cs typeface="Noto Serif Cond" panose="02020506060505020204" pitchFamily="18"/>
              </a:rPr>
              <a:t>Подводя итоги сказанному, хочется выразить надежду на то, что …</a:t>
            </a:r>
          </a:p>
          <a:p>
            <a:r>
              <a:rPr lang="ru-RU" dirty="0">
                <a:solidFill>
                  <a:srgbClr val="000000"/>
                </a:solidFill>
                <a:latin typeface="Noto Serif Cond" panose="02020506060505020204" pitchFamily="18"/>
                <a:ea typeface="Noto Serif Cond" panose="02020506060505020204" pitchFamily="18"/>
                <a:cs typeface="Noto Serif Cond" panose="02020506060505020204" pitchFamily="18"/>
              </a:rPr>
              <a:t>К какому же выводу я пришёл, размышляя над темой «…»? Мне</a:t>
            </a:r>
          </a:p>
          <a:p>
            <a:r>
              <a:rPr lang="ru-RU" dirty="0">
                <a:solidFill>
                  <a:srgbClr val="000000"/>
                </a:solidFill>
                <a:latin typeface="Noto Serif Cond" panose="02020506060505020204" pitchFamily="18"/>
                <a:ea typeface="Noto Serif Cond" panose="02020506060505020204" pitchFamily="18"/>
                <a:cs typeface="Noto Serif Cond" panose="02020506060505020204" pitchFamily="18"/>
              </a:rPr>
              <a:t>думается, следует…</a:t>
            </a:r>
          </a:p>
          <a:p>
            <a:r>
              <a:rPr lang="ru-RU" dirty="0">
                <a:solidFill>
                  <a:srgbClr val="000000"/>
                </a:solidFill>
                <a:latin typeface="Noto Serif Cond" panose="02020506060505020204" pitchFamily="18"/>
                <a:ea typeface="Noto Serif Cond" panose="02020506060505020204" pitchFamily="18"/>
                <a:cs typeface="Noto Serif Cond" panose="02020506060505020204" pitchFamily="18"/>
              </a:rPr>
              <a:t>И в заключение мне хотелось бы сказать (подчеркнуть), что…</a:t>
            </a:r>
          </a:p>
          <a:p>
            <a:r>
              <a:rPr lang="ru-RU" dirty="0">
                <a:solidFill>
                  <a:srgbClr val="000000"/>
                </a:solidFill>
                <a:latin typeface="Noto Serif Cond" panose="02020506060505020204" pitchFamily="18"/>
                <a:ea typeface="Noto Serif Cond" panose="02020506060505020204" pitchFamily="18"/>
                <a:cs typeface="Noto Serif Cond" panose="02020506060505020204" pitchFamily="18"/>
              </a:rPr>
              <a:t>Все приведенные аргументы, основанные на читательском опыте,</a:t>
            </a:r>
          </a:p>
          <a:p>
            <a:r>
              <a:rPr lang="ru-RU" dirty="0">
                <a:solidFill>
                  <a:srgbClr val="000000"/>
                </a:solidFill>
                <a:latin typeface="Noto Serif Cond" panose="02020506060505020204" pitchFamily="18"/>
                <a:ea typeface="Noto Serif Cond" panose="02020506060505020204" pitchFamily="18"/>
                <a:cs typeface="Noto Serif Cond" panose="02020506060505020204" pitchFamily="18"/>
              </a:rPr>
              <a:t>убеждают нас в том, что…</a:t>
            </a:r>
          </a:p>
          <a:p>
            <a:r>
              <a:rPr lang="ru-RU" dirty="0">
                <a:solidFill>
                  <a:srgbClr val="000000"/>
                </a:solidFill>
                <a:latin typeface="Noto Serif Cond" panose="02020506060505020204" pitchFamily="18"/>
                <a:ea typeface="Noto Serif Cond" panose="02020506060505020204" pitchFamily="18"/>
                <a:cs typeface="Noto Serif Cond" panose="02020506060505020204" pitchFamily="18"/>
              </a:rPr>
              <a:t>Приведенные литературные примеры позволяют сделать вывод…</a:t>
            </a:r>
          </a:p>
          <a:p>
            <a:r>
              <a:rPr lang="ru-RU" dirty="0">
                <a:solidFill>
                  <a:srgbClr val="000000"/>
                </a:solidFill>
                <a:latin typeface="Noto Serif Cond" panose="02020506060505020204" pitchFamily="18"/>
                <a:ea typeface="Noto Serif Cond" panose="02020506060505020204" pitchFamily="18"/>
                <a:cs typeface="Noto Serif Cond" panose="02020506060505020204" pitchFamily="18"/>
              </a:rPr>
              <a:t>Заканчивая рассуждение на тему «…», нельзя не сказать о том,</a:t>
            </a:r>
          </a:p>
          <a:p>
            <a:r>
              <a:rPr lang="ru-RU" dirty="0">
                <a:solidFill>
                  <a:srgbClr val="000000"/>
                </a:solidFill>
                <a:latin typeface="Noto Serif Cond" panose="02020506060505020204" pitchFamily="18"/>
                <a:ea typeface="Noto Serif Cond" panose="02020506060505020204" pitchFamily="18"/>
                <a:cs typeface="Noto Serif Cond" panose="02020506060505020204" pitchFamily="18"/>
              </a:rPr>
              <a:t>что…</a:t>
            </a:r>
          </a:p>
          <a:p>
            <a:r>
              <a:rPr lang="ru-RU" dirty="0">
                <a:solidFill>
                  <a:srgbClr val="000000"/>
                </a:solidFill>
                <a:latin typeface="Noto Serif Cond" panose="02020506060505020204" pitchFamily="18"/>
                <a:ea typeface="Noto Serif Cond" panose="02020506060505020204" pitchFamily="18"/>
                <a:cs typeface="Noto Serif Cond" panose="02020506060505020204" pitchFamily="18"/>
              </a:rPr>
              <a:t>Обобщая сказанное, следует сказать (подчеркнуть,</a:t>
            </a:r>
          </a:p>
          <a:p>
            <a:r>
              <a:rPr lang="ru-RU" dirty="0">
                <a:solidFill>
                  <a:srgbClr val="000000"/>
                </a:solidFill>
                <a:latin typeface="Noto Serif Cond" panose="02020506060505020204" pitchFamily="18"/>
                <a:ea typeface="Noto Serif Cond" panose="02020506060505020204" pitchFamily="18"/>
                <a:cs typeface="Noto Serif Cond" panose="02020506060505020204" pitchFamily="18"/>
              </a:rPr>
              <a:t>предположить), что…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4638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i="1" u="sng" dirty="0">
                <a:solidFill>
                  <a:srgbClr val="000000"/>
                </a:solidFill>
                <a:latin typeface="Bahnschrift SemiLight Condensed" panose="020B0502040204020203" pitchFamily="34" charset="0"/>
              </a:rPr>
              <a:t>Речевые клише </a:t>
            </a:r>
            <a:r>
              <a:rPr lang="ru-RU" sz="4400" dirty="0">
                <a:solidFill>
                  <a:srgbClr val="000000"/>
                </a:solidFill>
                <a:latin typeface="Bahnschrift SemiLight Condensed" panose="020B0502040204020203" pitchFamily="34" charset="0"/>
              </a:rPr>
              <a:t>— это готовые образцы словосочетаний и синтаксических </a:t>
            </a:r>
            <a:r>
              <a:rPr lang="ru-RU" sz="4400" dirty="0" smtClean="0">
                <a:solidFill>
                  <a:srgbClr val="000000"/>
                </a:solidFill>
                <a:latin typeface="Bahnschrift SemiLight Condensed" panose="020B0502040204020203" pitchFamily="34" charset="0"/>
              </a:rPr>
              <a:t>конструкций, а </a:t>
            </a:r>
            <a:r>
              <a:rPr lang="ru-RU" sz="4400" dirty="0">
                <a:solidFill>
                  <a:srgbClr val="000000"/>
                </a:solidFill>
                <a:latin typeface="Bahnschrift SemiLight Condensed" panose="020B0502040204020203" pitchFamily="34" charset="0"/>
              </a:rPr>
              <a:t>также модели речевого поведения в конкретных ситуациях.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47790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4620214"/>
              </p:ext>
            </p:extLst>
          </p:nvPr>
        </p:nvGraphicFramePr>
        <p:xfrm>
          <a:off x="457200" y="1481138"/>
          <a:ext cx="8229600" cy="482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400" i="1" dirty="0" smtClean="0"/>
                        <a:t>1. Ключевое слово темы</a:t>
                      </a:r>
                      <a:endParaRPr lang="ru-RU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Природа..война</a:t>
                      </a:r>
                      <a:r>
                        <a:rPr lang="ru-RU" sz="1400" dirty="0" smtClean="0"/>
                        <a:t>…</a:t>
                      </a:r>
                      <a:r>
                        <a:rPr lang="ru-RU" sz="1400" dirty="0" err="1" smtClean="0"/>
                        <a:t>искусство..и</a:t>
                      </a:r>
                      <a:r>
                        <a:rPr lang="ru-RU" sz="1400" dirty="0" smtClean="0"/>
                        <a:t> т.п.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i="1" dirty="0" smtClean="0"/>
                        <a:t>2. Общие рассуждения по</a:t>
                      </a:r>
                      <a:r>
                        <a:rPr lang="ru-RU" sz="1400" b="1" i="1" baseline="0" dirty="0" smtClean="0"/>
                        <a:t> теме</a:t>
                      </a:r>
                      <a:endParaRPr lang="ru-RU" sz="14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0" i="0" dirty="0" smtClean="0">
                          <a:solidFill>
                            <a:srgbClr val="000000"/>
                          </a:solidFill>
                          <a:effectLst/>
                          <a:latin typeface="Source Sans Pro Black" panose="020B0803030403020204" pitchFamily="34" charset="0"/>
                          <a:ea typeface="Source Sans Pro Black" panose="020B0803030403020204" pitchFamily="34" charset="0"/>
                        </a:rPr>
                        <a:t>С давних времен человек размышлял о …</a:t>
                      </a:r>
                    </a:p>
                    <a:p>
                      <a:pPr algn="l"/>
                      <a:r>
                        <a:rPr lang="ru-RU" sz="1400" b="0" i="0" dirty="0" smtClean="0">
                          <a:solidFill>
                            <a:srgbClr val="000000"/>
                          </a:solidFill>
                          <a:effectLst/>
                          <a:latin typeface="Source Sans Pro Black" panose="020B0803030403020204" pitchFamily="34" charset="0"/>
                          <a:ea typeface="Source Sans Pro Black" panose="020B0803030403020204" pitchFamily="34" charset="0"/>
                        </a:rPr>
                        <a:t>Каждый из нас сталкивался с …</a:t>
                      </a:r>
                    </a:p>
                    <a:p>
                      <a:pPr algn="l"/>
                      <a:r>
                        <a:rPr lang="ru-RU" sz="1400" b="0" i="0" dirty="0" smtClean="0">
                          <a:solidFill>
                            <a:srgbClr val="000000"/>
                          </a:solidFill>
                          <a:effectLst/>
                          <a:latin typeface="Source Sans Pro Black" panose="020B0803030403020204" pitchFamily="34" charset="0"/>
                          <a:ea typeface="Source Sans Pro Black" panose="020B0803030403020204" pitchFamily="34" charset="0"/>
                        </a:rPr>
                        <a:t>Каждый человек хотя бы раз в жизни задумывался о …</a:t>
                      </a:r>
                    </a:p>
                    <a:p>
                      <a:pPr algn="l"/>
                      <a:r>
                        <a:rPr lang="ru-RU" sz="1400" b="0" i="0" dirty="0" smtClean="0">
                          <a:solidFill>
                            <a:srgbClr val="000000"/>
                          </a:solidFill>
                          <a:effectLst/>
                          <a:latin typeface="Source Sans Pro Black" panose="020B0803030403020204" pitchFamily="34" charset="0"/>
                          <a:ea typeface="Source Sans Pro Black" panose="020B0803030403020204" pitchFamily="34" charset="0"/>
                        </a:rPr>
                        <a:t>Как часто мы слышим о ...</a:t>
                      </a:r>
                    </a:p>
                    <a:p>
                      <a:pPr algn="l"/>
                      <a:r>
                        <a:rPr lang="ru-RU" sz="1400" b="0" i="0" dirty="0" smtClean="0">
                          <a:solidFill>
                            <a:srgbClr val="000000"/>
                          </a:solidFill>
                          <a:effectLst/>
                          <a:latin typeface="Source Sans Pro Black" panose="020B0803030403020204" pitchFamily="34" charset="0"/>
                          <a:ea typeface="Source Sans Pro Black" panose="020B0803030403020204" pitchFamily="34" charset="0"/>
                        </a:rPr>
                        <a:t>Мы знаем о ... из книг и фильмов, рассказов близких.</a:t>
                      </a:r>
                    </a:p>
                    <a:p>
                      <a:pPr algn="l"/>
                      <a:r>
                        <a:rPr lang="ru-RU" sz="1400" b="0" i="0" dirty="0" smtClean="0">
                          <a:solidFill>
                            <a:srgbClr val="000000"/>
                          </a:solidFill>
                          <a:effectLst/>
                          <a:latin typeface="Source Sans Pro Black" panose="020B0803030403020204" pitchFamily="34" charset="0"/>
                          <a:ea typeface="Source Sans Pro Black" panose="020B0803030403020204" pitchFamily="34" charset="0"/>
                        </a:rPr>
                        <a:t>(</a:t>
                      </a:r>
                      <a:r>
                        <a:rPr lang="ru-RU" sz="1400" b="0" i="1" u="sng" dirty="0" smtClean="0">
                          <a:solidFill>
                            <a:srgbClr val="000000"/>
                          </a:solidFill>
                          <a:effectLst/>
                          <a:latin typeface="Source Sans Pro Black" panose="020B0803030403020204" pitchFamily="34" charset="0"/>
                          <a:ea typeface="Source Sans Pro Black" panose="020B0803030403020204" pitchFamily="34" charset="0"/>
                        </a:rPr>
                        <a:t>Ключевое слово темы</a:t>
                      </a:r>
                      <a:r>
                        <a:rPr lang="ru-RU" sz="1400" b="0" i="0" dirty="0" smtClean="0">
                          <a:solidFill>
                            <a:srgbClr val="000000"/>
                          </a:solidFill>
                          <a:effectLst/>
                          <a:latin typeface="Source Sans Pro Black" panose="020B0803030403020204" pitchFamily="34" charset="0"/>
                          <a:ea typeface="Source Sans Pro Black" panose="020B0803030403020204" pitchFamily="34" charset="0"/>
                        </a:rPr>
                        <a:t>) играет огромную роль в жизни людей.</a:t>
                      </a:r>
                    </a:p>
                    <a:p>
                      <a:pPr algn="l"/>
                      <a:r>
                        <a:rPr lang="ru-RU" sz="1400" b="0" i="0" dirty="0" smtClean="0">
                          <a:solidFill>
                            <a:srgbClr val="000000"/>
                          </a:solidFill>
                          <a:effectLst/>
                          <a:latin typeface="Source Sans Pro Black" panose="020B0803030403020204" pitchFamily="34" charset="0"/>
                          <a:ea typeface="Source Sans Pro Black" panose="020B0803030403020204" pitchFamily="34" charset="0"/>
                        </a:rPr>
                        <a:t>Никто не станет отрицать важности … в жизни людей.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i="1" dirty="0" smtClean="0"/>
                        <a:t>3. Вопросы по теме</a:t>
                      </a:r>
                      <a:endParaRPr lang="ru-RU" sz="14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0" i="0" dirty="0" smtClean="0">
                          <a:solidFill>
                            <a:srgbClr val="000000"/>
                          </a:solidFill>
                          <a:effectLst/>
                          <a:latin typeface="yandex-sans"/>
                        </a:rPr>
                        <a:t>Зададимся вопросом: почему....?</a:t>
                      </a:r>
                    </a:p>
                    <a:p>
                      <a:pPr algn="l"/>
                      <a:r>
                        <a:rPr lang="ru-RU" sz="1400" b="0" i="0" dirty="0" smtClean="0">
                          <a:solidFill>
                            <a:srgbClr val="000000"/>
                          </a:solidFill>
                          <a:effectLst/>
                          <a:latin typeface="yandex-sans"/>
                        </a:rPr>
                        <a:t>В чем же причина ...?</a:t>
                      </a:r>
                    </a:p>
                    <a:p>
                      <a:pPr algn="l"/>
                      <a:r>
                        <a:rPr lang="ru-RU" sz="1400" b="0" i="0" dirty="0" smtClean="0">
                          <a:solidFill>
                            <a:srgbClr val="000000"/>
                          </a:solidFill>
                          <a:effectLst/>
                          <a:latin typeface="yandex-sans"/>
                        </a:rPr>
                        <a:t>Задумаемся: должны ли мы...?</a:t>
                      </a:r>
                    </a:p>
                    <a:p>
                      <a:pPr algn="l"/>
                      <a:r>
                        <a:rPr lang="ru-RU" sz="1400" b="0" i="0" dirty="0" smtClean="0">
                          <a:solidFill>
                            <a:srgbClr val="000000"/>
                          </a:solidFill>
                          <a:effectLst/>
                          <a:latin typeface="yandex-sans"/>
                        </a:rPr>
                        <a:t>Невольно задаешься вопросом: зачем....?</a:t>
                      </a:r>
                    </a:p>
                    <a:p>
                      <a:pPr algn="l"/>
                      <a:r>
                        <a:rPr lang="ru-RU" sz="1400" b="0" i="0" dirty="0" smtClean="0">
                          <a:solidFill>
                            <a:srgbClr val="000000"/>
                          </a:solidFill>
                          <a:effectLst/>
                          <a:latin typeface="yandex-sans"/>
                        </a:rPr>
                        <a:t>Почему же нужно …?</a:t>
                      </a:r>
                    </a:p>
                    <a:p>
                      <a:pPr algn="l"/>
                      <a:r>
                        <a:rPr lang="ru-RU" sz="1400" b="0" i="0" dirty="0" smtClean="0">
                          <a:solidFill>
                            <a:srgbClr val="000000"/>
                          </a:solidFill>
                          <a:effectLst/>
                          <a:latin typeface="yandex-sans"/>
                        </a:rPr>
                        <a:t>Что же самое главное …?</a:t>
                      </a:r>
                    </a:p>
                    <a:p>
                      <a:pPr algn="l"/>
                      <a:r>
                        <a:rPr lang="ru-RU" sz="1400" b="0" i="0" dirty="0" smtClean="0">
                          <a:solidFill>
                            <a:srgbClr val="000000"/>
                          </a:solidFill>
                          <a:effectLst/>
                          <a:latin typeface="yandex-sans"/>
                        </a:rPr>
                        <a:t>Как мы должны относиться к ...?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Вступление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5350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>
                <a:solidFill>
                  <a:srgbClr val="000000"/>
                </a:solidFill>
                <a:latin typeface="Bahnschrift SemiBold Condensed" panose="020B0502040204020203" pitchFamily="34" charset="0"/>
              </a:rPr>
              <a:t>В правильности обозначенной точки зрения меня убеждает</a:t>
            </a:r>
          </a:p>
          <a:p>
            <a:r>
              <a:rPr lang="ru-RU" dirty="0">
                <a:solidFill>
                  <a:srgbClr val="000000"/>
                </a:solidFill>
                <a:latin typeface="Bahnschrift SemiBold Condensed" panose="020B0502040204020203" pitchFamily="34" charset="0"/>
              </a:rPr>
              <a:t>художественная литература.</a:t>
            </a:r>
          </a:p>
          <a:p>
            <a:r>
              <a:rPr lang="ru-RU" dirty="0">
                <a:solidFill>
                  <a:srgbClr val="000000"/>
                </a:solidFill>
                <a:latin typeface="Bahnschrift SemiBold Condensed" panose="020B0502040204020203" pitchFamily="34" charset="0"/>
              </a:rPr>
              <a:t>Предлагаю </a:t>
            </a:r>
            <a:r>
              <a:rPr lang="ru-RU" dirty="0" smtClean="0">
                <a:solidFill>
                  <a:srgbClr val="000000"/>
                </a:solidFill>
                <a:latin typeface="Bahnschrift SemiBold Condensed" panose="020B0502040204020203" pitchFamily="34" charset="0"/>
              </a:rPr>
              <a:t>вспомнить </a:t>
            </a:r>
            <a:r>
              <a:rPr lang="ru-RU" dirty="0">
                <a:solidFill>
                  <a:srgbClr val="000000"/>
                </a:solidFill>
                <a:latin typeface="Bahnschrift SemiBold Condensed" panose="020B0502040204020203" pitchFamily="34" charset="0"/>
              </a:rPr>
              <a:t>литературные произведения, в которых</a:t>
            </a:r>
          </a:p>
          <a:p>
            <a:r>
              <a:rPr lang="ru-RU" dirty="0">
                <a:solidFill>
                  <a:srgbClr val="000000"/>
                </a:solidFill>
                <a:latin typeface="Bahnschrift SemiBold Condensed" panose="020B0502040204020203" pitchFamily="34" charset="0"/>
              </a:rPr>
              <a:t>раскрывается тема ...</a:t>
            </a:r>
          </a:p>
          <a:p>
            <a:r>
              <a:rPr lang="ru-RU" dirty="0">
                <a:solidFill>
                  <a:srgbClr val="000000"/>
                </a:solidFill>
                <a:latin typeface="Bahnschrift SemiBold Condensed" panose="020B0502040204020203" pitchFamily="34" charset="0"/>
              </a:rPr>
              <a:t>Замечательным примером, иллюстрирующим …</a:t>
            </a:r>
          </a:p>
          <a:p>
            <a:r>
              <a:rPr lang="ru-RU" dirty="0">
                <a:solidFill>
                  <a:srgbClr val="000000"/>
                </a:solidFill>
                <a:latin typeface="Bahnschrift SemiBold Condensed" panose="020B0502040204020203" pitchFamily="34" charset="0"/>
              </a:rPr>
              <a:t>Правильность высказанной точки зрения могу доказать,</a:t>
            </a:r>
          </a:p>
          <a:p>
            <a:r>
              <a:rPr lang="ru-RU" dirty="0">
                <a:solidFill>
                  <a:srgbClr val="000000"/>
                </a:solidFill>
                <a:latin typeface="Bahnschrift SemiBold Condensed" panose="020B0502040204020203" pitchFamily="34" charset="0"/>
              </a:rPr>
              <a:t>обратившись к …</a:t>
            </a:r>
          </a:p>
          <a:p>
            <a:r>
              <a:rPr lang="ru-RU" dirty="0">
                <a:solidFill>
                  <a:srgbClr val="000000"/>
                </a:solidFill>
                <a:latin typeface="Bahnschrift SemiBold Condensed" panose="020B0502040204020203" pitchFamily="34" charset="0"/>
              </a:rPr>
              <a:t>Обратимся к произведениям художественной литературы,</a:t>
            </a:r>
          </a:p>
          <a:p>
            <a:r>
              <a:rPr lang="ru-RU" dirty="0">
                <a:solidFill>
                  <a:srgbClr val="000000"/>
                </a:solidFill>
                <a:latin typeface="Bahnschrift SemiBold Condensed" panose="020B0502040204020203" pitchFamily="34" charset="0"/>
              </a:rPr>
              <a:t>затрагивающим…</a:t>
            </a:r>
          </a:p>
          <a:p>
            <a:r>
              <a:rPr lang="ru-RU" dirty="0">
                <a:solidFill>
                  <a:srgbClr val="000000"/>
                </a:solidFill>
                <a:latin typeface="Bahnschrift SemiBold Condensed" panose="020B0502040204020203" pitchFamily="34" charset="0"/>
              </a:rPr>
              <a:t>За примерами давайте обратимся к произведениям</a:t>
            </a:r>
          </a:p>
          <a:p>
            <a:r>
              <a:rPr lang="ru-RU" dirty="0">
                <a:solidFill>
                  <a:srgbClr val="000000"/>
                </a:solidFill>
                <a:latin typeface="Bahnschrift SemiBold Condensed" panose="020B0502040204020203" pitchFamily="34" charset="0"/>
              </a:rPr>
              <a:t>художественной литературы</a:t>
            </a:r>
          </a:p>
          <a:p>
            <a:r>
              <a:rPr lang="ru-RU" dirty="0">
                <a:solidFill>
                  <a:srgbClr val="000000"/>
                </a:solidFill>
                <a:latin typeface="Bahnschrift SemiBold Condensed" panose="020B0502040204020203" pitchFamily="34" charset="0"/>
              </a:rPr>
              <a:t>Размышляя о …, я не могу не вспомнить (не назвать)</a:t>
            </a:r>
          </a:p>
          <a:p>
            <a:r>
              <a:rPr lang="ru-RU" dirty="0">
                <a:solidFill>
                  <a:srgbClr val="000000"/>
                </a:solidFill>
                <a:latin typeface="Bahnschrift SemiBold Condensed" panose="020B0502040204020203" pitchFamily="34" charset="0"/>
              </a:rPr>
              <a:t>произведение ФИО, в котором…</a:t>
            </a:r>
            <a:endParaRPr lang="ru-RU" b="0" i="0" dirty="0">
              <a:solidFill>
                <a:srgbClr val="000000"/>
              </a:solidFill>
              <a:effectLst/>
              <a:latin typeface="Bahnschrift SemiBold Condensed" panose="020B0502040204020203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Конструкции для перехода к основной части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93945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rgbClr val="000000"/>
                </a:solidFill>
                <a:latin typeface="Bahnschrift SemiCondensed" panose="020B0502040204020203" pitchFamily="34" charset="0"/>
              </a:rPr>
              <a:t>Сегодня мы понимаем, что...(ответ на вопрос, заданный во</a:t>
            </a:r>
          </a:p>
          <a:p>
            <a:r>
              <a:rPr lang="ru-RU" dirty="0">
                <a:solidFill>
                  <a:srgbClr val="000000"/>
                </a:solidFill>
                <a:latin typeface="Bahnschrift SemiCondensed" panose="020B0502040204020203" pitchFamily="34" charset="0"/>
              </a:rPr>
              <a:t>вступлении)</a:t>
            </a:r>
          </a:p>
          <a:p>
            <a:r>
              <a:rPr lang="ru-RU" dirty="0">
                <a:solidFill>
                  <a:srgbClr val="000000"/>
                </a:solidFill>
                <a:latin typeface="Bahnschrift SemiCondensed" panose="020B0502040204020203" pitchFamily="34" charset="0"/>
              </a:rPr>
              <a:t>Конечно, каждый человек по-своему ответит на этот вопрос. На</a:t>
            </a:r>
          </a:p>
          <a:p>
            <a:r>
              <a:rPr lang="ru-RU" dirty="0">
                <a:solidFill>
                  <a:srgbClr val="000000"/>
                </a:solidFill>
                <a:latin typeface="Bahnschrift SemiCondensed" panose="020B0502040204020203" pitchFamily="34" charset="0"/>
              </a:rPr>
              <a:t>мой взгляд, ...(ответ на вопрос, заданный во вступлении).</a:t>
            </a:r>
          </a:p>
          <a:p>
            <a:r>
              <a:rPr lang="ru-RU" dirty="0">
                <a:solidFill>
                  <a:srgbClr val="000000"/>
                </a:solidFill>
                <a:latin typeface="Bahnschrift SemiCondensed" panose="020B0502040204020203" pitchFamily="34" charset="0"/>
              </a:rPr>
              <a:t>Думается, на этот вопрос могут быть даны разные ответы, но я</a:t>
            </a:r>
          </a:p>
          <a:p>
            <a:r>
              <a:rPr lang="ru-RU" dirty="0">
                <a:solidFill>
                  <a:srgbClr val="000000"/>
                </a:solidFill>
                <a:latin typeface="Bahnschrift SemiCondensed" panose="020B0502040204020203" pitchFamily="34" charset="0"/>
              </a:rPr>
              <a:t>считаю, что... (ответ на вопрос, заданный во вступлении)</a:t>
            </a:r>
          </a:p>
          <a:p>
            <a:r>
              <a:rPr lang="ru-RU" dirty="0">
                <a:solidFill>
                  <a:srgbClr val="000000"/>
                </a:solidFill>
                <a:latin typeface="Bahnschrift SemiCondensed" panose="020B0502040204020203" pitchFamily="34" charset="0"/>
              </a:rPr>
              <a:t>Размышляя над этими вопросами, нельзя не прийти к ответу:</a:t>
            </a:r>
          </a:p>
          <a:p>
            <a:r>
              <a:rPr lang="ru-RU" dirty="0">
                <a:solidFill>
                  <a:srgbClr val="000000"/>
                </a:solidFill>
                <a:latin typeface="Bahnschrift SemiCondensed" panose="020B0502040204020203" pitchFamily="34" charset="0"/>
              </a:rPr>
              <a:t>...(ответ на вопрос, заданный во вступлении)</a:t>
            </a:r>
            <a:endParaRPr lang="ru-RU" b="0" i="0" dirty="0">
              <a:solidFill>
                <a:srgbClr val="000000"/>
              </a:solidFill>
              <a:effectLst/>
              <a:latin typeface="Bahnschrift SemiCondensed" panose="020B0502040204020203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Основная часть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22710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b="1" i="1" u="sng" dirty="0" smtClean="0"/>
              <a:t>Обращение к произведению: </a:t>
            </a:r>
          </a:p>
          <a:p>
            <a:r>
              <a:rPr lang="ru-RU" sz="3200" dirty="0" smtClean="0">
                <a:solidFill>
                  <a:srgbClr val="000000"/>
                </a:solidFill>
                <a:latin typeface="Bahnschrift SemiBold SemiConden" panose="020B0502040204020203" pitchFamily="34" charset="0"/>
              </a:rPr>
              <a:t> </a:t>
            </a:r>
            <a:r>
              <a:rPr lang="ru-RU" sz="3200" dirty="0">
                <a:solidFill>
                  <a:srgbClr val="000000"/>
                </a:solidFill>
                <a:latin typeface="Bahnschrift SemiBold SemiConden" panose="020B0502040204020203" pitchFamily="34" charset="0"/>
              </a:rPr>
              <a:t>Так, в лирическом стихотворении (название) поэт (имя)</a:t>
            </a:r>
            <a:r>
              <a:rPr lang="ru-RU" sz="3200" dirty="0" smtClean="0">
                <a:solidFill>
                  <a:srgbClr val="000000"/>
                </a:solidFill>
                <a:latin typeface="Bahnschrift SemiBold SemiConden" panose="020B0502040204020203" pitchFamily="34" charset="0"/>
              </a:rPr>
              <a:t>обращается </a:t>
            </a:r>
            <a:r>
              <a:rPr lang="ru-RU" sz="3200" dirty="0">
                <a:solidFill>
                  <a:srgbClr val="000000"/>
                </a:solidFill>
                <a:latin typeface="Bahnschrift SemiBold SemiConden" panose="020B0502040204020203" pitchFamily="34" charset="0"/>
              </a:rPr>
              <a:t>к теме…</a:t>
            </a:r>
          </a:p>
          <a:p>
            <a:r>
              <a:rPr lang="ru-RU" sz="3200" dirty="0">
                <a:solidFill>
                  <a:srgbClr val="000000"/>
                </a:solidFill>
                <a:latin typeface="Bahnschrift SemiBold SemiConden" panose="020B0502040204020203" pitchFamily="34" charset="0"/>
              </a:rPr>
              <a:t>Тема (природы и т.п.) затрагивается в романе…(автор, название).</a:t>
            </a:r>
          </a:p>
          <a:p>
            <a:r>
              <a:rPr lang="ru-RU" sz="3200" dirty="0">
                <a:solidFill>
                  <a:srgbClr val="000000"/>
                </a:solidFill>
                <a:latin typeface="Bahnschrift SemiBold SemiConden" panose="020B0502040204020203" pitchFamily="34" charset="0"/>
              </a:rPr>
              <a:t>Тема (страдания народа во время войны и т.п.) раскрывается в</a:t>
            </a:r>
          </a:p>
          <a:p>
            <a:r>
              <a:rPr lang="ru-RU" sz="3200" dirty="0">
                <a:solidFill>
                  <a:srgbClr val="000000"/>
                </a:solidFill>
                <a:latin typeface="Bahnschrift SemiBold SemiConden" panose="020B0502040204020203" pitchFamily="34" charset="0"/>
              </a:rPr>
              <a:t>произведении… (автор, название).</a:t>
            </a:r>
          </a:p>
          <a:p>
            <a:r>
              <a:rPr lang="ru-RU" sz="3200" dirty="0">
                <a:solidFill>
                  <a:srgbClr val="000000"/>
                </a:solidFill>
                <a:latin typeface="Bahnschrift SemiBold SemiConden" panose="020B0502040204020203" pitchFamily="34" charset="0"/>
              </a:rPr>
              <a:t>Проблема (варварского отношения к природе и т.п.) волновала</a:t>
            </a:r>
          </a:p>
          <a:p>
            <a:r>
              <a:rPr lang="ru-RU" sz="3200" dirty="0">
                <a:solidFill>
                  <a:srgbClr val="000000"/>
                </a:solidFill>
                <a:latin typeface="Bahnschrift SemiBold SemiConden" panose="020B0502040204020203" pitchFamily="34" charset="0"/>
              </a:rPr>
              <a:t>многих писателей. Обращается к ней и ...(имя писателя)</a:t>
            </a:r>
          </a:p>
          <a:p>
            <a:r>
              <a:rPr lang="ru-RU" sz="3200" dirty="0">
                <a:solidFill>
                  <a:srgbClr val="000000"/>
                </a:solidFill>
                <a:latin typeface="Bahnschrift SemiBold SemiConden" panose="020B0502040204020203" pitchFamily="34" charset="0"/>
              </a:rPr>
              <a:t>в...(название произведения).</a:t>
            </a:r>
          </a:p>
          <a:p>
            <a:r>
              <a:rPr lang="ru-RU" sz="3200" dirty="0">
                <a:solidFill>
                  <a:srgbClr val="000000"/>
                </a:solidFill>
                <a:latin typeface="Bahnschrift SemiBold SemiConden" panose="020B0502040204020203" pitchFamily="34" charset="0"/>
              </a:rPr>
              <a:t>Идея (единства природы человека и т.п.) выражена в</a:t>
            </a:r>
          </a:p>
          <a:p>
            <a:r>
              <a:rPr lang="ru-RU" sz="3200" dirty="0">
                <a:solidFill>
                  <a:srgbClr val="000000"/>
                </a:solidFill>
                <a:latin typeface="Bahnschrift SemiBold SemiConden" panose="020B0502040204020203" pitchFamily="34" charset="0"/>
              </a:rPr>
              <a:t>стихотворении…(автор, название).</a:t>
            </a:r>
          </a:p>
          <a:p>
            <a:r>
              <a:rPr lang="ru-RU" sz="3200" dirty="0">
                <a:solidFill>
                  <a:srgbClr val="000000"/>
                </a:solidFill>
                <a:latin typeface="Bahnschrift SemiBold SemiConden" panose="020B0502040204020203" pitchFamily="34" charset="0"/>
              </a:rPr>
              <a:t>Мысль о необходимости (защищать природу и т.п.) выражена и в</a:t>
            </a:r>
          </a:p>
          <a:p>
            <a:r>
              <a:rPr lang="ru-RU" sz="3200" dirty="0">
                <a:solidFill>
                  <a:srgbClr val="000000"/>
                </a:solidFill>
                <a:latin typeface="Bahnschrift SemiBold SemiConden" panose="020B0502040204020203" pitchFamily="34" charset="0"/>
              </a:rPr>
              <a:t>романе… (автор, название).</a:t>
            </a:r>
          </a:p>
          <a:p>
            <a:r>
              <a:rPr lang="ru-RU" sz="3200" dirty="0">
                <a:solidFill>
                  <a:srgbClr val="000000"/>
                </a:solidFill>
                <a:latin typeface="Bahnschrift SemiBold SemiConden" panose="020B0502040204020203" pitchFamily="34" charset="0"/>
              </a:rPr>
              <a:t>Вспомним героя повести… (автор, название).</a:t>
            </a:r>
          </a:p>
          <a:p>
            <a:r>
              <a:rPr lang="ru-RU" sz="3200" dirty="0">
                <a:solidFill>
                  <a:srgbClr val="000000"/>
                </a:solidFill>
                <a:latin typeface="Bahnschrift SemiBold SemiConden" panose="020B0502040204020203" pitchFamily="34" charset="0"/>
              </a:rPr>
              <a:t>Обратимся к роману… (автор, название).</a:t>
            </a:r>
          </a:p>
          <a:p>
            <a:r>
              <a:rPr lang="ru-RU" sz="3200" dirty="0">
                <a:solidFill>
                  <a:srgbClr val="000000"/>
                </a:solidFill>
                <a:latin typeface="Bahnschrift SemiBold SemiConden" panose="020B0502040204020203" pitchFamily="34" charset="0"/>
              </a:rPr>
              <a:t>Лирический герой стихотворения … (автор, название) тоже</a:t>
            </a:r>
          </a:p>
          <a:p>
            <a:r>
              <a:rPr lang="ru-RU" sz="3200" dirty="0">
                <a:solidFill>
                  <a:srgbClr val="000000"/>
                </a:solidFill>
                <a:latin typeface="Bahnschrift SemiBold SemiConden" panose="020B0502040204020203" pitchFamily="34" charset="0"/>
              </a:rPr>
              <a:t>размышляет об этом.</a:t>
            </a:r>
          </a:p>
          <a:p>
            <a:endParaRPr lang="ru-RU" b="1" i="1" u="sng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Аргумент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59996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rgbClr val="000000"/>
                </a:solidFill>
                <a:latin typeface="Bahnschrift SemiCondensed" panose="020B0502040204020203" pitchFamily="34" charset="0"/>
              </a:rPr>
              <a:t>Автор повествует о…</a:t>
            </a:r>
          </a:p>
          <a:p>
            <a:r>
              <a:rPr lang="ru-RU" dirty="0" smtClean="0">
                <a:solidFill>
                  <a:srgbClr val="000000"/>
                </a:solidFill>
                <a:latin typeface="Bahnschrift SemiCondensed" panose="020B0502040204020203" pitchFamily="34" charset="0"/>
              </a:rPr>
              <a:t>Автор </a:t>
            </a:r>
            <a:r>
              <a:rPr lang="ru-RU" dirty="0">
                <a:solidFill>
                  <a:srgbClr val="000000"/>
                </a:solidFill>
                <a:latin typeface="Bahnschrift SemiCondensed" panose="020B0502040204020203" pitchFamily="34" charset="0"/>
              </a:rPr>
              <a:t>описывает…</a:t>
            </a:r>
          </a:p>
          <a:p>
            <a:r>
              <a:rPr lang="ru-RU" dirty="0">
                <a:solidFill>
                  <a:srgbClr val="000000"/>
                </a:solidFill>
                <a:latin typeface="Bahnschrift SemiCondensed" panose="020B0502040204020203" pitchFamily="34" charset="0"/>
              </a:rPr>
              <a:t>Поэт показывает…</a:t>
            </a:r>
          </a:p>
          <a:p>
            <a:r>
              <a:rPr lang="ru-RU" dirty="0">
                <a:solidFill>
                  <a:srgbClr val="000000"/>
                </a:solidFill>
                <a:latin typeface="Bahnschrift SemiCondensed" panose="020B0502040204020203" pitchFamily="34" charset="0"/>
              </a:rPr>
              <a:t>Писатель размышляет о…</a:t>
            </a:r>
          </a:p>
          <a:p>
            <a:r>
              <a:rPr lang="ru-RU" dirty="0">
                <a:solidFill>
                  <a:srgbClr val="000000"/>
                </a:solidFill>
                <a:latin typeface="Bahnschrift SemiCondensed" panose="020B0502040204020203" pitchFamily="34" charset="0"/>
              </a:rPr>
              <a:t>Писатель обращает наше внимание…</a:t>
            </a:r>
          </a:p>
          <a:p>
            <a:r>
              <a:rPr lang="ru-RU" dirty="0">
                <a:solidFill>
                  <a:srgbClr val="000000"/>
                </a:solidFill>
                <a:latin typeface="Bahnschrift SemiCondensed" panose="020B0502040204020203" pitchFamily="34" charset="0"/>
              </a:rPr>
              <a:t>Писатель заостряет наше внимание на …</a:t>
            </a:r>
          </a:p>
          <a:p>
            <a:r>
              <a:rPr lang="ru-RU" dirty="0">
                <a:solidFill>
                  <a:srgbClr val="000000"/>
                </a:solidFill>
                <a:latin typeface="Bahnschrift SemiCondensed" panose="020B0502040204020203" pitchFamily="34" charset="0"/>
              </a:rPr>
              <a:t>Он акцентирует внимание читателя на…</a:t>
            </a:r>
          </a:p>
          <a:p>
            <a:r>
              <a:rPr lang="ru-RU" dirty="0">
                <a:solidFill>
                  <a:srgbClr val="000000"/>
                </a:solidFill>
                <a:latin typeface="Bahnschrift SemiCondensed" panose="020B0502040204020203" pitchFamily="34" charset="0"/>
              </a:rPr>
              <a:t>Он осуждает…</a:t>
            </a:r>
          </a:p>
          <a:p>
            <a:r>
              <a:rPr lang="ru-RU" dirty="0">
                <a:solidFill>
                  <a:srgbClr val="000000"/>
                </a:solidFill>
                <a:latin typeface="Bahnschrift SemiCondensed" panose="020B0502040204020203" pitchFamily="34" charset="0"/>
              </a:rPr>
              <a:t>Он ставит нам в пример…</a:t>
            </a:r>
          </a:p>
          <a:p>
            <a:r>
              <a:rPr lang="ru-RU" dirty="0">
                <a:solidFill>
                  <a:srgbClr val="000000"/>
                </a:solidFill>
                <a:latin typeface="Bahnschrift SemiCondensed" panose="020B0502040204020203" pitchFamily="34" charset="0"/>
              </a:rPr>
              <a:t>Автор подчеркивает…</a:t>
            </a:r>
          </a:p>
          <a:p>
            <a:r>
              <a:rPr lang="ru-RU" dirty="0">
                <a:solidFill>
                  <a:srgbClr val="000000"/>
                </a:solidFill>
                <a:latin typeface="Bahnschrift SemiCondensed" panose="020B0502040204020203" pitchFamily="34" charset="0"/>
              </a:rPr>
              <a:t>Пушкин утверждает…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Интерпретация произведения или его фрагмента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24276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rgbClr val="000000"/>
                </a:solidFill>
                <a:latin typeface="Bahnschrift SemiBold Condensed" panose="020B0502040204020203" pitchFamily="34" charset="0"/>
              </a:rPr>
              <a:t>Писатель считает, что…</a:t>
            </a:r>
          </a:p>
          <a:p>
            <a:r>
              <a:rPr lang="ru-RU" dirty="0">
                <a:solidFill>
                  <a:srgbClr val="000000"/>
                </a:solidFill>
                <a:latin typeface="Bahnschrift SemiBold Condensed" panose="020B0502040204020203" pitchFamily="34" charset="0"/>
              </a:rPr>
              <a:t>Таким образом, автор хочет донести до нас мысль о….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Микровывод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03942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rgbClr val="000000"/>
                </a:solidFill>
                <a:latin typeface="Noto Serif" panose="02020502060505020204" pitchFamily="18"/>
                <a:ea typeface="Noto Serif" panose="02020502060505020204" pitchFamily="18"/>
                <a:cs typeface="Noto Serif" panose="02020502060505020204" pitchFamily="18"/>
              </a:rPr>
              <a:t>Можно назвать и другое произведение, в котором тоже говорится</a:t>
            </a:r>
          </a:p>
          <a:p>
            <a:r>
              <a:rPr lang="ru-RU" dirty="0">
                <a:solidFill>
                  <a:srgbClr val="000000"/>
                </a:solidFill>
                <a:latin typeface="Noto Serif" panose="02020502060505020204" pitchFamily="18"/>
                <a:ea typeface="Noto Serif" panose="02020502060505020204" pitchFamily="18"/>
                <a:cs typeface="Noto Serif" panose="02020502060505020204" pitchFamily="18"/>
              </a:rPr>
              <a:t>(поднимается вопрос) о том, что…</a:t>
            </a:r>
          </a:p>
          <a:p>
            <a:r>
              <a:rPr lang="ru-RU" dirty="0">
                <a:solidFill>
                  <a:srgbClr val="000000"/>
                </a:solidFill>
                <a:latin typeface="Noto Serif" panose="02020502060505020204" pitchFamily="18"/>
                <a:ea typeface="Noto Serif" panose="02020502060505020204" pitchFamily="18"/>
                <a:cs typeface="Noto Serif" panose="02020502060505020204" pitchFamily="18"/>
              </a:rPr>
              <a:t>Можно привести и еще один (другой) пример, иллюстрирующий…</a:t>
            </a:r>
          </a:p>
          <a:p>
            <a:r>
              <a:rPr lang="ru-RU" dirty="0">
                <a:solidFill>
                  <a:srgbClr val="000000"/>
                </a:solidFill>
                <a:latin typeface="Noto Serif" panose="02020502060505020204" pitchFamily="18"/>
                <a:ea typeface="Noto Serif" panose="02020502060505020204" pitchFamily="18"/>
                <a:cs typeface="Noto Serif" panose="02020502060505020204" pitchFamily="18"/>
              </a:rPr>
              <a:t>Давайте обратимся к произведению…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 литературный пример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11359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34</TotalTime>
  <Words>727</Words>
  <Application>Microsoft Office PowerPoint</Application>
  <PresentationFormat>Экран (4:3)</PresentationFormat>
  <Paragraphs>104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Открытая</vt:lpstr>
      <vt:lpstr>Речевые клише к итоговому сочинению 11 класс</vt:lpstr>
      <vt:lpstr>Презентация PowerPoint</vt:lpstr>
      <vt:lpstr>Вступление</vt:lpstr>
      <vt:lpstr>Конструкции для перехода к основной части</vt:lpstr>
      <vt:lpstr>Основная часть</vt:lpstr>
      <vt:lpstr>Аргумент</vt:lpstr>
      <vt:lpstr>Интерпретация произведения или его фрагмента </vt:lpstr>
      <vt:lpstr>Микровывод</vt:lpstr>
      <vt:lpstr>2 литературный пример</vt:lpstr>
      <vt:lpstr>Заключение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Речевые клише к итоговому сочинению</dc:title>
  <dc:creator>1</dc:creator>
  <cp:lastModifiedBy>1</cp:lastModifiedBy>
  <cp:revision>4</cp:revision>
  <dcterms:created xsi:type="dcterms:W3CDTF">2018-10-08T18:13:47Z</dcterms:created>
  <dcterms:modified xsi:type="dcterms:W3CDTF">2019-12-08T14:33:04Z</dcterms:modified>
</cp:coreProperties>
</file>