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72" r:id="rId4"/>
    <p:sldId id="257" r:id="rId5"/>
    <p:sldId id="263" r:id="rId6"/>
    <p:sldId id="267" r:id="rId7"/>
    <p:sldId id="258" r:id="rId8"/>
    <p:sldId id="259" r:id="rId9"/>
    <p:sldId id="260" r:id="rId10"/>
    <p:sldId id="268" r:id="rId11"/>
    <p:sldId id="261" r:id="rId12"/>
    <p:sldId id="262" r:id="rId13"/>
    <p:sldId id="264" r:id="rId14"/>
    <p:sldId id="274" r:id="rId15"/>
    <p:sldId id="265" r:id="rId16"/>
    <p:sldId id="269" r:id="rId17"/>
    <p:sldId id="266" r:id="rId18"/>
    <p:sldId id="275" r:id="rId19"/>
    <p:sldId id="270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7" r:id="rId28"/>
    <p:sldId id="290" r:id="rId29"/>
    <p:sldId id="289" r:id="rId30"/>
    <p:sldId id="291" r:id="rId31"/>
    <p:sldId id="288" r:id="rId32"/>
    <p:sldId id="294" r:id="rId33"/>
    <p:sldId id="292" r:id="rId34"/>
    <p:sldId id="295" r:id="rId35"/>
    <p:sldId id="276" r:id="rId36"/>
    <p:sldId id="277" r:id="rId37"/>
    <p:sldId id="296" r:id="rId38"/>
    <p:sldId id="297" r:id="rId39"/>
    <p:sldId id="298" r:id="rId40"/>
    <p:sldId id="301" r:id="rId41"/>
    <p:sldId id="299" r:id="rId42"/>
    <p:sldId id="302" r:id="rId43"/>
    <p:sldId id="300" r:id="rId44"/>
    <p:sldId id="303" r:id="rId45"/>
    <p:sldId id="304" r:id="rId46"/>
    <p:sldId id="305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8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87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Правописание не и ни с различными частями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643182"/>
            <a:ext cx="8572560" cy="2857520"/>
          </a:xfrm>
        </p:spPr>
        <p:txBody>
          <a:bodyPr>
            <a:noAutofit/>
          </a:bodyPr>
          <a:lstStyle/>
          <a:p>
            <a:pPr algn="ctr"/>
            <a:r>
              <a:rPr lang="ru-RU" sz="2000" b="0" cap="none" smtClean="0">
                <a:latin typeface="+mj-lt"/>
              </a:rPr>
              <a:t>Подготовка к ЕГЭ</a:t>
            </a:r>
            <a:endParaRPr lang="ru-RU" sz="2000" b="0" cap="none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984" y="5000636"/>
            <a:ext cx="5572164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 smtClean="0">
                <a:solidFill>
                  <a:sysClr val="windowText" lastClr="000000"/>
                </a:solidFill>
              </a:rPr>
              <a:t>Выполнила: </a:t>
            </a:r>
            <a:r>
              <a:rPr lang="ru-RU" sz="2000" kern="0" dirty="0" err="1" smtClean="0">
                <a:solidFill>
                  <a:sysClr val="windowText" lastClr="000000"/>
                </a:solidFill>
              </a:rPr>
              <a:t>Паринова</a:t>
            </a:r>
            <a:r>
              <a:rPr lang="ru-RU" sz="2000" kern="0" dirty="0" smtClean="0">
                <a:solidFill>
                  <a:sysClr val="windowText" lastClr="000000"/>
                </a:solidFill>
              </a:rPr>
              <a:t>  О. С.,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 smtClean="0">
                <a:solidFill>
                  <a:sysClr val="windowText" lastClr="000000"/>
                </a:solidFill>
              </a:rPr>
              <a:t>у</a:t>
            </a:r>
            <a:r>
              <a:rPr lang="ru-RU" sz="2000" kern="0" dirty="0" smtClean="0">
                <a:solidFill>
                  <a:sysClr val="windowText" lastClr="000000"/>
                </a:solidFill>
              </a:rPr>
              <a:t>читель русского языка и литературы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 smtClean="0">
                <a:solidFill>
                  <a:sysClr val="windowText" lastClr="000000"/>
                </a:solidFill>
              </a:rPr>
              <a:t>МКОУ «</a:t>
            </a:r>
            <a:r>
              <a:rPr lang="ru-RU" sz="2000" kern="0" dirty="0" err="1" smtClean="0">
                <a:solidFill>
                  <a:sysClr val="windowText" lastClr="000000"/>
                </a:solidFill>
              </a:rPr>
              <a:t>Бороздиновская</a:t>
            </a:r>
            <a:r>
              <a:rPr lang="ru-RU" sz="2000" kern="0" dirty="0" smtClean="0">
                <a:solidFill>
                  <a:sysClr val="windowText" lastClr="000000"/>
                </a:solidFill>
              </a:rPr>
              <a:t> СОШ</a:t>
            </a:r>
            <a:r>
              <a:rPr lang="ru-RU" sz="1400" kern="0" dirty="0" smtClean="0">
                <a:solidFill>
                  <a:sysClr val="windowText" lastClr="000000"/>
                </a:solidFill>
              </a:rPr>
              <a:t>»</a:t>
            </a:r>
            <a:endParaRPr lang="ru-RU" sz="1400" kern="0" dirty="0">
              <a:solidFill>
                <a:sysClr val="windowText" lastClr="000000"/>
              </a:solidFill>
            </a:endParaRPr>
          </a:p>
        </p:txBody>
      </p:sp>
      <p:pic>
        <p:nvPicPr>
          <p:cNvPr id="5" name="Picture 10" descr="WELC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3132138" cy="4897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ru-RU" sz="3200" dirty="0" smtClean="0"/>
              <a:t>С полными причастиями, если при них есть зависимые (пояснительные) слова:</a:t>
            </a:r>
          </a:p>
          <a:p>
            <a:pPr marL="514350" indent="-514350">
              <a:buNone/>
            </a:pPr>
            <a:r>
              <a:rPr lang="ru-RU" sz="3200" b="1" dirty="0" smtClean="0"/>
              <a:t>	не</a:t>
            </a:r>
            <a:r>
              <a:rPr lang="ru-RU" sz="3200" i="1" dirty="0" smtClean="0"/>
              <a:t> выполненное</a:t>
            </a:r>
            <a:r>
              <a:rPr lang="ru-RU" sz="3200" i="1" u="sng" dirty="0" smtClean="0"/>
              <a:t> в срок </a:t>
            </a:r>
            <a:r>
              <a:rPr lang="ru-RU" sz="3200" i="1" dirty="0" smtClean="0"/>
              <a:t>задание,</a:t>
            </a:r>
          </a:p>
          <a:p>
            <a:pPr marL="514350" indent="-514350">
              <a:buNone/>
            </a:pPr>
            <a:r>
              <a:rPr lang="ru-RU" sz="3200" i="1" dirty="0" smtClean="0"/>
              <a:t>	</a:t>
            </a:r>
            <a:r>
              <a:rPr lang="ru-RU" sz="3200" b="1" dirty="0" smtClean="0"/>
              <a:t>не</a:t>
            </a:r>
            <a:r>
              <a:rPr lang="ru-RU" sz="3200" i="1" dirty="0" smtClean="0"/>
              <a:t> прочитанная </a:t>
            </a:r>
            <a:r>
              <a:rPr lang="ru-RU" sz="3200" i="1" u="sng" dirty="0" smtClean="0"/>
              <a:t>учеником</a:t>
            </a:r>
            <a:r>
              <a:rPr lang="ru-RU" sz="3200" i="1" dirty="0" smtClean="0"/>
              <a:t> книга.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sz="3200" dirty="0" smtClean="0"/>
              <a:t>С краткими причастиями: </a:t>
            </a:r>
          </a:p>
          <a:p>
            <a:pPr marL="514350" indent="-514350">
              <a:buNone/>
            </a:pPr>
            <a:r>
              <a:rPr lang="ru-RU" sz="3200" i="1" dirty="0" smtClean="0"/>
              <a:t>	задача </a:t>
            </a:r>
            <a:r>
              <a:rPr lang="ru-RU" sz="3200" b="1" dirty="0" smtClean="0"/>
              <a:t>не</a:t>
            </a:r>
            <a:r>
              <a:rPr lang="ru-RU" sz="3200" i="1" dirty="0" smtClean="0"/>
              <a:t> </a:t>
            </a:r>
            <a:r>
              <a:rPr lang="ru-RU" sz="3200" i="1" u="sng" dirty="0" smtClean="0"/>
              <a:t>решена</a:t>
            </a:r>
            <a:r>
              <a:rPr lang="ru-RU" sz="3200" i="1" dirty="0" smtClean="0"/>
              <a:t>, трава </a:t>
            </a:r>
            <a:r>
              <a:rPr lang="ru-RU" sz="3200" b="1" dirty="0" smtClean="0"/>
              <a:t>не</a:t>
            </a:r>
            <a:r>
              <a:rPr lang="ru-RU" sz="3200" i="1" dirty="0" smtClean="0"/>
              <a:t> </a:t>
            </a:r>
            <a:r>
              <a:rPr lang="ru-RU" sz="3200" i="1" u="sng" dirty="0" smtClean="0"/>
              <a:t>скошена</a:t>
            </a:r>
            <a:endParaRPr lang="ru-RU" sz="3200" u="sng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раздельно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u-RU" sz="3200" dirty="0" smtClean="0"/>
              <a:t>С именами существительными, прилагательными, наречиями не -о, когда есть противопоставление или когда оно только подразумевается: </a:t>
            </a:r>
          </a:p>
          <a:p>
            <a:pPr marL="514350" indent="-514350">
              <a:buNone/>
            </a:pPr>
            <a:r>
              <a:rPr lang="ru-RU" sz="3200" dirty="0" smtClean="0"/>
              <a:t>		</a:t>
            </a:r>
            <a:r>
              <a:rPr lang="ru-RU" sz="3200" i="1" dirty="0" smtClean="0"/>
              <a:t>он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 солдат, </a:t>
            </a:r>
            <a:r>
              <a:rPr lang="ru-RU" sz="3200" i="1" u="sng" dirty="0" smtClean="0"/>
              <a:t>а офицер</a:t>
            </a:r>
            <a:r>
              <a:rPr lang="ru-RU" sz="3200" i="1" dirty="0" smtClean="0"/>
              <a:t>; дом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 высокий,  </a:t>
            </a:r>
            <a:r>
              <a:rPr lang="ru-RU" sz="3200" i="1" u="sng" dirty="0" smtClean="0"/>
              <a:t>а низкий</a:t>
            </a:r>
            <a:r>
              <a:rPr lang="ru-RU" sz="3200" i="1" dirty="0" smtClean="0"/>
              <a:t>, самолет летел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 высоко, </a:t>
            </a:r>
            <a:r>
              <a:rPr lang="ru-RU" sz="3200" i="1" u="sng" dirty="0" smtClean="0"/>
              <a:t>а низко</a:t>
            </a:r>
            <a:r>
              <a:rPr lang="ru-RU" sz="3200" i="1" dirty="0" smtClean="0"/>
              <a:t>; платье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 дорогое, </a:t>
            </a:r>
            <a:r>
              <a:rPr lang="ru-RU" sz="3200" i="1" u="sng" dirty="0" smtClean="0"/>
              <a:t>его можно купить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раздельно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ru-RU" dirty="0" smtClean="0"/>
              <a:t> </a:t>
            </a:r>
            <a:r>
              <a:rPr lang="ru-RU" sz="3500" dirty="0" smtClean="0"/>
              <a:t>С именами прилагательными и наречиями на -о, если сесть пояснительные слова </a:t>
            </a:r>
            <a:r>
              <a:rPr lang="ru-RU" sz="3500" b="1" dirty="0" smtClean="0"/>
              <a:t>вовсе</a:t>
            </a:r>
            <a:r>
              <a:rPr lang="ru-RU" sz="3500" dirty="0" smtClean="0"/>
              <a:t>, </a:t>
            </a:r>
            <a:r>
              <a:rPr lang="ru-RU" sz="3500" b="1" dirty="0" smtClean="0"/>
              <a:t>далеко</a:t>
            </a:r>
            <a:r>
              <a:rPr lang="ru-RU" sz="3500" dirty="0" smtClean="0"/>
              <a:t>, </a:t>
            </a:r>
            <a:r>
              <a:rPr lang="ru-RU" sz="3500" b="1" dirty="0" smtClean="0"/>
              <a:t>отнюдь</a:t>
            </a:r>
            <a:r>
              <a:rPr lang="ru-RU" sz="3500" dirty="0" smtClean="0"/>
              <a:t> или любые формы, включающие частицы </a:t>
            </a:r>
            <a:r>
              <a:rPr lang="ru-RU" sz="3500" b="1" dirty="0" smtClean="0"/>
              <a:t>ни</a:t>
            </a:r>
            <a:r>
              <a:rPr lang="ru-RU" sz="3500" dirty="0" smtClean="0"/>
              <a:t>: </a:t>
            </a:r>
          </a:p>
          <a:p>
            <a:pPr marL="514350" indent="-514350">
              <a:buNone/>
            </a:pPr>
            <a:r>
              <a:rPr lang="ru-RU" sz="3500" b="1" i="1" dirty="0" smtClean="0"/>
              <a:t>		вовсе</a:t>
            </a:r>
            <a:r>
              <a:rPr lang="ru-RU" sz="3500" i="1" dirty="0" smtClean="0"/>
              <a:t> </a:t>
            </a:r>
            <a:r>
              <a:rPr lang="ru-RU" sz="3500" b="1" i="1" dirty="0" smtClean="0"/>
              <a:t>не</a:t>
            </a:r>
            <a:r>
              <a:rPr lang="ru-RU" sz="3500" i="1" dirty="0" smtClean="0"/>
              <a:t> безопасный, </a:t>
            </a:r>
            <a:r>
              <a:rPr lang="ru-RU" sz="3500" b="1" i="1" dirty="0" smtClean="0"/>
              <a:t>далеко</a:t>
            </a:r>
            <a:r>
              <a:rPr lang="ru-RU" sz="3500" i="1" dirty="0" smtClean="0"/>
              <a:t> </a:t>
            </a:r>
            <a:r>
              <a:rPr lang="ru-RU" sz="3500" b="1" i="1" dirty="0" smtClean="0"/>
              <a:t>не</a:t>
            </a:r>
            <a:r>
              <a:rPr lang="ru-RU" sz="3500" i="1" dirty="0" smtClean="0"/>
              <a:t> близкий, </a:t>
            </a:r>
            <a:r>
              <a:rPr lang="ru-RU" sz="3500" b="1" i="1" dirty="0" smtClean="0"/>
              <a:t>отнюдь</a:t>
            </a:r>
            <a:r>
              <a:rPr lang="ru-RU" sz="3500" i="1" dirty="0" smtClean="0"/>
              <a:t> </a:t>
            </a:r>
            <a:r>
              <a:rPr lang="ru-RU" sz="3500" b="1" i="1" dirty="0" smtClean="0"/>
              <a:t>не</a:t>
            </a:r>
            <a:r>
              <a:rPr lang="ru-RU" sz="3500" i="1" dirty="0" smtClean="0"/>
              <a:t> святой; </a:t>
            </a:r>
            <a:r>
              <a:rPr lang="ru-RU" sz="3500" b="1" i="1" dirty="0" smtClean="0"/>
              <a:t>нисколько</a:t>
            </a:r>
            <a:r>
              <a:rPr lang="ru-RU" sz="3500" i="1" dirty="0" smtClean="0"/>
              <a:t> </a:t>
            </a:r>
            <a:r>
              <a:rPr lang="ru-RU" sz="3500" b="1" i="1" dirty="0" smtClean="0"/>
              <a:t>не</a:t>
            </a:r>
            <a:r>
              <a:rPr lang="ru-RU" sz="3500" i="1" dirty="0" smtClean="0"/>
              <a:t> дорогой, </a:t>
            </a:r>
            <a:r>
              <a:rPr lang="ru-RU" sz="3500" b="1" i="1" dirty="0" smtClean="0"/>
              <a:t>ничем</a:t>
            </a:r>
            <a:r>
              <a:rPr lang="ru-RU" sz="3500" i="1" dirty="0" smtClean="0"/>
              <a:t> </a:t>
            </a:r>
            <a:r>
              <a:rPr lang="ru-RU" sz="3500" b="1" i="1" dirty="0" smtClean="0"/>
              <a:t>не</a:t>
            </a:r>
            <a:r>
              <a:rPr lang="ru-RU" sz="3500" i="1" dirty="0" smtClean="0"/>
              <a:t> привлекательный</a:t>
            </a:r>
            <a:r>
              <a:rPr lang="ru-RU" sz="3500" dirty="0" smtClean="0"/>
              <a:t>.</a:t>
            </a:r>
          </a:p>
          <a:p>
            <a:pPr marL="514350" indent="-514350">
              <a:buNone/>
            </a:pP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раздельно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ru-RU" sz="3600" dirty="0" smtClean="0"/>
              <a:t> </a:t>
            </a:r>
            <a:r>
              <a:rPr lang="ru-RU" sz="3200" dirty="0" smtClean="0"/>
              <a:t>С числительными,  местоимениями, усилительными наречиями: </a:t>
            </a:r>
          </a:p>
          <a:p>
            <a:pPr marL="514350" indent="-514350" algn="ctr">
              <a:buNone/>
            </a:pPr>
            <a:r>
              <a:rPr lang="ru-RU" sz="3200" b="1" i="1" dirty="0" smtClean="0"/>
              <a:t>не</a:t>
            </a:r>
            <a:r>
              <a:rPr lang="ru-RU" sz="3200" i="1" dirty="0" smtClean="0"/>
              <a:t> трое,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 нам,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 нужно</a:t>
            </a:r>
            <a:endParaRPr lang="ru-RU" sz="32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раздельно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2000250"/>
          </a:xfrm>
        </p:spPr>
        <p:txBody>
          <a:bodyPr/>
          <a:lstStyle/>
          <a:p>
            <a:pPr eaLnBrk="1" hangingPunct="1"/>
            <a:r>
              <a:rPr lang="ru-RU" sz="6000" dirty="0" smtClean="0">
                <a:solidFill>
                  <a:schemeClr val="bg2"/>
                </a:solidFill>
              </a:rPr>
              <a:t>Правописание частицы </a:t>
            </a:r>
            <a:r>
              <a:rPr lang="ru-RU" sz="6000" b="1" dirty="0" smtClean="0">
                <a:solidFill>
                  <a:schemeClr val="bg2"/>
                </a:solidFill>
              </a:rPr>
              <a:t>НИ</a:t>
            </a:r>
          </a:p>
        </p:txBody>
      </p:sp>
      <p:pic>
        <p:nvPicPr>
          <p:cNvPr id="15363" name="Picture 14" descr="g04036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428875"/>
            <a:ext cx="3143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D:\Мои док\картинки анимашеи\Clipart1\AG00046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357438"/>
            <a:ext cx="864393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 местоимениях без предлогов: </a:t>
            </a:r>
            <a:r>
              <a:rPr lang="ru-RU" sz="3200" b="1" i="1" dirty="0" smtClean="0"/>
              <a:t>никто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ничто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никому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ничей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никакой</a:t>
            </a:r>
            <a:r>
              <a:rPr lang="ru-RU" sz="3200" i="1" dirty="0" smtClean="0"/>
              <a:t> </a:t>
            </a:r>
            <a:r>
              <a:rPr lang="ru-RU" sz="3200" dirty="0" smtClean="0"/>
              <a:t>(ср.: </a:t>
            </a:r>
            <a:r>
              <a:rPr lang="ru-RU" sz="3200" b="1" i="1" dirty="0" smtClean="0"/>
              <a:t>ни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с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кем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о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чем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с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чьим</a:t>
            </a:r>
            <a:r>
              <a:rPr lang="ru-RU" sz="3200" b="1" dirty="0" smtClean="0"/>
              <a:t>и</a:t>
            </a:r>
            <a:r>
              <a:rPr lang="ru-RU" sz="3200" dirty="0" smtClean="0"/>
              <a:t> и т.п.).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 наречиях </a:t>
            </a:r>
            <a:r>
              <a:rPr lang="ru-RU" sz="3200" b="1" i="1" dirty="0" smtClean="0"/>
              <a:t>никогда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ниоткуда</a:t>
            </a:r>
            <a:r>
              <a:rPr lang="ru-RU" sz="3200" i="1" dirty="0" smtClean="0"/>
              <a:t>, </a:t>
            </a:r>
            <a:r>
              <a:rPr lang="ru-RU" sz="3200" b="1" i="1" dirty="0" smtClean="0"/>
              <a:t>никуда</a:t>
            </a:r>
          </a:p>
          <a:p>
            <a:pPr marL="514350" indent="-514350">
              <a:buNone/>
            </a:pPr>
            <a:r>
              <a:rPr lang="ru-RU" sz="3200" i="1" dirty="0" smtClean="0">
                <a:solidFill>
                  <a:schemeClr val="tx1"/>
                </a:solidFill>
              </a:rPr>
              <a:t>		 </a:t>
            </a:r>
            <a:endParaRPr lang="ru-RU" sz="3200" b="1" i="1" dirty="0" smtClean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ни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слитно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		Во всех остальных случаях частица </a:t>
            </a:r>
            <a:r>
              <a:rPr lang="ru-RU" sz="3200" b="1" dirty="0" smtClean="0">
                <a:solidFill>
                  <a:schemeClr val="tx1"/>
                </a:solidFill>
              </a:rPr>
              <a:t>ни</a:t>
            </a:r>
            <a:r>
              <a:rPr lang="ru-RU" sz="3200" dirty="0" smtClean="0">
                <a:solidFill>
                  <a:schemeClr val="tx1"/>
                </a:solidFill>
              </a:rPr>
              <a:t> пишется </a:t>
            </a:r>
            <a:r>
              <a:rPr lang="ru-RU" sz="3200" b="1" dirty="0" smtClean="0">
                <a:solidFill>
                  <a:schemeClr val="tx1"/>
                </a:solidFill>
              </a:rPr>
              <a:t>раздельно </a:t>
            </a:r>
            <a:r>
              <a:rPr lang="ru-RU" sz="3200" dirty="0" smtClean="0">
                <a:solidFill>
                  <a:schemeClr val="tx1"/>
                </a:solidFill>
              </a:rPr>
              <a:t>со словами, перед которыми она употребляется: </a:t>
            </a:r>
          </a:p>
          <a:p>
            <a:pPr marL="514350" indent="-514350">
              <a:buNone/>
            </a:pPr>
            <a:r>
              <a:rPr lang="ru-RU" sz="3200" b="1" dirty="0" smtClean="0"/>
              <a:t>		</a:t>
            </a:r>
            <a:r>
              <a:rPr lang="ru-RU" sz="3200" b="1" i="1" dirty="0" smtClean="0"/>
              <a:t>ни</a:t>
            </a:r>
            <a:r>
              <a:rPr lang="ru-RU" sz="3200" i="1" dirty="0" smtClean="0">
                <a:solidFill>
                  <a:schemeClr val="tx1"/>
                </a:solidFill>
              </a:rPr>
              <a:t> одного человека </a:t>
            </a:r>
            <a:r>
              <a:rPr lang="ru-RU" sz="3200" i="1" dirty="0" smtClean="0"/>
              <a:t>не</a:t>
            </a:r>
            <a:r>
              <a:rPr lang="ru-RU" sz="3200" i="1" dirty="0" smtClean="0">
                <a:solidFill>
                  <a:schemeClr val="tx1"/>
                </a:solidFill>
              </a:rPr>
              <a:t> было видно; 	</a:t>
            </a:r>
            <a:r>
              <a:rPr lang="ru-RU" sz="3200" b="1" i="1" dirty="0" smtClean="0"/>
              <a:t>ни</a:t>
            </a:r>
            <a:r>
              <a:rPr lang="ru-RU" sz="3200" i="1" dirty="0" smtClean="0">
                <a:solidFill>
                  <a:schemeClr val="tx1"/>
                </a:solidFill>
              </a:rPr>
              <a:t> рыба </a:t>
            </a:r>
            <a:r>
              <a:rPr lang="ru-RU" sz="3200" b="1" i="1" dirty="0" smtClean="0"/>
              <a:t>ни</a:t>
            </a:r>
            <a:r>
              <a:rPr lang="ru-RU" sz="3200" i="1" dirty="0" smtClean="0">
                <a:solidFill>
                  <a:schemeClr val="tx1"/>
                </a:solidFill>
              </a:rPr>
              <a:t> мясо </a:t>
            </a:r>
            <a:r>
              <a:rPr lang="ru-RU" sz="3200" dirty="0" smtClean="0">
                <a:solidFill>
                  <a:schemeClr val="tx1"/>
                </a:solidFill>
              </a:rPr>
              <a:t>и </a:t>
            </a:r>
            <a:r>
              <a:rPr lang="ru-RU" sz="3200" dirty="0" smtClean="0"/>
              <a:t>т.п.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ни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раздельно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Следует различать выражения </a:t>
            </a:r>
            <a:r>
              <a:rPr lang="ru-RU" sz="3200" b="1" i="1" dirty="0" smtClean="0"/>
              <a:t>никто иной не</a:t>
            </a:r>
            <a:r>
              <a:rPr lang="ru-RU" sz="3200" dirty="0" smtClean="0"/>
              <a:t>; </a:t>
            </a:r>
            <a:r>
              <a:rPr lang="ru-RU" sz="3200" b="1" i="1" dirty="0" smtClean="0"/>
              <a:t>ничто иное не </a:t>
            </a:r>
            <a:r>
              <a:rPr lang="ru-RU" sz="3200" dirty="0" smtClean="0"/>
              <a:t>и </a:t>
            </a:r>
            <a:r>
              <a:rPr lang="ru-RU" sz="3200" b="1" i="1" dirty="0" smtClean="0"/>
              <a:t>не кто иной, как</a:t>
            </a:r>
            <a:r>
              <a:rPr lang="ru-RU" sz="3200" dirty="0" smtClean="0"/>
              <a:t>; </a:t>
            </a:r>
            <a:r>
              <a:rPr lang="ru-RU" sz="3200" b="1" i="1" dirty="0" smtClean="0"/>
              <a:t>не</a:t>
            </a:r>
            <a:r>
              <a:rPr lang="ru-RU" sz="3200" dirty="0" smtClean="0"/>
              <a:t> </a:t>
            </a:r>
            <a:r>
              <a:rPr lang="ru-RU" sz="3200" b="1" i="1" dirty="0" smtClean="0"/>
              <a:t>что иное, как</a:t>
            </a:r>
            <a:r>
              <a:rPr lang="ru-RU" sz="3200" dirty="0" smtClean="0"/>
              <a:t>. Первые предполагают наличие частицы </a:t>
            </a:r>
            <a:r>
              <a:rPr lang="ru-RU" sz="3200" b="1" i="1" dirty="0" smtClean="0"/>
              <a:t>не</a:t>
            </a:r>
            <a:r>
              <a:rPr lang="ru-RU" sz="3200" dirty="0" smtClean="0"/>
              <a:t>, вторые союза </a:t>
            </a:r>
            <a:r>
              <a:rPr lang="ru-RU" sz="3200" b="1" i="1" dirty="0" smtClean="0"/>
              <a:t>как</a:t>
            </a:r>
            <a:r>
              <a:rPr lang="ru-RU" sz="3200" dirty="0" smtClean="0"/>
              <a:t>. </a:t>
            </a:r>
          </a:p>
          <a:p>
            <a:pPr>
              <a:buNone/>
            </a:pPr>
            <a:r>
              <a:rPr lang="ru-RU" sz="3200" dirty="0" smtClean="0"/>
              <a:t>		</a:t>
            </a:r>
            <a:r>
              <a:rPr lang="ru-RU" sz="3200" b="1" dirty="0" smtClean="0"/>
              <a:t>Сравните: </a:t>
            </a:r>
          </a:p>
          <a:p>
            <a:pPr>
              <a:buNone/>
            </a:pPr>
            <a:r>
              <a:rPr lang="ru-RU" sz="3200" dirty="0" smtClean="0"/>
              <a:t>	</a:t>
            </a:r>
            <a:r>
              <a:rPr lang="ru-RU" sz="3200" b="1" i="1" dirty="0" smtClean="0"/>
              <a:t>Никто иной не </a:t>
            </a:r>
            <a:r>
              <a:rPr lang="ru-RU" sz="3200" i="1" dirty="0" smtClean="0"/>
              <a:t>смог бы повторить этот трюк. Первый был </a:t>
            </a:r>
            <a:r>
              <a:rPr lang="ru-RU" sz="3200" b="1" i="1" dirty="0" smtClean="0"/>
              <a:t>не кто иной, как </a:t>
            </a:r>
            <a:r>
              <a:rPr lang="ru-RU" sz="3200" i="1" dirty="0" smtClean="0"/>
              <a:t>Михаил Александрович Берлиоз</a:t>
            </a:r>
            <a:endParaRPr lang="ru-RU" sz="32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Примечание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 descr="Рисунок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2928938"/>
            <a:ext cx="391318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Заголовок 3"/>
          <p:cNvSpPr>
            <a:spLocks noGrp="1"/>
          </p:cNvSpPr>
          <p:nvPr>
            <p:ph type="title"/>
          </p:nvPr>
        </p:nvSpPr>
        <p:spPr>
          <a:xfrm>
            <a:off x="714375" y="642938"/>
            <a:ext cx="7772400" cy="120015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chemeClr val="bg2"/>
                </a:solidFill>
              </a:rPr>
              <a:t>УПРАЖНЕНИЯ</a:t>
            </a:r>
          </a:p>
        </p:txBody>
      </p:sp>
      <p:pic>
        <p:nvPicPr>
          <p:cNvPr id="31748" name="Picture 2" descr="D:\Мои док\картинки анимашеи\Clipart1\AG00046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357438"/>
            <a:ext cx="864393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8591582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791"/>
                <a:gridCol w="429579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взрачный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вид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Не..человеческие страдания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устрашимый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 воин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Явная не..удача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Не..более дюжины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Постоянно не..доедать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Эксперимент не..закончен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Нисколько не..способный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Не..просохший после дождя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Не..нужное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лекарство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Не..смотря на то, что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Не..способный к труду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Не..разгаданная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тайна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Никому не..известный автор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Не..возможно поверить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Не..ведомый путь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Не..кто иной, как он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Весьма не..приятное дело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Не..установленный до конца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Дом не..высок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Слитно или раздельно?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628652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hlinkClick r:id="rId2" action="ppaction://hlinksldjump"/>
              </a:rPr>
              <a:t>Проверь себя</a:t>
            </a:r>
            <a:endParaRPr lang="ru-RU" sz="2400" dirty="0"/>
          </a:p>
        </p:txBody>
      </p:sp>
      <p:pic>
        <p:nvPicPr>
          <p:cNvPr id="1026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643710"/>
            <a:ext cx="2708851" cy="4571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285875" y="500063"/>
            <a:ext cx="6480175" cy="1673225"/>
          </a:xfrm>
        </p:spPr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000" dirty="0" smtClean="0">
                <a:solidFill>
                  <a:schemeClr val="bg2"/>
                </a:solidFill>
              </a:rPr>
              <a:t>Теория</a:t>
            </a:r>
            <a:endParaRPr lang="ru-RU" sz="6000" dirty="0">
              <a:solidFill>
                <a:schemeClr val="bg2"/>
              </a:solidFill>
            </a:endParaRPr>
          </a:p>
        </p:txBody>
      </p:sp>
      <p:pic>
        <p:nvPicPr>
          <p:cNvPr id="14339" name="Picture 21" descr="g04036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3000375"/>
            <a:ext cx="5072062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D:\Мои док\картинки анимашеи\Clipart1\AG00046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357438"/>
            <a:ext cx="864393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Невзрачный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вид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Нечеловеческие страдания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Неустрашимый воин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Явная неудача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более дюжины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Постоянно недоедать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Эксперимент не закончен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Нисколько не способный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просохший после дождя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Ненужное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лекарство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Несмотря на то, что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Неспособный к труду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Неразгаданная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тайна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Никому не известный автор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Невозможно поверить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Неведомый путь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кто иной, как он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Весьма неприятное дело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установленный до конца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Дом невысок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Проверь себя</a:t>
            </a:r>
            <a:endParaRPr lang="ru-RU" sz="4400" dirty="0"/>
          </a:p>
        </p:txBody>
      </p:sp>
      <p:pic>
        <p:nvPicPr>
          <p:cNvPr id="6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Ничуть не..интересный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дооценить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соперника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Фильм не..интересный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Не..решив вопрос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Отнюдь не..ясное решение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брежно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 написать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Не..замеченные отпечатки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Давно не..стриженные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Не..досмотреть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за ребенком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Не..переводимая идиома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Ещё не..распустившийся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Далеко не..убедительный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Ничуть не..интересный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Не..любимый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ребёнок</a:t>
                      </a: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Не..оконченная работа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взлюбить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соседа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Не..согласен с доводами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Не..доделав работу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Не..дружелюбный взгляд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Не..подготовленный доклад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85728"/>
            <a:ext cx="7820052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Слитно или раздельно?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628652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hlinkClick r:id="rId2" action="ppaction://hlinksldjump"/>
              </a:rPr>
              <a:t>Проверь себя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643710"/>
            <a:ext cx="2708838" cy="4571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Ничуть не интересный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Недооценить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соперника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Фильм неинтересный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решив вопрос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Отнюдь не ясное решение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Небрежно написать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Незамеченные отпечатки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Давно не стриженные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Недосмотреть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за ребенком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Непереводимая идиома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Ещё не распустившийся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Далеко не убедительный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Ничуть не интересный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Нелюбимый 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 ребёнок</a:t>
                      </a: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Неоконченная работа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Невзлюбить соседа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 согласен с доводами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доделав работу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Недружелюбный взгляд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Неподготовленный доклад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Проверь себя</a:t>
            </a:r>
            <a:endParaRPr lang="ru-RU" sz="4400" dirty="0"/>
          </a:p>
        </p:txBody>
      </p:sp>
      <p:pic>
        <p:nvPicPr>
          <p:cNvPr id="6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1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7681"/>
                <a:gridCol w="4511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годующий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 человек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Не..распустившийся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цветок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Не..купленное, а своё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Совершенно не..обдуманный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Не..исследованные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пути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Не..истощимая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 фантазия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Ему 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сдобровать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с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чем не..сравнимый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Не..должен верить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лепый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 наряд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Не..опубликованный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Совершенно не..законченный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Крайне не..обдуманный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Ему всегда не..доплачивали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Ужасное не..счастье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Нисколько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не..интересно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Не..доиграл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Весьма не..уравновешенный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Не..женская логика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Не..жалко времени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85728"/>
            <a:ext cx="7820052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Слитно или раздельно?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628652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hlinkClick r:id="rId2" action="ppaction://hlinksldjump"/>
              </a:rPr>
              <a:t>Проверь себя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643710"/>
            <a:ext cx="2708838" cy="4571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1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7681"/>
                <a:gridCol w="4511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Негодующий человек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Нераспустившийся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цветок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купленное, а своё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Совершенно необдуманный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Неисследованные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пути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Неистощимая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 фантазия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Ему несдобровать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 с чем не сравнимый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должен верить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Нелепый наряд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Неопубликованный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Совершенно незаконченный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Крайне необдуманный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Ему всегда недоплачивали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Ужасное несчастье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Нисколько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не интересно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доиграл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Весьма неуравновешенный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Неженская логика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жалко времени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 marL="88487" marR="884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Проверь себя</a:t>
            </a:r>
            <a:endParaRPr lang="ru-RU" sz="4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85728"/>
            <a:ext cx="7820052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19881" y="1527175"/>
          <a:ext cx="8504238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Не..освещённый  солнцем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 один не..пришёл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Идти не..зачем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Далеко не..красивый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Не..справедливое решение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Весьма не..аккуратно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Не..дождавшись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Ещё не..прочитанная книга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</a:t>
                      </a:r>
                      <a:r>
                        <a:rPr lang="ru-RU" sz="2400" b="0" dirty="0" err="1" smtClean="0">
                          <a:solidFill>
                            <a:srgbClr val="002060"/>
                          </a:solidFill>
                        </a:rPr>
                        <a:t>иссякаемые</a:t>
                      </a:r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 запасы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Не..по-дружески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Не..возмутив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Не..правда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Не..обдумав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Не..правда, а ложь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Не..дошила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Не..растворимый 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Не..удовлетворять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Не..думая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Вечно не..договаривать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Не..продуманное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решение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85728"/>
            <a:ext cx="7820052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Слитно или раздельно?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628652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hlinkClick r:id="rId2" action="ppaction://hlinksldjump"/>
              </a:rPr>
              <a:t>Проверь себя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6643710"/>
            <a:ext cx="2708838" cy="4571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19881" y="1527175"/>
          <a:ext cx="8504238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освещённый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солнцем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Ни один не пришёл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Идти незачем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Далеко не красивый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Несправедливое решение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Весьма неаккуратно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дождавшись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Ещё не прочитанная книга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Неиссякаемые запасы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по-дружески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возмутив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Неправда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обдумав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правда, а ложь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дошила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Нерастворимый 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удовлетворять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 думая 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Вечно недоговаривать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rgbClr val="002060"/>
                          </a:solidFill>
                        </a:rPr>
                        <a:t>Непродуманное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</a:rPr>
                        <a:t> решение</a:t>
                      </a:r>
                      <a:endParaRPr lang="ru-RU" sz="2400" b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85728"/>
            <a:ext cx="7820052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rgbClr val="0084B4">
                    <a:shade val="75000"/>
                  </a:srgbClr>
                </a:solidFill>
                <a:ea typeface="+mj-ea"/>
                <a:cs typeface="+mj-cs"/>
              </a:rPr>
              <a:t>Проверь себя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02348"/>
          </a:xfrm>
        </p:spPr>
        <p:txBody>
          <a:bodyPr>
            <a:normAutofit fontScale="77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Но они тем н..менее узнавали кое-что о происходившем во Франции от учителей.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А н..задолго перед дождём, хотя ещё и н..натянуло  тучи, слышится нежное дыхание влаги.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Страшная туча надвигалась н..спеша, сплошной массой.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У крыльца толпились  н..уклюжие гайдуки, навьюченные шубами и муфтами своих господ.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Я взялся за перо н.. с тем, чтобы полемизировать. </a:t>
            </a:r>
          </a:p>
          <a:p>
            <a:pPr marL="742950" indent="-742950">
              <a:buFont typeface="+mj-lt"/>
              <a:buAutoNum type="arabicPeriod"/>
            </a:pPr>
            <a:endParaRPr lang="ru-RU" sz="3600" dirty="0" smtClean="0"/>
          </a:p>
          <a:p>
            <a:pPr marL="742950" indent="-742950"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42844" y="228600"/>
            <a:ext cx="8786874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или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ни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 Слитно или раздельно?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2264" y="592933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84B4">
                    <a:shade val="75000"/>
                  </a:srgbClr>
                </a:solidFill>
                <a:hlinkClick r:id="rId2" action="ppaction://hlinksldjump"/>
              </a:rPr>
              <a:t>Проверь себя</a:t>
            </a:r>
            <a:endParaRPr lang="ru-RU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02348"/>
          </a:xfrm>
        </p:spPr>
        <p:txBody>
          <a:bodyPr>
            <a:normAutofit fontScale="77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Но они тем не менее узнавали кое-что о происходившем во Франции от учителей.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А незадолго перед дождём, хотя ещё и          не натянуло  тучи, слышится нежное дыхание влаги.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Страшная туча надвигалась не спеша, сплошной массой.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У крыльца толпились  неуклюжие гайдуки, навьюченные шубами и муфтами своих господ.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Я взялся за перо не с тем, чтобы полемизировать. </a:t>
            </a:r>
          </a:p>
          <a:p>
            <a:pPr marL="742950" indent="-742950">
              <a:buFont typeface="+mj-lt"/>
              <a:buAutoNum type="arabicPeriod"/>
            </a:pPr>
            <a:endParaRPr lang="ru-RU" sz="3600" dirty="0" smtClean="0"/>
          </a:p>
          <a:p>
            <a:pPr marL="742950" indent="-742950"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42844" y="228600"/>
            <a:ext cx="8786874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285728"/>
            <a:ext cx="7820052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rgbClr val="0084B4">
                    <a:shade val="75000"/>
                  </a:srgbClr>
                </a:solidFill>
                <a:ea typeface="+mj-ea"/>
                <a:cs typeface="+mj-cs"/>
              </a:rPr>
              <a:t>Проверь себя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fontScale="850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А теперь же время удобное, н..давно была эпидемия, народу вымерло  н..мало.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Года унылой чередой от нас н..видимо сокрылись.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Расселись, начали квартет; он всё-таки на лад н..</a:t>
            </a:r>
            <a:r>
              <a:rPr lang="ru-RU" sz="3600" dirty="0" err="1" smtClean="0"/>
              <a:t>йдёт</a:t>
            </a:r>
            <a:r>
              <a:rPr lang="ru-RU" sz="3600" dirty="0" smtClean="0"/>
              <a:t>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Герой наш глядел на неё несколько минут, н..обращая никакого внимания на происшедшую кутерьму между лошадьми и кучерами.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Явственно и н..глухо проворчал гром.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844" y="228600"/>
            <a:ext cx="8786874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или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ни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 Слитно или раздельно?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72264" y="592933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84B4">
                    <a:shade val="75000"/>
                  </a:srgbClr>
                </a:solidFill>
                <a:hlinkClick r:id="rId2" action="ppaction://hlinksldjump"/>
              </a:rPr>
              <a:t>Проверь себя</a:t>
            </a:r>
            <a:endParaRPr lang="ru-RU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>
          <a:xfrm>
            <a:off x="642938" y="357188"/>
            <a:ext cx="7772400" cy="2000250"/>
          </a:xfrm>
        </p:spPr>
        <p:txBody>
          <a:bodyPr/>
          <a:lstStyle/>
          <a:p>
            <a:pPr eaLnBrk="1" hangingPunct="1"/>
            <a:r>
              <a:rPr lang="ru-RU" sz="6000" dirty="0" smtClean="0">
                <a:solidFill>
                  <a:schemeClr val="bg2"/>
                </a:solidFill>
              </a:rPr>
              <a:t>Правописание частицы </a:t>
            </a:r>
            <a:r>
              <a:rPr lang="ru-RU" sz="6000" b="1" dirty="0" smtClean="0">
                <a:solidFill>
                  <a:schemeClr val="bg2"/>
                </a:solidFill>
              </a:rPr>
              <a:t>НЕ</a:t>
            </a:r>
          </a:p>
        </p:txBody>
      </p:sp>
      <p:pic>
        <p:nvPicPr>
          <p:cNvPr id="15363" name="Picture 14" descr="g04036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428875"/>
            <a:ext cx="3143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D:\Мои док\картинки анимашеи\Clipart1\AG00046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357438"/>
            <a:ext cx="864393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 fontScale="77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А теперь же время удобное, недавно была эпидемия, народу вымерло… немало.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Года унылой чередой от нас невидимо сокрылись.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Расселись, начали квартет; он всё таки на лад нейдёт.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Герой наш глядел на неё несколько минут, не обращая никакого внимания на происшедшую кутерьму между лошадьми и кучерами. 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 smtClean="0"/>
              <a:t>Явственно и не глухо проворчал гром.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844" y="228600"/>
            <a:ext cx="8786874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285728"/>
            <a:ext cx="7820052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rgbClr val="0084B4">
                    <a:shade val="75000"/>
                  </a:srgbClr>
                </a:solidFill>
                <a:ea typeface="+mj-ea"/>
                <a:cs typeface="+mj-cs"/>
              </a:rPr>
              <a:t>Проверь себя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Потом увидел он [Онегин], что и в деревне скука та же, хоть нет н..улиц , н..дворцов, н..карт, н..балов, н..стихов.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Но длилась эта стрельба очень н..долго и сама собою стал затихать.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Дело в том, что н..коту, н..пришедшим она н..причинила никакого вреда.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Никто н..оказался н..только убит, но даже ранен; все, в том числе и кот, остались совершено н..</a:t>
            </a:r>
            <a:r>
              <a:rPr lang="ru-RU" dirty="0" err="1" smtClean="0"/>
              <a:t>вредимыми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/>
              <a:t>Не</a:t>
            </a:r>
            <a:r>
              <a:rPr lang="ru-RU" sz="3600" dirty="0" smtClean="0"/>
              <a:t> или </a:t>
            </a:r>
            <a:r>
              <a:rPr lang="ru-RU" sz="3600" b="1" dirty="0" smtClean="0"/>
              <a:t>ни</a:t>
            </a:r>
            <a:r>
              <a:rPr lang="ru-RU" sz="3600" dirty="0" smtClean="0"/>
              <a:t>? Слитно или раздельно?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72264" y="592933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84B4">
                    <a:shade val="75000"/>
                  </a:srgbClr>
                </a:solidFill>
                <a:hlinkClick r:id="rId2" action="ppaction://hlinksldjump"/>
              </a:rPr>
              <a:t>Проверь себя</a:t>
            </a:r>
            <a:endParaRPr lang="ru-RU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Потом увидел он [Онегин], что и в деревне скука та же, хоть нет ни улиц , ни дворцов, ни карт, ни балов, ни стихов.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Но длилась эта стрельба очень недолго и сама собою стал затихать.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Дело в том, что ни коту, ни пришедшим она    не причинила никакого вреда.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Никто не оказался не только убит, но даже ранен; все, в том числе и кот, остались совершено невредимыми.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84B4">
                    <a:shade val="75000"/>
                  </a:srgbClr>
                </a:solidFill>
              </a:rPr>
              <a:t>Проверь себя</a:t>
            </a:r>
            <a:endParaRPr lang="ru-RU" sz="4400" dirty="0"/>
          </a:p>
        </p:txBody>
      </p:sp>
      <p:pic>
        <p:nvPicPr>
          <p:cNvPr id="4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0234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Молча ухает звёздная звонница, что н..лист, то свеча заре.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Никого н..впущу я в горницу, никому н..открою дверь.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«Увы!- с сожалением ответил Берлиоз,- н..одно из этих доказательств ничего н..стоит».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«Кирпич н..с того н..с сего,- внушительно перебил н..известный,- никому и никогда на голову н..свалится».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 кому бы н..обращался Ростов, никто н..мог сказать н..где был государь, н..где был Кутузов.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/>
              <a:t>Не</a:t>
            </a:r>
            <a:r>
              <a:rPr lang="ru-RU" sz="3600" dirty="0" smtClean="0"/>
              <a:t> или </a:t>
            </a:r>
            <a:r>
              <a:rPr lang="ru-RU" sz="3600" b="1" dirty="0" smtClean="0"/>
              <a:t>ни</a:t>
            </a:r>
            <a:r>
              <a:rPr lang="ru-RU" sz="3600" dirty="0" smtClean="0"/>
              <a:t>? Слитно или раздельно?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72264" y="5929330"/>
            <a:ext cx="2109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84B4">
                    <a:shade val="75000"/>
                  </a:srgbClr>
                </a:solidFill>
                <a:hlinkClick r:id="rId2" action="ppaction://hlinksldjump"/>
              </a:rPr>
              <a:t>Проверь себя</a:t>
            </a:r>
            <a:endParaRPr lang="ru-RU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0234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Молча ухает звёздная звонница, что ни лист, то свеча заре.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Никого не впущу я в горницу, никому не открою дверь.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«Увы!- с сожалением ответил Берлиоз,- ни одно из этих доказательств ничего не стоит».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«Кирпич ни с того ни с сего,- внушительно перебил неизвестный,- никому и никогда на голову не свалится».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 кому бы ни обращался Ростов, никто не мог сказать ни где был государь, ни где был Кутузов.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 </a:t>
            </a:r>
            <a:r>
              <a:rPr lang="ru-RU" sz="4400" dirty="0" smtClean="0">
                <a:solidFill>
                  <a:srgbClr val="0084B4">
                    <a:shade val="75000"/>
                  </a:srgbClr>
                </a:solidFill>
              </a:rPr>
              <a:t>Проверь себя</a:t>
            </a:r>
            <a:endParaRPr lang="ru-RU" sz="4400" dirty="0"/>
          </a:p>
        </p:txBody>
      </p:sp>
      <p:pic>
        <p:nvPicPr>
          <p:cNvPr id="4" name="Picture 2" descr="C:\Documents and Settings\Admin\Рабочий стол\Люба\картинки анимашеи\Clipart1\AG00055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00108"/>
            <a:ext cx="4232681" cy="714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813" y="500063"/>
            <a:ext cx="7772400" cy="13620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spc="1000" dirty="0" smtClean="0">
                <a:solidFill>
                  <a:schemeClr val="bg2"/>
                </a:solidFill>
              </a:rPr>
              <a:t>ТЕСТ</a:t>
            </a:r>
            <a:r>
              <a:rPr lang="ru-RU" sz="6000" spc="1000" dirty="0" smtClean="0">
                <a:solidFill>
                  <a:srgbClr val="FF0000"/>
                </a:solidFill>
              </a:rPr>
              <a:t> </a:t>
            </a:r>
            <a:endParaRPr lang="ru-RU" sz="6000" spc="1000" dirty="0">
              <a:solidFill>
                <a:srgbClr val="FF0000"/>
              </a:solidFill>
            </a:endParaRPr>
          </a:p>
        </p:txBody>
      </p:sp>
      <p:pic>
        <p:nvPicPr>
          <p:cNvPr id="38915" name="Picture 9" descr="5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3071813"/>
            <a:ext cx="32289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2" descr="D:\Мои док\картинки анимашеи\Clipart1\AG00046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357438"/>
            <a:ext cx="864393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4" descr="56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428625"/>
            <a:ext cx="15335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dirty="0" smtClean="0"/>
              <a:t>В каком ряду </a:t>
            </a:r>
            <a:r>
              <a:rPr lang="ru-RU" sz="3200" i="1" dirty="0" smtClean="0"/>
              <a:t>не </a:t>
            </a:r>
            <a:r>
              <a:rPr lang="ru-RU" sz="3200" dirty="0" smtClean="0"/>
              <a:t>во всех словах пишется слитно?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(не)веселый разговор; (не)зря, а по совести; (не)</a:t>
            </a:r>
            <a:r>
              <a:rPr lang="ru-RU" sz="3200" dirty="0" err="1" smtClean="0"/>
              <a:t>годование</a:t>
            </a:r>
            <a:endParaRPr lang="ru-RU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(не)прошеный гость, еще (не)потеплевший, (не)частый посетитель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(ни)с(чем) (не)сравнима, (не)мог, (не)</a:t>
            </a:r>
            <a:r>
              <a:rPr lang="ru-RU" sz="3200" dirty="0" err="1" smtClean="0"/>
              <a:t>взрачный</a:t>
            </a:r>
            <a:endParaRPr lang="ru-RU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/>
              <a:t>(не)поправимая беда, старый (не)друг, (не)</a:t>
            </a:r>
            <a:r>
              <a:rPr lang="ru-RU" sz="3200" dirty="0" err="1" smtClean="0"/>
              <a:t>имоверно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1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dirty="0" smtClean="0"/>
              <a:t>В каком предложении НЕ со словом пишется раздельно?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1)</a:t>
            </a:r>
            <a:r>
              <a:rPr lang="en-US" sz="3200" dirty="0" smtClean="0"/>
              <a:t> </a:t>
            </a:r>
            <a:r>
              <a:rPr lang="ru-RU" sz="3200" dirty="0" smtClean="0"/>
              <a:t>Есть (не)исследованные  части Антарктиды.</a:t>
            </a:r>
          </a:p>
          <a:p>
            <a:pPr>
              <a:buNone/>
            </a:pPr>
            <a:r>
              <a:rPr lang="ru-RU" sz="3200" dirty="0" smtClean="0"/>
              <a:t>2)</a:t>
            </a:r>
            <a:r>
              <a:rPr lang="en-US" sz="3200" dirty="0" smtClean="0"/>
              <a:t> </a:t>
            </a:r>
            <a:r>
              <a:rPr lang="ru-RU" sz="3200" dirty="0" smtClean="0"/>
              <a:t>Нами (не)предусмотрены все варианты поведения животного.</a:t>
            </a:r>
          </a:p>
          <a:p>
            <a:pPr>
              <a:buNone/>
            </a:pPr>
            <a:r>
              <a:rPr lang="ru-RU" sz="3200" dirty="0" smtClean="0"/>
              <a:t>3)</a:t>
            </a:r>
            <a:r>
              <a:rPr lang="en-US" sz="3200" dirty="0" smtClean="0"/>
              <a:t> </a:t>
            </a:r>
            <a:r>
              <a:rPr lang="ru-RU" sz="3200" dirty="0" smtClean="0"/>
              <a:t>Путешественникам (не)где было расположиться на ночлег.</a:t>
            </a:r>
          </a:p>
          <a:p>
            <a:pPr>
              <a:buNone/>
            </a:pPr>
            <a:r>
              <a:rPr lang="ru-RU" sz="3200" dirty="0" smtClean="0"/>
              <a:t>4)</a:t>
            </a:r>
            <a:r>
              <a:rPr lang="en-US" sz="3200" dirty="0" smtClean="0"/>
              <a:t> </a:t>
            </a:r>
            <a:r>
              <a:rPr lang="ru-RU" sz="3200" dirty="0" smtClean="0"/>
              <a:t>Вы (не)плохо справились с работой в этот раз.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2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Укажите раздельное написание слова: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</a:t>
            </a:r>
            <a:r>
              <a:rPr lang="ru-RU" sz="3200" dirty="0" err="1" smtClean="0"/>
              <a:t>взлюбить</a:t>
            </a:r>
            <a:r>
              <a:rPr lang="ru-RU" sz="3200" dirty="0" smtClean="0"/>
              <a:t> с первого взгляда;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перейти в (не)бытие;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(не)различимые в тумане облака;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знак (не)равенства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3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i="1" dirty="0" smtClean="0"/>
              <a:t>Не </a:t>
            </a:r>
            <a:r>
              <a:rPr lang="ru-RU" sz="3200" dirty="0" smtClean="0"/>
              <a:t>пишется раздельно: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Ученье — свет, а (не)ученье— тьма.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 глаза (не)хвали, за глаза (не)кори.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Долог день до вечера, коли делать (не)чего.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Охота пуще (не)воли.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4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Если слово без </a:t>
            </a:r>
            <a:r>
              <a:rPr lang="ru-RU" sz="3200" b="1" dirty="0" smtClean="0"/>
              <a:t>не</a:t>
            </a:r>
            <a:r>
              <a:rPr lang="ru-RU" sz="3200" dirty="0" smtClean="0"/>
              <a:t> </a:t>
            </a:r>
            <a:r>
              <a:rPr lang="ru-RU" sz="3200" dirty="0" err="1" smtClean="0"/>
              <a:t>не</a:t>
            </a:r>
            <a:r>
              <a:rPr lang="ru-RU" sz="3200" dirty="0" smtClean="0"/>
              <a:t> употребляется: </a:t>
            </a:r>
          </a:p>
          <a:p>
            <a:pPr marL="514350" indent="-514350">
              <a:buNone/>
            </a:pPr>
            <a:r>
              <a:rPr lang="ru-RU" sz="3200" i="1" dirty="0" smtClean="0"/>
              <a:t>		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льзя,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настье,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навистный.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 именами существительными, прилагательными, наречиями, если они посредством не образуют новое слово: </a:t>
            </a:r>
          </a:p>
          <a:p>
            <a:pPr marL="514350" indent="-514350">
              <a:buNone/>
            </a:pPr>
            <a:r>
              <a:rPr lang="ru-RU" sz="3200" i="1" dirty="0" smtClean="0"/>
              <a:t>		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близко (= далеко),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мало (= много)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слитно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i="1" dirty="0" smtClean="0"/>
              <a:t>Не </a:t>
            </a:r>
            <a:r>
              <a:rPr lang="ru-RU" sz="3200" dirty="0" smtClean="0"/>
              <a:t>пишется раздельно: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Не бывать бы счастью, да (не)счастье помогло.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</a:t>
            </a:r>
            <a:r>
              <a:rPr lang="ru-RU" sz="3200" dirty="0" err="1" smtClean="0"/>
              <a:t>былица</a:t>
            </a:r>
            <a:r>
              <a:rPr lang="ru-RU" sz="3200" dirty="0" smtClean="0"/>
              <a:t> на тараканьих ножках ходит.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Дышал (не)</a:t>
            </a:r>
            <a:r>
              <a:rPr lang="ru-RU" sz="3200" dirty="0" err="1" smtClean="0"/>
              <a:t>настный</a:t>
            </a:r>
            <a:r>
              <a:rPr lang="ru-RU" sz="3200" dirty="0" smtClean="0"/>
              <a:t> вечер.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Черты лица его были (не)лишены приятности.</a:t>
            </a:r>
          </a:p>
          <a:p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5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Слова пишутся раздельно на месте цифр:</a:t>
            </a:r>
          </a:p>
          <a:p>
            <a:pPr>
              <a:buNone/>
            </a:pPr>
            <a:r>
              <a:rPr lang="en-US" sz="3200" i="1" dirty="0" smtClean="0"/>
              <a:t>		</a:t>
            </a:r>
            <a:r>
              <a:rPr lang="ru-RU" sz="3200" i="1" dirty="0" smtClean="0"/>
              <a:t>Сидели они за чаем, ни </a:t>
            </a:r>
            <a:r>
              <a:rPr lang="ru-RU" sz="3200" i="1" dirty="0" smtClean="0">
                <a:solidFill>
                  <a:schemeClr val="tx2"/>
                </a:solidFill>
              </a:rPr>
              <a:t>1</a:t>
            </a:r>
            <a:r>
              <a:rPr lang="ru-RU" sz="3200" i="1" dirty="0" smtClean="0"/>
              <a:t> о </a:t>
            </a:r>
            <a:r>
              <a:rPr lang="ru-RU" sz="3200" i="1" dirty="0" smtClean="0">
                <a:solidFill>
                  <a:schemeClr val="tx2"/>
                </a:solidFill>
              </a:rPr>
              <a:t>2</a:t>
            </a:r>
            <a:r>
              <a:rPr lang="ru-RU" sz="3200" i="1" dirty="0" smtClean="0"/>
              <a:t> чём не </a:t>
            </a:r>
            <a:r>
              <a:rPr lang="ru-RU" sz="3200" i="1" dirty="0" smtClean="0">
                <a:solidFill>
                  <a:schemeClr val="tx2"/>
                </a:solidFill>
              </a:rPr>
              <a:t>3</a:t>
            </a:r>
            <a:r>
              <a:rPr lang="ru-RU" sz="3200" i="1" dirty="0" smtClean="0"/>
              <a:t> думая, вдруг отворяются двери и входит ни </a:t>
            </a:r>
            <a:r>
              <a:rPr lang="ru-RU" sz="3200" i="1" dirty="0" smtClean="0">
                <a:solidFill>
                  <a:schemeClr val="tx2"/>
                </a:solidFill>
              </a:rPr>
              <a:t>4</a:t>
            </a:r>
            <a:r>
              <a:rPr lang="ru-RU" sz="3200" i="1" dirty="0" smtClean="0"/>
              <a:t> кто иной, как её отец.</a:t>
            </a: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2,3,4; </a:t>
            </a:r>
            <a:endParaRPr lang="en-US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1,2,3;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1,2,4;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1,3,4.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6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Слова пишутся раздельно на месте цифр:</a:t>
            </a:r>
          </a:p>
          <a:p>
            <a:pPr>
              <a:buNone/>
            </a:pPr>
            <a:r>
              <a:rPr lang="ru-RU" sz="3200" i="1" dirty="0" smtClean="0"/>
              <a:t>На голове у не </a:t>
            </a:r>
            <a:r>
              <a:rPr lang="ru-RU" sz="3200" i="1" dirty="0" smtClean="0">
                <a:solidFill>
                  <a:schemeClr val="tx2"/>
                </a:solidFill>
              </a:rPr>
              <a:t>1</a:t>
            </a:r>
            <a:r>
              <a:rPr lang="ru-RU" sz="3200" i="1" dirty="0" smtClean="0"/>
              <a:t> знакомца копна не</a:t>
            </a:r>
            <a:r>
              <a:rPr lang="ru-RU" sz="3200" i="1" dirty="0" smtClean="0">
                <a:solidFill>
                  <a:schemeClr val="tx2"/>
                </a:solidFill>
              </a:rPr>
              <a:t> 2 </a:t>
            </a:r>
            <a:r>
              <a:rPr lang="ru-RU" sz="3200" i="1" dirty="0" smtClean="0"/>
              <a:t>то курчавых, не </a:t>
            </a:r>
            <a:r>
              <a:rPr lang="ru-RU" sz="3200" i="1" dirty="0" smtClean="0">
                <a:solidFill>
                  <a:schemeClr val="tx2"/>
                </a:solidFill>
              </a:rPr>
              <a:t>3</a:t>
            </a:r>
            <a:r>
              <a:rPr lang="ru-RU" sz="3200" i="1" dirty="0" smtClean="0"/>
              <a:t> то не </a:t>
            </a:r>
            <a:r>
              <a:rPr lang="ru-RU" sz="3200" i="1" dirty="0" smtClean="0">
                <a:solidFill>
                  <a:schemeClr val="tx2"/>
                </a:solidFill>
              </a:rPr>
              <a:t>4</a:t>
            </a:r>
            <a:r>
              <a:rPr lang="ru-RU" sz="3200" i="1" dirty="0" smtClean="0"/>
              <a:t> причёсанных волос.</a:t>
            </a: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1,2;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4,3;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2,3;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1,4.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7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Укажите раздельное написание слова: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профессиональная (не)пригодность;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(не)зная причины;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устал с (не)привычки;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нести (не)</a:t>
            </a:r>
            <a:r>
              <a:rPr lang="ru-RU" sz="3200" dirty="0" err="1" smtClean="0"/>
              <a:t>суразицу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8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i="1" dirty="0" smtClean="0"/>
              <a:t>Не </a:t>
            </a:r>
            <a:r>
              <a:rPr lang="ru-RU" sz="3200" dirty="0" smtClean="0"/>
              <a:t>пишется слитно: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 обладающий тактом;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(не)заглядывая в будущее;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возможны  всякие (не)</a:t>
            </a:r>
            <a:r>
              <a:rPr lang="ru-RU" sz="3200" dirty="0" err="1" smtClean="0"/>
              <a:t>ожиданности</a:t>
            </a:r>
            <a:r>
              <a:rPr lang="ru-RU" sz="3200" dirty="0" smtClean="0"/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свидание (не)состоялось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9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i="1" dirty="0" smtClean="0"/>
              <a:t>Не </a:t>
            </a:r>
            <a:r>
              <a:rPr lang="ru-RU" sz="3200" dirty="0" smtClean="0"/>
              <a:t>пишется слитно: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 слушая оппонентов;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скрытая (не)приязнь;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 весёлый, а грустный;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(не) было намерений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Вопрос № 10</a:t>
            </a:r>
            <a:endParaRPr lang="ru-RU" sz="4400" i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1625" y="1527175"/>
          <a:ext cx="2913053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1417"/>
                <a:gridCol w="1571636"/>
              </a:tblGrid>
              <a:tr h="370840">
                <a:tc>
                  <a:txBody>
                    <a:bodyPr/>
                    <a:lstStyle/>
                    <a:p>
                      <a:pPr marL="514350" indent="-514350">
                        <a:buClr>
                          <a:schemeClr val="tx2"/>
                        </a:buClr>
                        <a:buFont typeface="+mj-lt"/>
                        <a:buAutoNum type="arabicPeriod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  <a:p>
                      <a:pPr marL="514350" indent="-514350">
                        <a:buClr>
                          <a:schemeClr val="tx2"/>
                        </a:buClr>
                        <a:buFont typeface="+mj-lt"/>
                        <a:buAutoNum type="arabicPeriod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  <a:p>
                      <a:pPr marL="514350" indent="-514350">
                        <a:buClr>
                          <a:schemeClr val="tx2"/>
                        </a:buClr>
                        <a:buFont typeface="+mj-lt"/>
                        <a:buAutoNum type="arabicPeriod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  <a:p>
                      <a:pPr marL="514350" indent="-514350">
                        <a:buClr>
                          <a:schemeClr val="tx2"/>
                        </a:buClr>
                        <a:buFont typeface="+mj-lt"/>
                        <a:buAutoNum type="arabicPeriod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  <a:p>
                      <a:pPr marL="514350" indent="-514350">
                        <a:buClr>
                          <a:schemeClr val="tx2"/>
                        </a:buClr>
                        <a:buFont typeface="+mj-lt"/>
                        <a:buAutoNum type="arabicPeriod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14400" indent="-914400">
                        <a:buClr>
                          <a:schemeClr val="tx2"/>
                        </a:buClr>
                        <a:buFont typeface="+mj-lt"/>
                        <a:buAutoNum type="arabicPeriod" startAt="5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  <a:p>
                      <a:pPr marL="914400" indent="-914400">
                        <a:buClr>
                          <a:schemeClr val="tx2"/>
                        </a:buClr>
                        <a:buFont typeface="+mj-lt"/>
                        <a:buAutoNum type="arabicPeriod" startAt="5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  <a:p>
                      <a:pPr marL="914400" indent="-914400">
                        <a:buClr>
                          <a:schemeClr val="tx2"/>
                        </a:buClr>
                        <a:buFont typeface="+mj-lt"/>
                        <a:buAutoNum type="arabicPeriod" startAt="5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  <a:p>
                      <a:pPr marL="914400" indent="-914400">
                        <a:buClr>
                          <a:schemeClr val="tx2"/>
                        </a:buClr>
                        <a:buFont typeface="+mj-lt"/>
                        <a:buAutoNum type="arabicPeriod" startAt="5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</a:p>
                    <a:p>
                      <a:pPr marL="914400" indent="-914400">
                        <a:buClr>
                          <a:schemeClr val="tx2"/>
                        </a:buClr>
                        <a:buFont typeface="+mj-lt"/>
                        <a:buAutoNum type="arabicPeriod" startAt="5"/>
                      </a:pPr>
                      <a:r>
                        <a:rPr lang="ru-RU" sz="5400" b="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i="1" dirty="0" smtClean="0"/>
              <a:t>Ответы</a:t>
            </a:r>
            <a:endParaRPr lang="ru-RU" sz="4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500430" y="1428736"/>
            <a:ext cx="542925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Если вы допустили много ошибок, выполняя этот тест, вернитесь в начало и повторите еще раз правила.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Georgia" pitchFamily="18" charset="0"/>
              </a:rPr>
              <a:t>	Если ошибок нет, смело отправляйтесь на экзамен!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Удачи!</a:t>
            </a:r>
          </a:p>
          <a:p>
            <a:endParaRPr lang="ru-RU" dirty="0"/>
          </a:p>
        </p:txBody>
      </p:sp>
      <p:pic>
        <p:nvPicPr>
          <p:cNvPr id="1028" name="Picture 4" descr="C:\Documents and Settings\Admin\Рабочий стол\Люба\картинки анимашеи\Clipart1\AG00222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4643446"/>
            <a:ext cx="1766893" cy="166688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47049 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b="1" i="1" dirty="0" smtClean="0"/>
              <a:t>Примечание. </a:t>
            </a:r>
            <a:r>
              <a:rPr lang="ru-RU" sz="3200" i="1" dirty="0" smtClean="0"/>
              <a:t>Если есть пояснительные слова - обстоятельства меры и степени (</a:t>
            </a:r>
            <a:r>
              <a:rPr lang="ru-RU" sz="3200" b="1" i="1" dirty="0" smtClean="0"/>
              <a:t>весьма, крайне, очень </a:t>
            </a:r>
            <a:r>
              <a:rPr lang="ru-RU" sz="3200" i="1" dirty="0" smtClean="0"/>
              <a:t>и т.п.) - частица не с именами прилагательными и наречиями на -о пишется слитно: </a:t>
            </a:r>
          </a:p>
          <a:p>
            <a:pPr marL="514350" indent="-514350">
              <a:buNone/>
            </a:pPr>
            <a:r>
              <a:rPr lang="ru-RU" sz="3200" b="1" i="1" dirty="0" smtClean="0"/>
              <a:t>	крайне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ловкий человек, </a:t>
            </a:r>
            <a:r>
              <a:rPr lang="ru-RU" sz="3200" b="1" i="1" dirty="0" smtClean="0"/>
              <a:t>совершенно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прилично </a:t>
            </a:r>
            <a:endParaRPr lang="ru-RU" sz="3200" b="1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слитно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sz="3200" dirty="0" smtClean="0"/>
              <a:t>В отрицательных наречиях (негде, некуда и т.п.), а также в отрицательных и неопределенных  местоимениях без предлога: </a:t>
            </a:r>
          </a:p>
          <a:p>
            <a:pPr marL="514350" indent="-514350">
              <a:buNone/>
            </a:pPr>
            <a:r>
              <a:rPr lang="ru-RU" sz="3200" dirty="0" smtClean="0"/>
              <a:t>	</a:t>
            </a:r>
            <a:r>
              <a:rPr lang="ru-RU" sz="3200" i="1" dirty="0" smtClean="0"/>
              <a:t>	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кто,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кий,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кого </a:t>
            </a:r>
            <a:r>
              <a:rPr lang="ru-RU" sz="3200" dirty="0" smtClean="0"/>
              <a:t>и </a:t>
            </a:r>
            <a:r>
              <a:rPr lang="ru-RU" sz="3200" dirty="0" err="1" smtClean="0"/>
              <a:t>т.д</a:t>
            </a:r>
            <a:endParaRPr lang="ru-RU" sz="3200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ru-RU" sz="3200" dirty="0" smtClean="0"/>
              <a:t>В глаголах с приставкой </a:t>
            </a:r>
            <a:r>
              <a:rPr lang="ru-RU" sz="3200" dirty="0" err="1" smtClean="0"/>
              <a:t>недо</a:t>
            </a:r>
            <a:r>
              <a:rPr lang="ru-RU" sz="3200" dirty="0" smtClean="0"/>
              <a:t>-: </a:t>
            </a:r>
          </a:p>
          <a:p>
            <a:pPr marL="514350" indent="-514350">
              <a:buNone/>
            </a:pPr>
            <a:r>
              <a:rPr lang="ru-RU" sz="3200" i="1" dirty="0" smtClean="0"/>
              <a:t>		</a:t>
            </a:r>
            <a:r>
              <a:rPr lang="ru-RU" sz="3200" b="1" i="1" dirty="0" smtClean="0"/>
              <a:t>недо</a:t>
            </a:r>
            <a:r>
              <a:rPr lang="ru-RU" sz="3200" i="1" dirty="0" smtClean="0"/>
              <a:t>брать, </a:t>
            </a:r>
            <a:r>
              <a:rPr lang="ru-RU" sz="3200" b="1" i="1" dirty="0" smtClean="0"/>
              <a:t>недо</a:t>
            </a:r>
            <a:r>
              <a:rPr lang="ru-RU" sz="3200" i="1" dirty="0" smtClean="0"/>
              <a:t>едать.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слитно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b="1" i="1" dirty="0" smtClean="0"/>
              <a:t>		</a:t>
            </a:r>
            <a:r>
              <a:rPr lang="ru-RU" sz="3200" b="1" i="1" dirty="0" smtClean="0"/>
              <a:t>Примечание. </a:t>
            </a:r>
            <a:r>
              <a:rPr lang="ru-RU" sz="3200" i="1" dirty="0" smtClean="0"/>
              <a:t> От глаголов с приставкой </a:t>
            </a:r>
            <a:r>
              <a:rPr lang="ru-RU" sz="3200" b="1" i="1" dirty="0" err="1" smtClean="0"/>
              <a:t>недо</a:t>
            </a:r>
            <a:r>
              <a:rPr lang="ru-RU" sz="3200" b="1" i="1" dirty="0" smtClean="0"/>
              <a:t>-</a:t>
            </a:r>
            <a:r>
              <a:rPr lang="ru-RU" sz="3200" i="1" dirty="0" smtClean="0"/>
              <a:t>, обозначающих несоответствие требуемой норме, необходимо отличать глаголы с приставкой </a:t>
            </a:r>
            <a:r>
              <a:rPr lang="ru-RU" sz="3200" b="1" i="1" dirty="0" smtClean="0"/>
              <a:t>до</a:t>
            </a:r>
            <a:r>
              <a:rPr lang="ru-RU" sz="3200" i="1" dirty="0" smtClean="0"/>
              <a:t> и частицей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, обозначающих действие, не доведенное до конца. </a:t>
            </a:r>
          </a:p>
          <a:p>
            <a:pPr marL="514350" indent="-514350">
              <a:buNone/>
            </a:pPr>
            <a:r>
              <a:rPr lang="ru-RU" sz="3200" b="1" i="1" dirty="0" smtClean="0"/>
              <a:t>Сравните: </a:t>
            </a:r>
            <a:r>
              <a:rPr lang="ru-RU" sz="3200" i="1" dirty="0" smtClean="0"/>
              <a:t>Ему </a:t>
            </a:r>
            <a:r>
              <a:rPr lang="ru-RU" sz="3200" b="1" i="1" dirty="0" smtClean="0"/>
              <a:t>недо</a:t>
            </a:r>
            <a:r>
              <a:rPr lang="ru-RU" sz="3200" i="1" dirty="0" smtClean="0"/>
              <a:t>ставало счастья. - Он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до</a:t>
            </a:r>
            <a:r>
              <a:rPr lang="ru-RU" sz="3200" i="1" dirty="0" smtClean="0"/>
              <a:t>ставал до выключателя</a:t>
            </a:r>
            <a:endParaRPr lang="ru-RU" b="1" i="1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слитно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3200" dirty="0" smtClean="0"/>
              <a:t> C </a:t>
            </a:r>
            <a:r>
              <a:rPr lang="ru-RU" sz="3200" dirty="0" smtClean="0"/>
              <a:t>полными причастиями, при которых нет зависимых (пояснительных) слов: </a:t>
            </a:r>
          </a:p>
          <a:p>
            <a:pPr marL="514350" indent="-514350" algn="ctr">
              <a:buNone/>
            </a:pPr>
            <a:r>
              <a:rPr lang="ru-RU" sz="3200" b="1" i="1" dirty="0" smtClean="0"/>
              <a:t>не</a:t>
            </a:r>
            <a:r>
              <a:rPr lang="ru-RU" sz="3200" i="1" dirty="0" smtClean="0"/>
              <a:t>вспаханное поле, </a:t>
            </a:r>
          </a:p>
          <a:p>
            <a:pPr marL="514350" indent="-514350" algn="ctr">
              <a:buNone/>
            </a:pPr>
            <a:r>
              <a:rPr lang="ru-RU" sz="3200" b="1" i="1" dirty="0" smtClean="0"/>
              <a:t>не</a:t>
            </a:r>
            <a:r>
              <a:rPr lang="ru-RU" sz="3200" i="1" dirty="0" smtClean="0"/>
              <a:t>выдуманная история, </a:t>
            </a:r>
          </a:p>
          <a:p>
            <a:pPr marL="514350" indent="-514350" algn="ctr">
              <a:buNone/>
            </a:pPr>
            <a:r>
              <a:rPr lang="ru-RU" sz="3200" b="1" i="1" dirty="0" smtClean="0"/>
              <a:t>не</a:t>
            </a:r>
            <a:r>
              <a:rPr lang="ru-RU" sz="3200" i="1" dirty="0" smtClean="0"/>
              <a:t>законченное собрание</a:t>
            </a:r>
            <a:endParaRPr lang="ru-RU" sz="3200" b="1" i="1" dirty="0" smtClean="0"/>
          </a:p>
          <a:p>
            <a:pPr marL="514350" indent="-514350">
              <a:buNone/>
            </a:pPr>
            <a:endParaRPr lang="ru-RU" b="1" i="1" dirty="0" smtClean="0"/>
          </a:p>
          <a:p>
            <a:pPr marL="514350" indent="-514350">
              <a:buNone/>
            </a:pPr>
            <a:endParaRPr lang="ru-RU" b="1" i="1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слитно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 глаголами и деепричастиями: </a:t>
            </a:r>
            <a:r>
              <a:rPr lang="ru-RU" sz="3200" b="1" dirty="0" smtClean="0"/>
              <a:t>не</a:t>
            </a:r>
            <a:r>
              <a:rPr lang="ru-RU" sz="3200" dirty="0" smtClean="0"/>
              <a:t> смотрел, </a:t>
            </a:r>
            <a:r>
              <a:rPr lang="ru-RU" sz="3200" b="1" dirty="0" smtClean="0"/>
              <a:t>не</a:t>
            </a:r>
            <a:r>
              <a:rPr lang="ru-RU" sz="3200" dirty="0" smtClean="0"/>
              <a:t> глядя.</a:t>
            </a:r>
          </a:p>
          <a:p>
            <a:pPr marL="514350" indent="-514350">
              <a:buNone/>
            </a:pPr>
            <a:r>
              <a:rPr lang="ru-RU" sz="3200" b="1" i="1" dirty="0" smtClean="0"/>
              <a:t>		Исключение: </a:t>
            </a:r>
            <a:r>
              <a:rPr lang="ru-RU" sz="3200" i="1" dirty="0" smtClean="0"/>
              <a:t>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йдет,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ймет,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ймется </a:t>
            </a:r>
          </a:p>
          <a:p>
            <a:pPr marL="514350" indent="-514350">
              <a:buNone/>
            </a:pPr>
            <a:r>
              <a:rPr lang="ru-RU" sz="3200" i="1" dirty="0" smtClean="0"/>
              <a:t>		(Ср.: Видит око, да зуб </a:t>
            </a:r>
            <a:r>
              <a:rPr lang="ru-RU" sz="3200" b="1" i="1" dirty="0" smtClean="0"/>
              <a:t>не</a:t>
            </a:r>
            <a:r>
              <a:rPr lang="ru-RU" sz="3200" i="1" dirty="0" smtClean="0"/>
              <a:t>ймет. [Пословица]</a:t>
            </a:r>
            <a:r>
              <a:rPr lang="ru-RU" sz="3200" dirty="0" smtClean="0"/>
              <a:t> </a:t>
            </a:r>
            <a:r>
              <a:rPr lang="ru-RU" sz="3200" i="1" dirty="0" smtClean="0"/>
              <a:t>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Частица </a:t>
            </a:r>
            <a:r>
              <a:rPr lang="ru-RU" sz="4000" b="1" dirty="0" smtClean="0"/>
              <a:t>не </a:t>
            </a:r>
            <a:r>
              <a:rPr lang="ru-RU" sz="4000" dirty="0" smtClean="0"/>
              <a:t>пишется</a:t>
            </a:r>
            <a:r>
              <a:rPr lang="ru-RU" sz="4000" b="1" dirty="0" smtClean="0"/>
              <a:t> раздельно</a:t>
            </a:r>
            <a:endParaRPr lang="ru-RU" sz="4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388</TotalTime>
  <Words>1869</Words>
  <Application>Microsoft Office PowerPoint</Application>
  <PresentationFormat>Экран (4:3)</PresentationFormat>
  <Paragraphs>371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Открытая</vt:lpstr>
      <vt:lpstr>Правописание не и ни с различными частями речи</vt:lpstr>
      <vt:lpstr>Слайд 2</vt:lpstr>
      <vt:lpstr>Правописание частицы НЕ</vt:lpstr>
      <vt:lpstr>Частица не пишется слитно</vt:lpstr>
      <vt:lpstr>Частица не пишется слитно</vt:lpstr>
      <vt:lpstr>Частица не пишется слитно</vt:lpstr>
      <vt:lpstr>Частица не пишется слитно</vt:lpstr>
      <vt:lpstr>Частица не пишется слитно</vt:lpstr>
      <vt:lpstr>Частица не пишется раздельно</vt:lpstr>
      <vt:lpstr>Частица не пишется раздельно</vt:lpstr>
      <vt:lpstr>Частица не пишется раздельно</vt:lpstr>
      <vt:lpstr>Частица не пишется раздельно</vt:lpstr>
      <vt:lpstr>Частица не пишется раздельно</vt:lpstr>
      <vt:lpstr>Правописание частицы НИ</vt:lpstr>
      <vt:lpstr>Частица ни пишется слитно</vt:lpstr>
      <vt:lpstr>Частица ни пишется раздельно</vt:lpstr>
      <vt:lpstr>Примечание</vt:lpstr>
      <vt:lpstr>УПРАЖНЕНИЯ</vt:lpstr>
      <vt:lpstr>Слитно или раздельно?</vt:lpstr>
      <vt:lpstr>Проверь себя</vt:lpstr>
      <vt:lpstr>Слайд 21</vt:lpstr>
      <vt:lpstr>Проверь себя</vt:lpstr>
      <vt:lpstr>Слайд 23</vt:lpstr>
      <vt:lpstr>Проверь себя</vt:lpstr>
      <vt:lpstr>Слайд 25</vt:lpstr>
      <vt:lpstr>Слайд 26</vt:lpstr>
      <vt:lpstr>Не или ни? Слитно или раздельно?</vt:lpstr>
      <vt:lpstr> </vt:lpstr>
      <vt:lpstr> </vt:lpstr>
      <vt:lpstr> </vt:lpstr>
      <vt:lpstr>Не или ни? Слитно или раздельно?</vt:lpstr>
      <vt:lpstr>Проверь себя</vt:lpstr>
      <vt:lpstr>Не или ни? Слитно или раздельно?</vt:lpstr>
      <vt:lpstr> Проверь себя</vt:lpstr>
      <vt:lpstr>ТЕСТ </vt:lpstr>
      <vt:lpstr>Вопрос № 1</vt:lpstr>
      <vt:lpstr>Вопрос № 2</vt:lpstr>
      <vt:lpstr>Вопрос № 3</vt:lpstr>
      <vt:lpstr>Вопрос № 4</vt:lpstr>
      <vt:lpstr>Вопрос № 5</vt:lpstr>
      <vt:lpstr>Вопрос № 6</vt:lpstr>
      <vt:lpstr>Вопрос № 7</vt:lpstr>
      <vt:lpstr>Вопрос № 8</vt:lpstr>
      <vt:lpstr>Вопрос № 9</vt:lpstr>
      <vt:lpstr>Вопрос № 10</vt:lpstr>
      <vt:lpstr>Ответы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47</cp:revision>
  <dcterms:modified xsi:type="dcterms:W3CDTF">2019-12-08T12:45:16Z</dcterms:modified>
</cp:coreProperties>
</file>