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315" r:id="rId2"/>
    <p:sldId id="296" r:id="rId3"/>
    <p:sldId id="303" r:id="rId4"/>
    <p:sldId id="312" r:id="rId5"/>
    <p:sldId id="298" r:id="rId6"/>
    <p:sldId id="299" r:id="rId7"/>
    <p:sldId id="323" r:id="rId8"/>
    <p:sldId id="320" r:id="rId9"/>
    <p:sldId id="304" r:id="rId10"/>
    <p:sldId id="302" r:id="rId11"/>
    <p:sldId id="313" r:id="rId12"/>
    <p:sldId id="319" r:id="rId13"/>
    <p:sldId id="328" r:id="rId14"/>
    <p:sldId id="308" r:id="rId15"/>
    <p:sldId id="326" r:id="rId16"/>
    <p:sldId id="309" r:id="rId17"/>
    <p:sldId id="330" r:id="rId18"/>
    <p:sldId id="317" r:id="rId19"/>
    <p:sldId id="305" r:id="rId20"/>
    <p:sldId id="295" r:id="rId21"/>
    <p:sldId id="32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B1516"/>
    <a:srgbClr val="5709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54958" autoAdjust="0"/>
  </p:normalViewPr>
  <p:slideViewPr>
    <p:cSldViewPr>
      <p:cViewPr>
        <p:scale>
          <a:sx n="81" d="100"/>
          <a:sy n="81" d="100"/>
        </p:scale>
        <p:origin x="-201" y="-4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2E399D1-705D-4A8C-9650-25BB24FBBF4F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4B5D879-3CE7-4909-98AE-18FACD08E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081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AAA58046-EA7E-4189-B6D0-A5BAB5090151}" type="slidenum">
              <a:rPr lang="ru-RU" smtClean="0"/>
              <a:pPr eaLnBrk="1" hangingPunct="1"/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D192E-9BFE-47C4-947A-23B255C4CFEF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B3A34-28A9-4805-A9B3-69E527733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131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F8B6C-7D1D-46C5-9525-614A341DDD98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84497-D8A3-4F2F-8672-7DCC2C82D4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003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C040-6799-40DD-8B97-F6DB88A0371A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EF819-5B5B-494C-87CE-ADE71809E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146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0873F-51EB-406C-BB00-1DDB21426E9D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7C001-FD07-4E5E-91CC-35EC39343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344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F17C1-6B51-4AEF-9BF6-83A32009092C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0678C-23A2-4110-AC45-4463FD447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454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E9F93-666E-4F9D-ACE8-81FA3976BF2F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606C7-20A6-4303-80A2-A5F8D3156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388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F2DBA-7DD2-4BC9-8E98-53E383EF1B16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B1D95-6A79-4549-8B22-EE91AEA65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150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0CF95-113D-48C8-B3C3-3DD224174D82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3843-A7D3-4229-B531-56E8E6395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536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F4F91-0670-4A17-9296-B2D0583DBFAE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9C06D-3D26-4E43-AFA8-04EA3B81C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194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15CEC-C981-4E4C-8C29-8EAC2B756791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5A613-EEB7-48A8-BC1E-30BA30638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165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3145F-1BBA-40E1-860A-C200F7B17004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A1FD2-4EF0-4F2E-861E-8A5E59A91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42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09CB5E3-C271-4D96-8D4F-2E25E1A25ADA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DB0E500-11D0-4426-A197-5DB0316BC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65" r:id="rId2"/>
    <p:sldLayoutId id="2147483874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5" r:id="rId9"/>
    <p:sldLayoutId id="2147483871" r:id="rId10"/>
    <p:sldLayoutId id="21474838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png"/><Relationship Id="rId2" Type="http://schemas.openxmlformats.org/officeDocument/2006/relationships/audio" Target="file:///C:\Users\&#1047;&#1072;&#1074;&#1077;&#1076;&#1091;&#1102;&#1097;&#1072;&#1103;\Desktop\&#1087;&#1088;&#1077;&#1079;&#1077;&#1085;&#1090;&#1072;&#1094;&#1080;&#1080;%20&#1082;%20&#1056;&#1054;&#1052;%202015\16_47_mp3cut.foxcom.su_.mp3" TargetMode="External"/><Relationship Id="rId1" Type="http://schemas.openxmlformats.org/officeDocument/2006/relationships/audio" Target="file:///C:\Users\&#1047;&#1072;&#1074;&#1077;&#1076;&#1091;&#1102;&#1097;&#1072;&#1103;\Desktop\&#1087;&#1088;&#1077;&#1079;&#1077;&#1085;&#1090;&#1072;&#1094;&#1080;&#1080;%20&#1082;%20&#1056;&#1054;&#1052;%202015\&#1052;&#1086;&#1088;&#1077;%20-%20&#1064;&#1091;&#1084;%20&#1084;&#1086;&#1088;&#1103;%20%20(audiopoisk.com)_mp3cut.foxcom.su_.mp3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7;&#1072;&#1074;&#1077;&#1076;&#1091;&#1102;&#1097;&#1072;&#1103;\Desktop\&#1087;&#1088;&#1077;&#1079;&#1077;&#1085;&#1090;&#1072;&#1094;&#1080;&#1080;%20&#1082;%20&#1056;&#1054;&#1052;%202015\&#1052;&#1086;&#1088;&#1077;%20-%20&#1064;&#1091;&#1084;%20&#1084;&#1086;&#1088;&#1103;%20%20(audiopoisk.com)_mp3cut.foxcom.su_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04864"/>
            <a:ext cx="7851648" cy="1828800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Урок по русскому языку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по теме «Глагол как часть речи»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2 класс</a:t>
            </a:r>
            <a:br>
              <a:rPr lang="ru-RU" sz="4400" dirty="0" smtClean="0">
                <a:solidFill>
                  <a:srgbClr val="002060"/>
                </a:solidFill>
              </a:rPr>
            </a:b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4221163"/>
            <a:ext cx="7854950" cy="1752600"/>
          </a:xfrm>
        </p:spPr>
        <p:txBody>
          <a:bodyPr/>
          <a:lstStyle/>
          <a:p>
            <a:pPr marR="0">
              <a:lnSpc>
                <a:spcPct val="9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Толасова Инна Леонидовна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R="0">
              <a:lnSpc>
                <a:spcPct val="9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pPr marR="0">
              <a:lnSpc>
                <a:spcPct val="9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МКОУ </a:t>
            </a:r>
            <a:r>
              <a:rPr lang="ru-RU" sz="2400" smtClean="0">
                <a:solidFill>
                  <a:srgbClr val="002060"/>
                </a:solidFill>
              </a:rPr>
              <a:t>СОШ №1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R="0">
              <a:lnSpc>
                <a:spcPct val="90000"/>
              </a:lnSpc>
            </a:pPr>
            <a:r>
              <a:rPr lang="ru-RU" sz="2400" dirty="0" smtClean="0">
                <a:solidFill>
                  <a:srgbClr val="002060"/>
                </a:solidFill>
              </a:rPr>
              <a:t>г. </a:t>
            </a:r>
            <a:r>
              <a:rPr lang="ru-RU" sz="2400" dirty="0" smtClean="0">
                <a:solidFill>
                  <a:srgbClr val="002060"/>
                </a:solidFill>
              </a:rPr>
              <a:t>Дигоры</a:t>
            </a:r>
            <a:endParaRPr lang="ru-RU" sz="24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8"/>
          <p:cNvSpPr>
            <a:spLocks noChangeShapeType="1"/>
          </p:cNvSpPr>
          <p:nvPr/>
        </p:nvSpPr>
        <p:spPr bwMode="auto">
          <a:xfrm flipH="1">
            <a:off x="2482850" y="2287588"/>
            <a:ext cx="1152525" cy="4111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39" name="Line 9"/>
          <p:cNvSpPr>
            <a:spLocks noChangeShapeType="1"/>
          </p:cNvSpPr>
          <p:nvPr/>
        </p:nvSpPr>
        <p:spPr bwMode="auto">
          <a:xfrm>
            <a:off x="5327650" y="2211388"/>
            <a:ext cx="1368425" cy="5032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0" name="Rectangle 19"/>
          <p:cNvSpPr>
            <a:spLocks noChangeArrowheads="1"/>
          </p:cNvSpPr>
          <p:nvPr/>
        </p:nvSpPr>
        <p:spPr bwMode="auto">
          <a:xfrm>
            <a:off x="0" y="183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4341" name="Rectangle 20"/>
          <p:cNvSpPr>
            <a:spLocks noChangeArrowheads="1"/>
          </p:cNvSpPr>
          <p:nvPr/>
        </p:nvSpPr>
        <p:spPr bwMode="auto">
          <a:xfrm>
            <a:off x="0" y="183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4342" name="Rectangle 21"/>
          <p:cNvSpPr>
            <a:spLocks noChangeArrowheads="1"/>
          </p:cNvSpPr>
          <p:nvPr/>
        </p:nvSpPr>
        <p:spPr bwMode="auto">
          <a:xfrm>
            <a:off x="3419475" y="1844675"/>
            <a:ext cx="2400300" cy="433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343" name="Rectangle 22"/>
          <p:cNvSpPr>
            <a:spLocks noChangeArrowheads="1"/>
          </p:cNvSpPr>
          <p:nvPr/>
        </p:nvSpPr>
        <p:spPr bwMode="auto">
          <a:xfrm>
            <a:off x="463550" y="4365625"/>
            <a:ext cx="7561263" cy="677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1525" y="4426553"/>
            <a:ext cx="2699747" cy="51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27" tIns="41464" rIns="82927" bIns="41464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FF"/>
                </a:solidFill>
                <a:cs typeface="Arial" pitchFamily="34" charset="0"/>
              </a:rPr>
              <a:t>Обозначает:</a:t>
            </a:r>
            <a:endParaRPr lang="ru-RU" sz="2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00FF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131845" y="1772818"/>
            <a:ext cx="2699747" cy="51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27" tIns="41464" rIns="82927" bIns="41464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FF"/>
                </a:solidFill>
                <a:cs typeface="Arial" pitchFamily="34" charset="0"/>
              </a:rPr>
              <a:t>Вопросы:</a:t>
            </a:r>
            <a:endParaRPr lang="ru-RU" sz="2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00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617703" y="4227386"/>
            <a:ext cx="459221" cy="837790"/>
          </a:xfrm>
          <a:prstGeom prst="rect">
            <a:avLst/>
          </a:prstGeom>
          <a:noFill/>
        </p:spPr>
        <p:txBody>
          <a:bodyPr wrap="none" lIns="82927" tIns="41464" rIns="82927" bIns="41464">
            <a:spAutoFit/>
          </a:bodyPr>
          <a:lstStyle/>
          <a:p>
            <a:pPr algn="ctr">
              <a:defRPr/>
            </a:pPr>
            <a:r>
              <a:rPr lang="ru-RU" sz="49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655476" y="4313895"/>
            <a:ext cx="4506867" cy="699291"/>
          </a:xfrm>
          <a:prstGeom prst="rect">
            <a:avLst/>
          </a:prstGeom>
          <a:noFill/>
        </p:spPr>
        <p:txBody>
          <a:bodyPr wrap="none" lIns="82927" tIns="41464" rIns="82927" bIns="41464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действие предмета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025525" y="404813"/>
            <a:ext cx="66246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Глагол</a:t>
            </a:r>
          </a:p>
        </p:txBody>
      </p:sp>
      <p:sp>
        <p:nvSpPr>
          <p:cNvPr id="14349" name="Rectangle 5"/>
          <p:cNvSpPr>
            <a:spLocks noChangeArrowheads="1"/>
          </p:cNvSpPr>
          <p:nvPr/>
        </p:nvSpPr>
        <p:spPr bwMode="auto">
          <a:xfrm>
            <a:off x="1079500" y="2719388"/>
            <a:ext cx="2016125" cy="996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52695" y="2460237"/>
            <a:ext cx="2358612" cy="1314844"/>
          </a:xfrm>
          <a:prstGeom prst="rect">
            <a:avLst/>
          </a:prstGeom>
          <a:noFill/>
        </p:spPr>
        <p:txBody>
          <a:bodyPr lIns="82927" tIns="41464" rIns="82927" bIns="41464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делать?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857560" y="2747072"/>
            <a:ext cx="459221" cy="837790"/>
          </a:xfrm>
          <a:prstGeom prst="rect">
            <a:avLst/>
          </a:prstGeom>
          <a:noFill/>
        </p:spPr>
        <p:txBody>
          <a:bodyPr wrap="none" lIns="82927" tIns="41464" rIns="82927" bIns="41464">
            <a:spAutoFit/>
          </a:bodyPr>
          <a:lstStyle/>
          <a:p>
            <a:pPr algn="ctr">
              <a:defRPr/>
            </a:pPr>
            <a:r>
              <a:rPr lang="ru-RU" sz="49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</p:txBody>
      </p:sp>
      <p:sp>
        <p:nvSpPr>
          <p:cNvPr id="14352" name="Rectangle 5"/>
          <p:cNvSpPr>
            <a:spLocks noChangeArrowheads="1"/>
          </p:cNvSpPr>
          <p:nvPr/>
        </p:nvSpPr>
        <p:spPr bwMode="auto">
          <a:xfrm>
            <a:off x="5634038" y="2746375"/>
            <a:ext cx="2016125" cy="9985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222905" y="2492901"/>
            <a:ext cx="2840935" cy="1314844"/>
          </a:xfrm>
          <a:prstGeom prst="rect">
            <a:avLst/>
          </a:prstGeom>
          <a:noFill/>
        </p:spPr>
        <p:txBody>
          <a:bodyPr lIns="82927" tIns="41464" rIns="82927" bIns="41464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сделать?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412103" y="2735208"/>
            <a:ext cx="459221" cy="837790"/>
          </a:xfrm>
          <a:prstGeom prst="rect">
            <a:avLst/>
          </a:prstGeom>
          <a:noFill/>
        </p:spPr>
        <p:txBody>
          <a:bodyPr wrap="none" lIns="82927" tIns="41464" rIns="82927" bIns="41464">
            <a:spAutoFit/>
          </a:bodyPr>
          <a:lstStyle/>
          <a:p>
            <a:pPr algn="ctr">
              <a:defRPr/>
            </a:pPr>
            <a:r>
              <a:rPr lang="ru-RU" sz="49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Елена\Desktop\для презентации\selo-177-background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8" y="0"/>
            <a:ext cx="9215438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 descr="C:\Users\Елена\Desktop\для презентации\selo-177-background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3675"/>
            <a:ext cx="9144000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C:\Users\Елена\Desktop\для презентации\igra_podberi_figuri2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513" y="2003425"/>
            <a:ext cx="1490662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C:\Users\Елена\Desktop\для презентации\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713" y="2003425"/>
            <a:ext cx="1079500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6588" y="4568825"/>
            <a:ext cx="22098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Море - Шум моря  (audiopoisk.co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6588" y="6554788"/>
            <a:ext cx="28575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16_47_mp3cut.foxcom.su_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25" y="6554788"/>
            <a:ext cx="28575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95 0.01294 C 0.02669 -0.00185 0.01888 0.00023 0.00879 -0.00115 C -0.00407 -0.00046 -0.01693 -0.00115 -0.02962 0.00069 C -0.03402 0.00139 -0.04037 0.01178 -0.04248 0.01478 C -0.04346 0.01617 -0.04623 0.01756 -0.04525 0.01894 C -0.04427 0.02033 -0.04248 0.01756 -0.04102 0.01686 C -0.03906 0.01617 -0.03727 0.01548 -0.03532 0.01478 C -0.03386 0.01432 -0.03255 0.01363 -0.03109 0.01294 C -0.02637 0.00832 -0.02165 0.00739 -0.01693 0.00277 C -0.00635 0.00393 0.00081 0.00323 0.01009 0.00693 C 0.01692 0.00947 0.02083 0.01386 0.02718 0.01686 C 0.02816 0.01825 0.02897 0.02241 0.02995 0.02102 C 0.03288 0.01686 0.02474 0.01109 0.02441 0.01086 C 0.02051 0.00924 0.00244 0.00716 0.00016 0.00693 C -0.01221 0.00231 -0.0114 0.003 -0.02816 0.00485 C -0.03109 0.00762 -0.03434 0.00947 -0.03679 0.01294 C -0.03825 0.01502 -0.04102 0.01617 -0.04102 0.01894 C -0.04102 0.02102 -0.03809 0.01779 -0.03679 0.01686 C -0.03532 0.01571 -0.03402 0.01409 -0.03255 0.01294 C -0.02849 0.01016 -0.02409 0.00693 -0.0197 0.00485 C -0.00879 0.00554 0.00211 0.00578 0.01302 0.00693 C 0.01709 0.00739 0.02669 0.02033 0.02864 0.01894 C 0.02995 0.01802 0.02946 0.01502 0.02995 0.01294 Z " pathEditMode="relative" rAng="0" ptsTypes="fffffffffffffffffffffff">
                                      <p:cBhvr>
                                        <p:cTn id="16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0" y="-3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52 0.00785 C 0.05403 0.00601 0.05436 0.00347 0.05322 0.00254 C 0.05078 0.00023 0.04459 -0.00139 0.04459 -0.00115 C 0.01448 -0.00023 0.00488 -0.00416 -0.01644 0.00416 C -0.01791 0.00531 -0.01921 0.00693 -0.02067 0.00785 C -0.02246 0.00924 -0.02458 0.01016 -0.02637 0.01155 C -0.0389 0.02079 -0.02132 0.00855 -0.02067 0.00785 C -0.01416 0.003 -0.01156 0.00231 -0.00358 0.00046 C 0.01058 0.00116 0.02474 0.00139 0.0389 0.00254 C 0.04052 0.00254 0.05175 0.00878 0.05175 0.01155 C 0.05175 0.0134 0.04899 0.0104 0.04752 0.0097 C 0.04459 0.00855 0.04183 0.00716 0.0389 0.00601 C 0.03743 0.00531 0.03467 0.00416 0.03467 0.00439 C 0.01627 0.00485 -0.00228 0.00485 -0.02067 0.00601 C -0.02523 0.00624 -0.02914 0.01155 -0.03207 0.01525 C -0.03304 0.0164 -0.03044 0.01224 -0.02914 0.01155 C -0.02604 0.00947 -0.0223 0.00947 -0.01921 0.00785 C -0.01205 0.00393 -0.00521 0.00185 0.00211 -0.00139 C 0.01106 -0.00069 0.02002 -0.00092 0.02897 0.00046 C 0.0319 0.00092 0.03759 0.00416 0.03759 0.00439 C 0.04362 0.00924 0.04964 0.01386 0.05452 0.02079 " pathEditMode="relative" rAng="0" ptsTypes="ffffffffffffffffffffA">
                                      <p:cBhvr>
                                        <p:cTn id="18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59 -0.003 C -0.08105 -0.01247 -0.08187 -0.03419 -0.10189 -0.05313 C -0.10856 -0.06861 -0.11344 -0.08108 -0.12728 -0.09286 C -0.13981 -0.12636 -0.17562 -0.14045 -0.20247 -0.16424 C -0.23486 -0.19288 -0.1984 -0.17371 -0.23763 -0.1908 C -0.25374 -0.20836 -0.27197 -0.21852 -0.28727 -0.23585 C -0.29622 -0.24624 -0.31266 -0.26727 -0.31266 -0.26657 C -0.31787 -0.29152 -0.33008 -0.31208 -0.34245 -0.33402 C -0.35384 -0.35389 -0.34391 -0.35943 -0.36768 -0.37353 C -0.37874 -0.38946 -0.37337 -0.38323 -0.382 -0.39062 " pathEditMode="relative" rAng="0" ptsTypes="fffffffffA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00" y="-194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533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324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фоны\GE075_350A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-134703" y="17514"/>
            <a:ext cx="9413404" cy="6945320"/>
          </a:xfrm>
          <a:prstGeom prst="rect">
            <a:avLst/>
          </a:prstGeom>
          <a:noFill/>
          <a:extLst/>
        </p:spPr>
      </p:pic>
      <p:sp>
        <p:nvSpPr>
          <p:cNvPr id="3" name="Прямоугольник 2"/>
          <p:cNvSpPr/>
          <p:nvPr/>
        </p:nvSpPr>
        <p:spPr>
          <a:xfrm>
            <a:off x="906897" y="548680"/>
            <a:ext cx="261321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Птицы 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0480" y="1628800"/>
            <a:ext cx="274985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</a:rPr>
              <a:t>Лошади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6840" y="2780928"/>
            <a:ext cx="194688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</a:rPr>
              <a:t>Мухи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2864" y="3861048"/>
            <a:ext cx="339567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</a:rPr>
              <a:t>Лягушата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49208" y="4970785"/>
            <a:ext cx="264944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</a:rPr>
              <a:t>А утята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35067" y="548680"/>
            <a:ext cx="400629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Зажужжали.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7778" y="1700808"/>
            <a:ext cx="306013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заржали.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51999" y="2780928"/>
            <a:ext cx="412805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зачирикали.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04436" y="3861048"/>
            <a:ext cx="311066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крякают.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79290" y="4970785"/>
            <a:ext cx="307058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квакают.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059113" y="1196975"/>
            <a:ext cx="2305050" cy="191452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936875" y="2347913"/>
            <a:ext cx="2058988" cy="10001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595688" y="4322763"/>
            <a:ext cx="1768475" cy="129540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3595688" y="4665663"/>
            <a:ext cx="3030537" cy="95250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2743200" y="1460500"/>
            <a:ext cx="3144838" cy="197485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Прямоугольник 1026"/>
          <p:cNvSpPr/>
          <p:nvPr/>
        </p:nvSpPr>
        <p:spPr>
          <a:xfrm>
            <a:off x="179512" y="6038699"/>
            <a:ext cx="3528391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ea typeface="Times New Roman"/>
              </a:rPr>
              <a:t>Поросята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8" name="Прямоугольник 1027"/>
          <p:cNvSpPr/>
          <p:nvPr/>
        </p:nvSpPr>
        <p:spPr>
          <a:xfrm>
            <a:off x="4995102" y="6007920"/>
            <a:ext cx="3465329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Хрюкают.</a:t>
            </a:r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3198813" y="6489700"/>
            <a:ext cx="2058987" cy="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04617B"/>
                </a:solidFill>
              </a:rPr>
              <a:t>   Фразеологизмы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388" y="1920875"/>
            <a:ext cx="4537075" cy="4433888"/>
          </a:xfrm>
        </p:spPr>
        <p:txBody>
          <a:bodyPr/>
          <a:lstStyle/>
          <a:p>
            <a:r>
              <a:rPr lang="ru-RU" sz="3600" smtClean="0">
                <a:solidFill>
                  <a:srgbClr val="0B5395"/>
                </a:solidFill>
              </a:rPr>
              <a:t> а) Клевать носом -  </a:t>
            </a:r>
          </a:p>
          <a:p>
            <a:pPr algn="ctr"/>
            <a:r>
              <a:rPr lang="ru-RU" sz="3600" smtClean="0">
                <a:solidFill>
                  <a:srgbClr val="0B5395"/>
                </a:solidFill>
              </a:rPr>
              <a:t> б) Чесать языком –</a:t>
            </a:r>
          </a:p>
          <a:p>
            <a:pPr algn="ctr"/>
            <a:r>
              <a:rPr lang="ru-RU" sz="3600" smtClean="0">
                <a:solidFill>
                  <a:srgbClr val="0B5395"/>
                </a:solidFill>
              </a:rPr>
              <a:t> в)</a:t>
            </a:r>
            <a:r>
              <a:rPr lang="ru-RU" sz="3600" smtClean="0">
                <a:solidFill>
                  <a:srgbClr val="000000"/>
                </a:solidFill>
              </a:rPr>
              <a:t> </a:t>
            </a:r>
            <a:r>
              <a:rPr lang="ru-RU" sz="3600" smtClean="0">
                <a:solidFill>
                  <a:srgbClr val="0B5395"/>
                </a:solidFill>
              </a:rPr>
              <a:t>Дать стрекоча –</a:t>
            </a:r>
          </a:p>
          <a:p>
            <a:pPr algn="ctr"/>
            <a:r>
              <a:rPr lang="ru-RU" sz="3600" smtClean="0">
                <a:solidFill>
                  <a:srgbClr val="0B5395"/>
                </a:solidFill>
              </a:rPr>
              <a:t> г) Ломать голову –</a:t>
            </a:r>
          </a:p>
          <a:p>
            <a:pPr algn="ctr"/>
            <a:r>
              <a:rPr lang="ru-RU" sz="3600" smtClean="0">
                <a:solidFill>
                  <a:srgbClr val="0B5395"/>
                </a:solidFill>
              </a:rPr>
              <a:t>  д) Задирать нос – </a:t>
            </a:r>
          </a:p>
          <a:p>
            <a:pPr algn="ctr"/>
            <a:r>
              <a:rPr lang="ru-RU" sz="3600" smtClean="0">
                <a:solidFill>
                  <a:srgbClr val="0B5395"/>
                </a:solidFill>
              </a:rPr>
              <a:t> е) Бить баклуши –</a:t>
            </a:r>
          </a:p>
          <a:p>
            <a:pPr algn="ctr"/>
            <a:r>
              <a:rPr lang="ru-RU" sz="3600" smtClean="0">
                <a:solidFill>
                  <a:srgbClr val="0B5395"/>
                </a:solidFill>
              </a:rPr>
              <a:t> ж) Считать ворон – 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>
                <a:solidFill>
                  <a:srgbClr val="C00000"/>
                </a:solidFill>
              </a:rPr>
              <a:t>дремать</a:t>
            </a:r>
          </a:p>
          <a:p>
            <a:pPr>
              <a:buFont typeface="Wingdings 2" pitchFamily="18" charset="2"/>
              <a:buNone/>
            </a:pPr>
            <a:r>
              <a:rPr lang="ru-RU" sz="3600" smtClean="0">
                <a:solidFill>
                  <a:srgbClr val="C00000"/>
                </a:solidFill>
              </a:rPr>
              <a:t>болтать</a:t>
            </a:r>
          </a:p>
          <a:p>
            <a:pPr>
              <a:buFont typeface="Wingdings 2" pitchFamily="18" charset="2"/>
              <a:buNone/>
            </a:pPr>
            <a:r>
              <a:rPr lang="ru-RU" sz="3600" smtClean="0">
                <a:solidFill>
                  <a:srgbClr val="C00000"/>
                </a:solidFill>
              </a:rPr>
              <a:t>убегать</a:t>
            </a:r>
          </a:p>
          <a:p>
            <a:pPr>
              <a:buFont typeface="Wingdings 2" pitchFamily="18" charset="2"/>
              <a:buNone/>
            </a:pPr>
            <a:r>
              <a:rPr lang="ru-RU" sz="3600" smtClean="0">
                <a:solidFill>
                  <a:srgbClr val="C00000"/>
                </a:solidFill>
              </a:rPr>
              <a:t>думать</a:t>
            </a:r>
          </a:p>
          <a:p>
            <a:pPr>
              <a:buFont typeface="Wingdings 2" pitchFamily="18" charset="2"/>
              <a:buNone/>
            </a:pPr>
            <a:r>
              <a:rPr lang="ru-RU" sz="3600" smtClean="0">
                <a:solidFill>
                  <a:srgbClr val="C00000"/>
                </a:solidFill>
              </a:rPr>
              <a:t>задаваться</a:t>
            </a:r>
          </a:p>
          <a:p>
            <a:pPr>
              <a:buFont typeface="Wingdings 2" pitchFamily="18" charset="2"/>
              <a:buNone/>
            </a:pPr>
            <a:r>
              <a:rPr lang="ru-RU" sz="3600" smtClean="0">
                <a:solidFill>
                  <a:srgbClr val="C00000"/>
                </a:solidFill>
              </a:rPr>
              <a:t>бездельничать</a:t>
            </a:r>
          </a:p>
          <a:p>
            <a:pPr>
              <a:buFont typeface="Wingdings 2" pitchFamily="18" charset="2"/>
              <a:buNone/>
            </a:pPr>
            <a:r>
              <a:rPr lang="ru-RU" sz="3600" smtClean="0">
                <a:solidFill>
                  <a:srgbClr val="C00000"/>
                </a:solidFill>
              </a:rPr>
              <a:t>отвлекаться</a:t>
            </a: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2420938"/>
            <a:ext cx="1944687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Рисунок 3" descr="http://catalog.planeta-kniga.ru/image/cache/import_files/51/51577e9e7fef11e6bee02cd05aaad106_f3a5b79cf7c011e7812bd46e0e0678eb-400x4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655763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</a:t>
            </a:r>
            <a:r>
              <a:rPr lang="ru-RU" b="1" smtClean="0"/>
              <a:t>Пословицы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а) Поспешишь – людей </a:t>
            </a:r>
            <a:r>
              <a:rPr lang="ru-RU" sz="3600" dirty="0" smtClean="0">
                <a:solidFill>
                  <a:srgbClr val="C00000"/>
                </a:solidFill>
              </a:rPr>
              <a:t>насмешишь</a:t>
            </a:r>
            <a:r>
              <a:rPr lang="ru-RU" sz="3600" dirty="0" smtClean="0"/>
              <a:t>.</a:t>
            </a:r>
          </a:p>
          <a:p>
            <a:pPr>
              <a:defRPr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б) Упустишь минуту – </a:t>
            </a:r>
            <a:r>
              <a:rPr lang="ru-RU" sz="3600" dirty="0" smtClean="0">
                <a:solidFill>
                  <a:srgbClr val="C00000"/>
                </a:solidFill>
              </a:rPr>
              <a:t>потеряешь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час.</a:t>
            </a:r>
          </a:p>
          <a:p>
            <a:pPr>
              <a:defRPr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в) Тише едешь – дальше </a:t>
            </a:r>
            <a:r>
              <a:rPr lang="ru-RU" sz="3600" dirty="0" smtClean="0">
                <a:solidFill>
                  <a:srgbClr val="C00000"/>
                </a:solidFill>
              </a:rPr>
              <a:t>будешь</a:t>
            </a:r>
            <a:r>
              <a:rPr lang="ru-RU" sz="3600" dirty="0" smtClean="0"/>
              <a:t>.</a:t>
            </a:r>
          </a:p>
        </p:txBody>
      </p:sp>
      <p:pic>
        <p:nvPicPr>
          <p:cNvPr id="18436" name="Рисунок 3" descr="http://catalog.planeta-kniga.ru/image/cache/import_files/51/51577e9e7fef11e6bee02cd05aaad106_f3a5b79cf7c011e7812bd46e0e0678eb-4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364038"/>
            <a:ext cx="2143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7" descr="https://www.bmelabandscience.com/wp-content/uploads/2013/08/Apple-and-Books-1024x6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221163"/>
            <a:ext cx="17287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476250"/>
            <a:ext cx="8229600" cy="1143000"/>
          </a:xfrm>
        </p:spPr>
        <p:txBody>
          <a:bodyPr/>
          <a:lstStyle/>
          <a:p>
            <a:r>
              <a:rPr lang="ru-RU" sz="4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Может ли одно слово быть разной частью речи? </a:t>
            </a:r>
            <a:endParaRPr lang="ru-RU" smtClean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  <a:defRPr/>
            </a:pPr>
            <a:r>
              <a:rPr lang="ru-RU" sz="3600" dirty="0">
                <a:solidFill>
                  <a:prstClr val="white"/>
                </a:solidFill>
              </a:rPr>
              <a:t>а)Мама стала печь пироги, а сын на печь полез.</a:t>
            </a:r>
          </a:p>
          <a:p>
            <a:pPr>
              <a:defRPr/>
            </a:pPr>
            <a:r>
              <a:rPr lang="ru-RU" sz="4800" dirty="0" smtClean="0">
                <a:solidFill>
                  <a:srgbClr val="002060"/>
                </a:solidFill>
              </a:rPr>
              <a:t>а)Мама стала </a:t>
            </a:r>
            <a:r>
              <a:rPr lang="ru-RU" sz="4800" dirty="0" smtClean="0">
                <a:solidFill>
                  <a:srgbClr val="FF0000"/>
                </a:solidFill>
              </a:rPr>
              <a:t>печь</a:t>
            </a:r>
            <a:r>
              <a:rPr lang="ru-RU" sz="4800" dirty="0" smtClean="0">
                <a:solidFill>
                  <a:srgbClr val="002060"/>
                </a:solidFill>
              </a:rPr>
              <a:t> пироги, а сын на </a:t>
            </a:r>
            <a:r>
              <a:rPr lang="ru-RU" sz="4800" dirty="0" smtClean="0">
                <a:solidFill>
                  <a:srgbClr val="FF0000"/>
                </a:solidFill>
              </a:rPr>
              <a:t>печь</a:t>
            </a:r>
            <a:r>
              <a:rPr lang="ru-RU" sz="4800" dirty="0" smtClean="0">
                <a:solidFill>
                  <a:srgbClr val="002060"/>
                </a:solidFill>
              </a:rPr>
              <a:t> полез.</a:t>
            </a:r>
          </a:p>
          <a:p>
            <a:pPr>
              <a:defRPr/>
            </a:pPr>
            <a:r>
              <a:rPr lang="ru-RU" sz="4800" dirty="0" smtClean="0">
                <a:solidFill>
                  <a:srgbClr val="002060"/>
                </a:solidFill>
              </a:rPr>
              <a:t>б) Ведро дало </a:t>
            </a:r>
            <a:r>
              <a:rPr lang="ru-RU" sz="4800" dirty="0" smtClean="0">
                <a:solidFill>
                  <a:srgbClr val="FF0000"/>
                </a:solidFill>
              </a:rPr>
              <a:t>течь</a:t>
            </a:r>
            <a:r>
              <a:rPr lang="ru-RU" sz="4800" dirty="0" smtClean="0">
                <a:solidFill>
                  <a:srgbClr val="002060"/>
                </a:solidFill>
              </a:rPr>
              <a:t>, и вода стала </a:t>
            </a:r>
            <a:r>
              <a:rPr lang="ru-RU" sz="4800" dirty="0" smtClean="0">
                <a:solidFill>
                  <a:srgbClr val="FF0000"/>
                </a:solidFill>
              </a:rPr>
              <a:t>течь</a:t>
            </a:r>
            <a:r>
              <a:rPr lang="ru-RU" sz="480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Font typeface="Wingdings 2" pitchFamily="18" charset="2"/>
              <a:buNone/>
              <a:defRPr/>
            </a:pPr>
            <a:r>
              <a:rPr lang="ru-RU" sz="3600" dirty="0" smtClean="0">
                <a:solidFill>
                  <a:prstClr val="white"/>
                </a:solidFill>
              </a:rPr>
              <a:t>о </a:t>
            </a:r>
            <a:r>
              <a:rPr lang="ru-RU" sz="3600" dirty="0">
                <a:solidFill>
                  <a:prstClr val="white"/>
                </a:solidFill>
              </a:rPr>
              <a:t>дало течь, и вода стала течь.</a:t>
            </a:r>
          </a:p>
        </p:txBody>
      </p:sp>
      <p:pic>
        <p:nvPicPr>
          <p:cNvPr id="19460" name="Picture 9" descr="АПРАПО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81075"/>
            <a:ext cx="1979612" cy="2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29600" cy="1143000"/>
          </a:xfrm>
        </p:spPr>
        <p:txBody>
          <a:bodyPr/>
          <a:lstStyle/>
          <a:p>
            <a:r>
              <a:rPr lang="ru-RU" smtClean="0"/>
              <a:t>                </a:t>
            </a:r>
            <a:r>
              <a:rPr lang="ru-RU" sz="6000" b="1" smtClean="0"/>
              <a:t>Загадка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9113" y="1700213"/>
            <a:ext cx="8229600" cy="4389437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Он предметы оживляет,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Всех их в дело вовлекает,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Что им делать, говорит,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Строго сам за всем следит.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Он три времени имеет 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И спрягаться он умеет.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Детям строят много школ,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Чтоб все знали про…</a:t>
            </a:r>
          </a:p>
          <a:p>
            <a:pPr>
              <a:defRPr/>
            </a:pPr>
            <a:r>
              <a:rPr lang="ru-RU" dirty="0" smtClean="0"/>
              <a:t>   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( Глагол)</a:t>
            </a:r>
          </a:p>
          <a:p>
            <a:pPr>
              <a:defRPr/>
            </a:pPr>
            <a:endParaRPr lang="ru-RU" dirty="0" smtClean="0"/>
          </a:p>
        </p:txBody>
      </p:sp>
      <p:pic>
        <p:nvPicPr>
          <p:cNvPr id="20484" name="Picture 6" descr="https://img.ytapi.club/vi/fMA7gXBXkbA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420938"/>
            <a:ext cx="31686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29600" cy="1143000"/>
          </a:xfrm>
        </p:spPr>
        <p:txBody>
          <a:bodyPr/>
          <a:lstStyle/>
          <a:p>
            <a:r>
              <a:rPr lang="ru-RU" smtClean="0"/>
              <a:t>                </a:t>
            </a:r>
            <a:r>
              <a:rPr lang="ru-RU" sz="6000" b="1" smtClean="0"/>
              <a:t>Загадка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9113" y="1700213"/>
            <a:ext cx="8229600" cy="4389437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Он предметы </a:t>
            </a:r>
            <a:r>
              <a:rPr lang="ru-RU" sz="2800" b="1" u="sng" dirty="0" smtClean="0">
                <a:solidFill>
                  <a:srgbClr val="00B050"/>
                </a:solidFill>
              </a:rPr>
              <a:t>оживляет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Всех их в дело </a:t>
            </a:r>
            <a:r>
              <a:rPr lang="ru-RU" sz="2800" b="1" u="sng" dirty="0" smtClean="0">
                <a:solidFill>
                  <a:srgbClr val="00B050"/>
                </a:solidFill>
              </a:rPr>
              <a:t>вовлекает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Что им делать, </a:t>
            </a:r>
            <a:r>
              <a:rPr lang="ru-RU" sz="2800" b="1" u="sng" dirty="0" smtClean="0">
                <a:solidFill>
                  <a:srgbClr val="00B050"/>
                </a:solidFill>
              </a:rPr>
              <a:t>говорит,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Строго сам за всем </a:t>
            </a:r>
            <a:r>
              <a:rPr lang="ru-RU" sz="2800" b="1" u="sng" dirty="0" smtClean="0">
                <a:solidFill>
                  <a:srgbClr val="00B050"/>
                </a:solidFill>
              </a:rPr>
              <a:t>следит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Он три времени </a:t>
            </a:r>
            <a:r>
              <a:rPr lang="ru-RU" sz="2800" b="1" u="sng" dirty="0" smtClean="0">
                <a:solidFill>
                  <a:srgbClr val="00B050"/>
                </a:solidFill>
              </a:rPr>
              <a:t>имеет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2800" b="1" u="sng" dirty="0" smtClean="0">
                <a:solidFill>
                  <a:srgbClr val="00B050"/>
                </a:solidFill>
              </a:rPr>
              <a:t>спрягаться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он </a:t>
            </a:r>
            <a:r>
              <a:rPr lang="ru-RU" sz="2800" b="1" u="sng" dirty="0" smtClean="0">
                <a:solidFill>
                  <a:srgbClr val="00B050"/>
                </a:solidFill>
              </a:rPr>
              <a:t>умеет</a:t>
            </a:r>
            <a:r>
              <a:rPr lang="ru-RU" sz="2800" b="1" dirty="0" smtClean="0">
                <a:solidFill>
                  <a:srgbClr val="00B050"/>
                </a:solidFill>
              </a:rPr>
              <a:t>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Детям </a:t>
            </a:r>
            <a:r>
              <a:rPr lang="ru-RU" sz="2800" b="1" u="sng" dirty="0" smtClean="0">
                <a:solidFill>
                  <a:srgbClr val="00B050"/>
                </a:solidFill>
              </a:rPr>
              <a:t>строят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много школ,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Чтоб все </a:t>
            </a:r>
            <a:r>
              <a:rPr lang="ru-RU" sz="2800" b="1" u="sng" dirty="0" smtClean="0">
                <a:solidFill>
                  <a:srgbClr val="00B050"/>
                </a:solidFill>
              </a:rPr>
              <a:t>знали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про глагол.</a:t>
            </a:r>
          </a:p>
          <a:p>
            <a:pPr>
              <a:defRPr/>
            </a:pPr>
            <a:r>
              <a:rPr lang="ru-RU" dirty="0" smtClean="0"/>
              <a:t>                                       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defRPr/>
            </a:pPr>
            <a:endParaRPr lang="ru-RU" dirty="0" smtClean="0"/>
          </a:p>
        </p:txBody>
      </p:sp>
      <p:pic>
        <p:nvPicPr>
          <p:cNvPr id="21508" name="Picture 6" descr="https://img.ytapi.club/vi/fMA7gXBXkbA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420938"/>
            <a:ext cx="31686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2523" y="1175486"/>
            <a:ext cx="5760424" cy="37856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Задание на дом:</a:t>
            </a:r>
          </a:p>
          <a:p>
            <a:pPr algn="ctr">
              <a:defRPr/>
            </a:pP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стр.71 </a:t>
            </a:r>
            <a:r>
              <a:rPr lang="ru-RU" sz="60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>
              <a:defRPr/>
            </a:pPr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Упражнение 122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84250" y="1360488"/>
          <a:ext cx="6345238" cy="4500562"/>
        </p:xfrm>
        <a:graphic>
          <a:graphicData uri="http://schemas.openxmlformats.org/drawingml/2006/table">
            <a:tbl>
              <a:tblPr firstRow="1" firstCol="1" bandRow="1"/>
              <a:tblGrid>
                <a:gridCol w="5189615"/>
                <a:gridCol w="1155623"/>
              </a:tblGrid>
              <a:tr h="5516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 – это признак предмета;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7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 – это часть речи;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3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 – это предмет;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27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 – обозначает действие предмета;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27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 отвечает на вопросы: кто? что?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9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Глагол – отвечает на вопросы: Что делать? Что сделать?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372200" y="1700808"/>
            <a:ext cx="7807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+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349500"/>
            <a:ext cx="782638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789363"/>
            <a:ext cx="782638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388" y="1109663"/>
            <a:ext cx="78105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068638"/>
            <a:ext cx="781050" cy="91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24400"/>
            <a:ext cx="782638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838152" y="139980"/>
            <a:ext cx="51074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Верно - неверно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313" y="638830"/>
            <a:ext cx="5364272" cy="2517733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8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Морское путешествие</a:t>
            </a:r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6147" name="Picture 2" descr="http://rk.karelia.ru/wp-content/uploads/2015/06/Detskij-korabl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588963"/>
            <a:ext cx="3324225" cy="541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2" descr="http://rk.karelia.ru/wp-content/uploads/2015/06/Detskij-korabl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49275"/>
            <a:ext cx="3325813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ручное управление 1"/>
          <p:cNvSpPr/>
          <p:nvPr/>
        </p:nvSpPr>
        <p:spPr>
          <a:xfrm>
            <a:off x="7634288" y="3405188"/>
            <a:ext cx="1281112" cy="403225"/>
          </a:xfrm>
          <a:prstGeom prst="flowChartManualOperati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291513" y="1881188"/>
            <a:ext cx="34925" cy="1524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" name="Блок-схема: сохраненные данные 3"/>
          <p:cNvSpPr/>
          <p:nvPr/>
        </p:nvSpPr>
        <p:spPr>
          <a:xfrm>
            <a:off x="7554913" y="1987550"/>
            <a:ext cx="719137" cy="1271588"/>
          </a:xfrm>
          <a:prstGeom prst="flowChartOnlineStorag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7092280" cy="75251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Tx/>
              <a:buChar char="-"/>
              <a:defRPr/>
            </a:pPr>
            <a:r>
              <a:rPr lang="ru-RU" sz="3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Просигналь флажком красным если тебе все понравилось и ты со всеми заданиями справился на отлично!</a:t>
            </a:r>
          </a:p>
          <a:p>
            <a:pPr>
              <a:defRPr/>
            </a:pPr>
            <a:endParaRPr lang="ru-RU" sz="3400" b="1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ru-RU" sz="3400" b="1" dirty="0">
                <a:ln>
                  <a:solidFill>
                    <a:schemeClr val="bg1"/>
                  </a:solidFill>
                </a:ln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если тебе еще требуется помощь тогда просигналь флажком зелёным цветом.</a:t>
            </a:r>
          </a:p>
          <a:p>
            <a:pPr>
              <a:defRPr/>
            </a:pPr>
            <a:endParaRPr lang="ru-RU" sz="3400" b="1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ru-RU" sz="3400" b="1" dirty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если ты ничего не понял, у тебя ничего не получилось, просигналь флажком жёлтым цветом. </a:t>
            </a:r>
          </a:p>
          <a:p>
            <a:pPr>
              <a:defRPr/>
            </a:pP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69152" y="2296469"/>
            <a:ext cx="6439135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РЕФЛЕКСИЯ</a:t>
            </a:r>
          </a:p>
        </p:txBody>
      </p:sp>
      <p:pic>
        <p:nvPicPr>
          <p:cNvPr id="24583" name="Picture 2" descr="https://us.123rf.com/450wm/amalga/amalga1506/amalga150600014/40981167-little-sailor-vector-cartoon-illustration-for-children-isolated-on-white.jpg?ver=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588" y="-6350"/>
            <a:ext cx="2173287" cy="377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7772400" cy="1362456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>
              <a:defRPr/>
            </a:pPr>
            <a:r>
              <a:rPr lang="ru-RU" smtClean="0"/>
              <a:t>          </a:t>
            </a:r>
            <a:r>
              <a:rPr lang="ru-RU" sz="9600" smtClean="0"/>
              <a:t>Молодцы</a:t>
            </a:r>
            <a:endParaRPr lang="ru-RU" sz="9600"/>
          </a:p>
        </p:txBody>
      </p:sp>
      <p:sp>
        <p:nvSpPr>
          <p:cNvPr id="25603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855663" y="619125"/>
            <a:ext cx="5175250" cy="1477963"/>
          </a:xfrm>
        </p:spPr>
        <p:txBody>
          <a:bodyPr/>
          <a:lstStyle/>
          <a:p>
            <a:pPr eaLnBrk="1" hangingPunct="1"/>
            <a:r>
              <a:rPr lang="ru-RU" sz="4800" b="1" smtClean="0"/>
              <a:t>Мыс Чистописания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2" descr="http://lusana.ru/files/22299/653/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675" y="0"/>
            <a:ext cx="2862263" cy="24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875" y="1351511"/>
            <a:ext cx="5912411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ln w="13462">
                  <a:solidFill>
                    <a:prstClr val="black"/>
                  </a:solidFill>
                  <a:prstDash val="solid"/>
                </a:ln>
                <a:solidFill>
                  <a:srgbClr val="00206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6000" b="1" dirty="0">
                <a:ln w="13462">
                  <a:solidFill>
                    <a:prstClr val="black"/>
                  </a:solidFill>
                  <a:prstDash val="solid"/>
                </a:ln>
                <a:solidFill>
                  <a:srgbClr val="00206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 </a:t>
            </a:r>
            <a:r>
              <a:rPr lang="ru-RU" sz="6000" b="1" dirty="0" err="1">
                <a:ln w="13462">
                  <a:solidFill>
                    <a:prstClr val="black"/>
                  </a:solidFill>
                  <a:prstDash val="solid"/>
                </a:ln>
                <a:solidFill>
                  <a:srgbClr val="00206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ЧЧЧистописания</a:t>
            </a:r>
            <a:endParaRPr lang="ru-RU" sz="6000" b="1" dirty="0">
              <a:ln w="13462">
                <a:solidFill>
                  <a:prstClr val="black"/>
                </a:solidFill>
                <a:prstDash val="solid"/>
              </a:ln>
              <a:solidFill>
                <a:srgbClr val="00206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7174" name="Picture 4" descr="http://www.clipartbest.com/cliparts/ace/RBr/aceRBrRpi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2414588"/>
            <a:ext cx="8905875" cy="433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\Desktop\для презентации\bwNBstweJ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C:\Users\Елена\Desktop\для презентации\29d68672fd149d223973abec907ed3b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450" y="2208213"/>
            <a:ext cx="3946525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4291013"/>
            <a:ext cx="188912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Море - Шум моря  (audiopoisk.com)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25" y="6858000"/>
            <a:ext cx="285750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738 -0.0067 C 0.10445 -0.0187 0.09941 -0.02124 0.0929 -0.02909 C 0.08639 -0.03694 0.08119 -0.04248 0.07273 -0.04548 C 0.05971 -0.04409 0.04669 -0.04363 0.03384 -0.04132 C 0.02896 -0.0404 0.01448 -0.03093 0.01074 -0.02701 C 0.00374 -0.02032 0.00032 -0.01154 -0.00798 -0.00854 C -0.0205 0.00854 -0.03287 0.01292 -0.04979 0.01593 C -0.06688 0.01523 -0.09275 0.01939 -0.11162 0.00969 C -0.11683 0.00715 -0.12024 -0.00046 -0.12464 -0.00462 C -0.12675 -0.01293 -0.13163 -0.01639 -0.13619 -0.02286 C -0.13944 -0.03647 -0.15051 -0.04548 -0.15929 -0.05171 C -0.16239 -0.0584 -0.16173 -0.0591 -0.16792 -0.06187 C -0.17377 -0.06441 -0.18516 -0.06787 -0.18516 -0.06764 C -0.22975 -0.06302 -0.21396 -0.07087 -0.23853 -0.04756 C -0.24358 -0.03671 -0.25432 -0.02401 -0.26164 -0.01685 C -0.2631 -0.01547 -0.26424 -0.01339 -0.26587 -0.0127 C -0.2688 -0.01131 -0.27465 -0.00854 -0.27465 -0.00831 C -0.29109 -0.01062 -0.31403 -0.00462 -0.32818 -0.01478 C -0.33697 -0.02124 -0.32786 -0.01616 -0.33665 -0.02701 C -0.33925 -0.03001 -0.34267 -0.0307 -0.34527 -0.03324 C -0.34917 -0.04917 -0.34332 -0.03047 -0.35096 -0.04132 C -0.3534 -0.04479 -0.35487 -0.0494 -0.35682 -0.05356 C -0.35877 -0.05702 -0.36252 -0.05633 -0.36528 -0.05771 C -0.37098 -0.06048 -0.37667 -0.06233 -0.38253 -0.06394 C -0.40075 -0.06325 -0.41963 -0.06371 -0.43736 -0.06187 C -0.4468 -0.06094 -0.46616 -0.05333 -0.47478 -0.05171 C -0.47771 -0.05033 -0.4808 -0.04963 -0.48357 -0.04756 C -0.48699 -0.04525 -0.49252 -0.03925 -0.49252 -0.03901 C -0.49528 -0.0277 -0.49154 -0.03809 -0.49805 -0.02909 C -0.49952 -0.02678 -0.50049 -0.02332 -0.50228 -0.02101 C -0.50911 -0.0127 -0.51823 -0.00716 -0.52669 -0.00462 C -0.53466 -0.00831 -0.53694 -0.01501 -0.54263 -0.02286 C -0.54589 -0.03647 -0.54149 -0.02216 -0.54833 -0.03324 C -0.55565 -0.04502 -0.55679 -0.05194 -0.5685 -0.05771 C -0.58868 -0.0561 -0.60885 -0.05171 -0.62903 -0.05171 " pathEditMode="relative" rAng="0" ptsTypes="AAAAAAAAAAAAAAAAAAAAAAAAAAAAAAAAA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82100" y="-1916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53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>
          <a:xfrm>
            <a:off x="3536950" y="609600"/>
            <a:ext cx="5251450" cy="53149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8" name="Picture 2" descr="https://www.sunhome.ru/i/foto/154/dzhin-v-butilke.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23875"/>
            <a:ext cx="3671888" cy="581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Прямоугольник 3"/>
          <p:cNvSpPr>
            <a:spLocks noChangeArrowheads="1"/>
          </p:cNvSpPr>
          <p:nvPr/>
        </p:nvSpPr>
        <p:spPr bwMode="auto">
          <a:xfrm>
            <a:off x="3975100" y="952500"/>
            <a:ext cx="4078288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6000">
                <a:solidFill>
                  <a:srgbClr val="002060"/>
                </a:solidFill>
                <a:latin typeface="Times New Roman" pitchFamily="18" charset="0"/>
              </a:rPr>
              <a:t>К.рабль,</a:t>
            </a:r>
          </a:p>
          <a:p>
            <a:r>
              <a:rPr lang="ru-RU" sz="6000">
                <a:solidFill>
                  <a:srgbClr val="002060"/>
                </a:solidFill>
                <a:latin typeface="Times New Roman" pitchFamily="18" charset="0"/>
              </a:rPr>
              <a:t>в.сточный,  </a:t>
            </a:r>
          </a:p>
          <a:p>
            <a:r>
              <a:rPr lang="ru-RU" sz="6000">
                <a:solidFill>
                  <a:srgbClr val="002060"/>
                </a:solidFill>
                <a:latin typeface="Times New Roman" pitchFamily="18" charset="0"/>
              </a:rPr>
              <a:t>сев.рный, </a:t>
            </a:r>
          </a:p>
          <a:p>
            <a:r>
              <a:rPr lang="ru-RU" sz="6000">
                <a:solidFill>
                  <a:srgbClr val="002060"/>
                </a:solidFill>
                <a:latin typeface="Times New Roman" pitchFamily="18" charset="0"/>
              </a:rPr>
              <a:t> вет.р,  </a:t>
            </a:r>
          </a:p>
          <a:p>
            <a:r>
              <a:rPr lang="ru-RU" sz="6000">
                <a:solidFill>
                  <a:srgbClr val="002060"/>
                </a:solidFill>
                <a:latin typeface="Times New Roman" pitchFamily="18" charset="0"/>
              </a:rPr>
              <a:t>прич.лить.</a:t>
            </a:r>
            <a:endParaRPr lang="ru-RU" sz="600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2439" y="342511"/>
            <a:ext cx="8541326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такое имя существительное?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665019" y="3186499"/>
            <a:ext cx="8302336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такое имя прилагательное?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798" y="2226173"/>
            <a:ext cx="7377546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ещё о нём знаете?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82437" y="4349828"/>
            <a:ext cx="70866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ещё можете сказать?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++++++++++++++++++++++++++++++++++++++++++++++++++++++++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2" descr="http://znakka4estva.ru/uploads/category_items/sources/94d2fecbc9054b9479f58133592ddb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925"/>
            <a:ext cx="4643438" cy="656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4" descr="https://st2.depositphotos.com/3700043/6722/v/450/depositphotos_67226603-stock-illustration-funny-cartoon-shi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04813"/>
            <a:ext cx="4427537" cy="566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4" y="1556792"/>
            <a:ext cx="8964488" cy="1828800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/>
              <a:t>Тема урока: </a:t>
            </a:r>
            <a:r>
              <a:rPr lang="ru-RU" dirty="0">
                <a:solidFill>
                  <a:srgbClr val="FF0000"/>
                </a:solidFill>
              </a:rPr>
              <a:t>«Глагол как часть речи»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852738"/>
            <a:ext cx="7854950" cy="3313112"/>
          </a:xfrm>
        </p:spPr>
        <p:txBody>
          <a:bodyPr/>
          <a:lstStyle/>
          <a:p>
            <a:pPr marR="0" algn="just"/>
            <a:r>
              <a:rPr lang="ru-RU" sz="3600" smtClean="0"/>
              <a:t>Задачи урока:</a:t>
            </a:r>
          </a:p>
          <a:p>
            <a:pPr marR="0" algn="just">
              <a:buFont typeface="Wingdings 2" pitchFamily="18" charset="2"/>
              <a:buAutoNum type="arabicParenR"/>
            </a:pPr>
            <a:r>
              <a:rPr lang="ru-RU" sz="3600" smtClean="0"/>
              <a:t>Будем учиться находить глаголы.</a:t>
            </a:r>
          </a:p>
          <a:p>
            <a:pPr marR="0" algn="just">
              <a:buFont typeface="Wingdings 2" pitchFamily="18" charset="2"/>
              <a:buAutoNum type="arabicParenR"/>
            </a:pPr>
            <a:r>
              <a:rPr lang="ru-RU" sz="3600" smtClean="0"/>
              <a:t>Правильно ставить вопросы.</a:t>
            </a:r>
          </a:p>
          <a:p>
            <a:pPr marR="0" algn="just">
              <a:buFont typeface="Wingdings 2" pitchFamily="18" charset="2"/>
              <a:buAutoNum type="arabicParenR"/>
            </a:pPr>
            <a:r>
              <a:rPr lang="ru-RU" sz="3600" smtClean="0"/>
              <a:t>Отличать глаголы от других частей речи.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331913" y="282575"/>
            <a:ext cx="66246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Глагол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763713" y="2719388"/>
            <a:ext cx="1647825" cy="714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3316" name="Line 8"/>
          <p:cNvSpPr>
            <a:spLocks noChangeShapeType="1"/>
          </p:cNvSpPr>
          <p:nvPr/>
        </p:nvSpPr>
        <p:spPr bwMode="auto">
          <a:xfrm flipH="1">
            <a:off x="2916238" y="2355850"/>
            <a:ext cx="736600" cy="3635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Line 11"/>
          <p:cNvSpPr>
            <a:spLocks noChangeShapeType="1"/>
          </p:cNvSpPr>
          <p:nvPr/>
        </p:nvSpPr>
        <p:spPr bwMode="auto">
          <a:xfrm>
            <a:off x="6049963" y="2355850"/>
            <a:ext cx="568325" cy="3794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8" name="Rectangle 19"/>
          <p:cNvSpPr>
            <a:spLocks noChangeArrowheads="1"/>
          </p:cNvSpPr>
          <p:nvPr/>
        </p:nvSpPr>
        <p:spPr bwMode="auto">
          <a:xfrm>
            <a:off x="0" y="183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3319" name="Rectangle 20"/>
          <p:cNvSpPr>
            <a:spLocks noChangeArrowheads="1"/>
          </p:cNvSpPr>
          <p:nvPr/>
        </p:nvSpPr>
        <p:spPr bwMode="auto">
          <a:xfrm>
            <a:off x="0" y="18303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3320" name="Rectangle 21"/>
          <p:cNvSpPr>
            <a:spLocks noChangeArrowheads="1"/>
          </p:cNvSpPr>
          <p:nvPr/>
        </p:nvSpPr>
        <p:spPr bwMode="auto">
          <a:xfrm>
            <a:off x="3649663" y="1951038"/>
            <a:ext cx="2400300" cy="4333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321" name="Rectangle 22"/>
          <p:cNvSpPr>
            <a:spLocks noChangeArrowheads="1"/>
          </p:cNvSpPr>
          <p:nvPr/>
        </p:nvSpPr>
        <p:spPr bwMode="auto">
          <a:xfrm>
            <a:off x="1147763" y="4319588"/>
            <a:ext cx="7561262" cy="5048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3322" name="Rectangle 24"/>
          <p:cNvSpPr>
            <a:spLocks noChangeArrowheads="1"/>
          </p:cNvSpPr>
          <p:nvPr/>
        </p:nvSpPr>
        <p:spPr bwMode="auto">
          <a:xfrm>
            <a:off x="6069013" y="2800350"/>
            <a:ext cx="1647825" cy="714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36153" y="4354543"/>
            <a:ext cx="2699747" cy="51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27" tIns="41464" rIns="82927" bIns="41464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FF"/>
                </a:solidFill>
                <a:cs typeface="Arial" pitchFamily="34" charset="0"/>
              </a:rPr>
              <a:t>Обозначает:</a:t>
            </a:r>
            <a:endParaRPr lang="ru-RU" sz="2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00FF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79245" y="1834255"/>
            <a:ext cx="2699747" cy="514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27" tIns="41464" rIns="82927" bIns="41464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FF"/>
                </a:solidFill>
                <a:cs typeface="Arial" pitchFamily="34" charset="0"/>
              </a:rPr>
              <a:t>Вопросы:</a:t>
            </a:r>
            <a:endParaRPr lang="ru-RU" sz="2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00FF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252530" y="4175368"/>
            <a:ext cx="459221" cy="837790"/>
          </a:xfrm>
          <a:prstGeom prst="rect">
            <a:avLst/>
          </a:prstGeom>
          <a:noFill/>
        </p:spPr>
        <p:txBody>
          <a:bodyPr wrap="none" lIns="82927" tIns="41464" rIns="82927" bIns="41464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9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287093" y="2627832"/>
            <a:ext cx="459221" cy="837790"/>
          </a:xfrm>
          <a:prstGeom prst="rect">
            <a:avLst/>
          </a:prstGeom>
          <a:noFill/>
        </p:spPr>
        <p:txBody>
          <a:bodyPr wrap="none" lIns="82927" tIns="41464" rIns="82927" bIns="41464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9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663814" y="2735208"/>
            <a:ext cx="459221" cy="837790"/>
          </a:xfrm>
          <a:prstGeom prst="rect">
            <a:avLst/>
          </a:prstGeom>
          <a:noFill/>
        </p:spPr>
        <p:txBody>
          <a:bodyPr wrap="none" lIns="82927" tIns="41464" rIns="82927" bIns="41464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9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1331913" y="282575"/>
            <a:ext cx="66246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Глагол</a:t>
            </a:r>
          </a:p>
        </p:txBody>
      </p:sp>
      <p:sp>
        <p:nvSpPr>
          <p:cNvPr id="13329" name="Rectangle 5"/>
          <p:cNvSpPr>
            <a:spLocks noChangeArrowheads="1"/>
          </p:cNvSpPr>
          <p:nvPr/>
        </p:nvSpPr>
        <p:spPr bwMode="auto">
          <a:xfrm flipV="1">
            <a:off x="3281363" y="4319588"/>
            <a:ext cx="1647825" cy="460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1607</TotalTime>
  <Words>450</Words>
  <Application>Microsoft Office PowerPoint</Application>
  <PresentationFormat>Экран (4:3)</PresentationFormat>
  <Paragraphs>121</Paragraphs>
  <Slides>21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Урок по русскому языку по теме «Глагол как часть речи» 2 класс </vt:lpstr>
      <vt:lpstr> Морское путешествие</vt:lpstr>
      <vt:lpstr>Мыс Чистописания</vt:lpstr>
      <vt:lpstr>Презентация PowerPoint</vt:lpstr>
      <vt:lpstr>Презентация PowerPoint</vt:lpstr>
      <vt:lpstr>Презентация PowerPoint</vt:lpstr>
      <vt:lpstr>++++++++++++++++++++++++++++++++++++++++++++++++++++++++</vt:lpstr>
      <vt:lpstr>Тема урока: «Глагол как часть речи»  </vt:lpstr>
      <vt:lpstr>Презентация PowerPoint</vt:lpstr>
      <vt:lpstr>Презентация PowerPoint</vt:lpstr>
      <vt:lpstr>Презентация PowerPoint</vt:lpstr>
      <vt:lpstr>Презентация PowerPoint</vt:lpstr>
      <vt:lpstr>   Фразеологизмы</vt:lpstr>
      <vt:lpstr>                Пословицы</vt:lpstr>
      <vt:lpstr>Может ли одно слово быть разной частью речи? </vt:lpstr>
      <vt:lpstr>                Загадка</vt:lpstr>
      <vt:lpstr>                Загадка</vt:lpstr>
      <vt:lpstr>Презентация PowerPoint</vt:lpstr>
      <vt:lpstr>Презентация PowerPoint</vt:lpstr>
      <vt:lpstr>Презентация PowerPoint</vt:lpstr>
      <vt:lpstr>          Молодцы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Фатима</cp:lastModifiedBy>
  <cp:revision>126</cp:revision>
  <dcterms:created xsi:type="dcterms:W3CDTF">2012-08-14T05:18:52Z</dcterms:created>
  <dcterms:modified xsi:type="dcterms:W3CDTF">2019-12-08T15:10:34Z</dcterms:modified>
</cp:coreProperties>
</file>