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65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61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Default Extension="wdp" ContentType="image/vnd.ms-photo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s/slide24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08" r:id="rId4"/>
    <p:sldMasterId id="2147483720" r:id="rId5"/>
    <p:sldMasterId id="2147483732" r:id="rId6"/>
    <p:sldMasterId id="2147483744" r:id="rId7"/>
    <p:sldMasterId id="2147483756" r:id="rId8"/>
    <p:sldMasterId id="2147483768" r:id="rId9"/>
    <p:sldMasterId id="2147483780" r:id="rId10"/>
    <p:sldMasterId id="2147483792" r:id="rId11"/>
    <p:sldMasterId id="2147483804" r:id="rId12"/>
    <p:sldMasterId id="2147483816" r:id="rId13"/>
    <p:sldMasterId id="2147483828" r:id="rId14"/>
    <p:sldMasterId id="2147483840" r:id="rId15"/>
  </p:sldMasterIdLst>
  <p:notesMasterIdLst>
    <p:notesMasterId r:id="rId42"/>
  </p:notesMasterIdLst>
  <p:sldIdLst>
    <p:sldId id="256" r:id="rId16"/>
    <p:sldId id="270" r:id="rId17"/>
    <p:sldId id="274" r:id="rId18"/>
    <p:sldId id="275" r:id="rId19"/>
    <p:sldId id="262" r:id="rId20"/>
    <p:sldId id="277" r:id="rId21"/>
    <p:sldId id="266" r:id="rId22"/>
    <p:sldId id="267" r:id="rId23"/>
    <p:sldId id="278" r:id="rId24"/>
    <p:sldId id="279" r:id="rId25"/>
    <p:sldId id="280" r:id="rId26"/>
    <p:sldId id="281" r:id="rId27"/>
    <p:sldId id="282" r:id="rId28"/>
    <p:sldId id="283" r:id="rId29"/>
    <p:sldId id="286" r:id="rId30"/>
    <p:sldId id="292" r:id="rId31"/>
    <p:sldId id="293" r:id="rId32"/>
    <p:sldId id="284" r:id="rId33"/>
    <p:sldId id="285" r:id="rId34"/>
    <p:sldId id="287" r:id="rId35"/>
    <p:sldId id="288" r:id="rId36"/>
    <p:sldId id="289" r:id="rId37"/>
    <p:sldId id="290" r:id="rId38"/>
    <p:sldId id="294" r:id="rId39"/>
    <p:sldId id="295" r:id="rId40"/>
    <p:sldId id="291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17A"/>
    <a:srgbClr val="000E64"/>
    <a:srgbClr val="0000D0"/>
    <a:srgbClr val="0000C4"/>
    <a:srgbClr val="000042"/>
    <a:srgbClr val="000C54"/>
    <a:srgbClr val="FFFFFF"/>
    <a:srgbClr val="000F68"/>
    <a:srgbClr val="000B50"/>
    <a:srgbClr val="0000B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033" autoAdjust="0"/>
    <p:restoredTop sz="94660"/>
  </p:normalViewPr>
  <p:slideViewPr>
    <p:cSldViewPr>
      <p:cViewPr varScale="1">
        <p:scale>
          <a:sx n="100" d="100"/>
          <a:sy n="100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0B825-2802-4D9D-82B1-E688D46B7087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287AF1-8FAD-48C0-9817-4E214BB3FA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0392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87AF1-8FAD-48C0-9817-4E214BB3FA91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754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9000B18-683A-4A18-8C5A-C26764A57D44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1146167"/>
      </p:ext>
    </p:extLst>
  </p:cSld>
  <p:clrMapOvr>
    <a:masterClrMapping/>
  </p:clrMapOvr>
  <p:transition spd="slow">
    <p:wheel spokes="1"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6098310"/>
      </p:ext>
    </p:extLst>
  </p:cSld>
  <p:clrMapOvr>
    <a:masterClrMapping/>
  </p:clrMapOvr>
  <p:transition spd="slow">
    <p:wheel spokes="1"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431456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0502694"/>
      </p:ext>
    </p:extLst>
  </p:cSld>
  <p:clrMapOvr>
    <a:masterClrMapping/>
  </p:clrMapOvr>
  <p:transition spd="slow">
    <p:wheel spokes="1"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10054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521464"/>
      </p:ext>
    </p:extLst>
  </p:cSld>
  <p:clrMapOvr>
    <a:masterClrMapping/>
  </p:clrMapOvr>
  <p:transition spd="slow">
    <p:wheel spokes="1"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9104212"/>
      </p:ext>
    </p:extLst>
  </p:cSld>
  <p:clrMapOvr>
    <a:masterClrMapping/>
  </p:clrMapOvr>
  <p:transition spd="slow">
    <p:wheel spokes="1"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95254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85200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909628"/>
      </p:ext>
    </p:extLst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0426379"/>
      </p:ext>
    </p:extLst>
  </p:cSld>
  <p:clrMapOvr>
    <a:masterClrMapping/>
  </p:clrMapOvr>
  <p:transition spd="slow">
    <p:wheel spokes="1"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5316912"/>
      </p:ext>
    </p:extLst>
  </p:cSld>
  <p:clrMapOvr>
    <a:masterClrMapping/>
  </p:clrMapOvr>
  <p:transition spd="slow">
    <p:wheel spokes="1"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8282275"/>
      </p:ext>
    </p:extLst>
  </p:cSld>
  <p:clrMapOvr>
    <a:masterClrMapping/>
  </p:clrMapOvr>
  <p:transition spd="slow">
    <p:wheel spokes="1"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8400746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276964"/>
      </p:ext>
    </p:extLst>
  </p:cSld>
  <p:clrMapOvr>
    <a:masterClrMapping/>
  </p:clrMapOvr>
  <p:transition spd="slow">
    <p:wheel spokes="1"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44074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1255598"/>
      </p:ext>
    </p:extLst>
  </p:cSld>
  <p:clrMapOvr>
    <a:masterClrMapping/>
  </p:clrMapOvr>
  <p:transition spd="slow">
    <p:wheel spokes="1"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8386269"/>
      </p:ext>
    </p:extLst>
  </p:cSld>
  <p:clrMapOvr>
    <a:masterClrMapping/>
  </p:clrMapOvr>
  <p:transition spd="slow">
    <p:wheel spokes="1"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00787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47132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6621573"/>
      </p:ext>
    </p:extLst>
  </p:cSld>
  <p:clrMapOvr>
    <a:masterClrMapping/>
  </p:clrMapOvr>
  <p:transition spd="slow">
    <p:wheel spokes="1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8530819"/>
      </p:ext>
    </p:extLst>
  </p:cSld>
  <p:clrMapOvr>
    <a:masterClrMapping/>
  </p:clrMapOvr>
  <p:transition spd="slow">
    <p:wheel spokes="1"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4858616"/>
      </p:ext>
    </p:extLst>
  </p:cSld>
  <p:clrMapOvr>
    <a:masterClrMapping/>
  </p:clrMapOvr>
  <p:transition spd="slow">
    <p:wheel spokes="1"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3575372"/>
      </p:ext>
    </p:extLst>
  </p:cSld>
  <p:clrMapOvr>
    <a:masterClrMapping/>
  </p:clrMapOvr>
  <p:transition spd="slow">
    <p:wheel spokes="1"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2538265"/>
      </p:ext>
    </p:extLst>
  </p:cSld>
  <p:clrMapOvr>
    <a:masterClrMapping/>
  </p:clrMapOvr>
  <p:transition spd="slow">
    <p:wheel spokes="1"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978376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2972397"/>
      </p:ext>
    </p:extLst>
  </p:cSld>
  <p:clrMapOvr>
    <a:masterClrMapping/>
  </p:clrMapOvr>
  <p:transition spd="slow">
    <p:wheel spokes="1"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29075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5410846"/>
      </p:ext>
    </p:extLst>
  </p:cSld>
  <p:clrMapOvr>
    <a:masterClrMapping/>
  </p:clrMapOvr>
  <p:transition spd="slow">
    <p:wheel spokes="1"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520305"/>
      </p:ext>
    </p:extLst>
  </p:cSld>
  <p:clrMapOvr>
    <a:masterClrMapping/>
  </p:clrMapOvr>
  <p:transition spd="slow">
    <p:wheel spokes="1"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80634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3635774"/>
      </p:ext>
    </p:extLst>
  </p:cSld>
  <p:clrMapOvr>
    <a:masterClrMapping/>
  </p:clrMapOvr>
  <p:transition spd="slow">
    <p:wheel spokes="1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88839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4386020"/>
      </p:ext>
    </p:extLst>
  </p:cSld>
  <p:clrMapOvr>
    <a:masterClrMapping/>
  </p:clrMapOvr>
  <p:transition spd="slow">
    <p:wheel spokes="1"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6502405"/>
      </p:ext>
    </p:extLst>
  </p:cSld>
  <p:clrMapOvr>
    <a:masterClrMapping/>
  </p:clrMapOvr>
  <p:transition spd="slow">
    <p:wheel spokes="1"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3575372"/>
      </p:ext>
    </p:extLst>
  </p:cSld>
  <p:clrMapOvr>
    <a:masterClrMapping/>
  </p:clrMapOvr>
  <p:transition spd="slow">
    <p:wheel spokes="1"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2538265"/>
      </p:ext>
    </p:extLst>
  </p:cSld>
  <p:clrMapOvr>
    <a:masterClrMapping/>
  </p:clrMapOvr>
  <p:transition spd="slow">
    <p:wheel spokes="1"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978376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2972397"/>
      </p:ext>
    </p:extLst>
  </p:cSld>
  <p:clrMapOvr>
    <a:masterClrMapping/>
  </p:clrMapOvr>
  <p:transition spd="slow">
    <p:wheel spokes="1"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29075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5410846"/>
      </p:ext>
    </p:extLst>
  </p:cSld>
  <p:clrMapOvr>
    <a:masterClrMapping/>
  </p:clrMapOvr>
  <p:transition spd="slow">
    <p:wheel spokes="1"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520305"/>
      </p:ext>
    </p:extLst>
  </p:cSld>
  <p:clrMapOvr>
    <a:masterClrMapping/>
  </p:clrMapOvr>
  <p:transition spd="slow">
    <p:wheel spokes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42640426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80634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88839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4386020"/>
      </p:ext>
    </p:extLst>
  </p:cSld>
  <p:clrMapOvr>
    <a:masterClrMapping/>
  </p:clrMapOvr>
  <p:transition spd="slow">
    <p:wheel spokes="1"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6502405"/>
      </p:ext>
    </p:extLst>
  </p:cSld>
  <p:clrMapOvr>
    <a:masterClrMapping/>
  </p:clrMapOvr>
  <p:transition spd="slow">
    <p:wheel spokes="1"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3575372"/>
      </p:ext>
    </p:extLst>
  </p:cSld>
  <p:clrMapOvr>
    <a:masterClrMapping/>
  </p:clrMapOvr>
  <p:transition spd="slow">
    <p:wheel spokes="1"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2538265"/>
      </p:ext>
    </p:extLst>
  </p:cSld>
  <p:clrMapOvr>
    <a:masterClrMapping/>
  </p:clrMapOvr>
  <p:transition spd="slow">
    <p:wheel spokes="1"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978376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2972397"/>
      </p:ext>
    </p:extLst>
  </p:cSld>
  <p:clrMapOvr>
    <a:masterClrMapping/>
  </p:clrMapOvr>
  <p:transition spd="slow">
    <p:wheel spokes="1"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29075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5410846"/>
      </p:ext>
    </p:extLst>
  </p:cSld>
  <p:clrMapOvr>
    <a:masterClrMapping/>
  </p:clrMapOvr>
  <p:transition spd="slow">
    <p:wheel spokes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7033421"/>
      </p:ext>
    </p:extLst>
  </p:cSld>
  <p:clrMapOvr>
    <a:masterClrMapping/>
  </p:clrMapOvr>
  <p:transition spd="slow">
    <p:wheel spokes="1"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520305"/>
      </p:ext>
    </p:extLst>
  </p:cSld>
  <p:clrMapOvr>
    <a:masterClrMapping/>
  </p:clrMapOvr>
  <p:transition spd="slow">
    <p:wheel spokes="1"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80634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88839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4386020"/>
      </p:ext>
    </p:extLst>
  </p:cSld>
  <p:clrMapOvr>
    <a:masterClrMapping/>
  </p:clrMapOvr>
  <p:transition spd="slow">
    <p:wheel spokes="1"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6502405"/>
      </p:ext>
    </p:extLst>
  </p:cSld>
  <p:clrMapOvr>
    <a:masterClrMapping/>
  </p:clrMapOvr>
  <p:transition spd="slow">
    <p:wheel spokes="1"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3575372"/>
      </p:ext>
    </p:extLst>
  </p:cSld>
  <p:clrMapOvr>
    <a:masterClrMapping/>
  </p:clrMapOvr>
  <p:transition spd="slow">
    <p:wheel spokes="1"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2538265"/>
      </p:ext>
    </p:extLst>
  </p:cSld>
  <p:clrMapOvr>
    <a:masterClrMapping/>
  </p:clrMapOvr>
  <p:transition spd="slow">
    <p:wheel spokes="1"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978376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2972397"/>
      </p:ext>
    </p:extLst>
  </p:cSld>
  <p:clrMapOvr>
    <a:masterClrMapping/>
  </p:clrMapOvr>
  <p:transition spd="slow">
    <p:wheel spokes="1"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29075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20349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5410846"/>
      </p:ext>
    </p:extLst>
  </p:cSld>
  <p:clrMapOvr>
    <a:masterClrMapping/>
  </p:clrMapOvr>
  <p:transition spd="slow">
    <p:wheel spokes="1"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520305"/>
      </p:ext>
    </p:extLst>
  </p:cSld>
  <p:clrMapOvr>
    <a:masterClrMapping/>
  </p:clrMapOvr>
  <p:transition spd="slow">
    <p:wheel spokes="1"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80634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88839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4386020"/>
      </p:ext>
    </p:extLst>
  </p:cSld>
  <p:clrMapOvr>
    <a:masterClrMapping/>
  </p:clrMapOvr>
  <p:transition spd="slow">
    <p:wheel spokes="1"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6502405"/>
      </p:ext>
    </p:extLst>
  </p:cSld>
  <p:clrMapOvr>
    <a:masterClrMapping/>
  </p:clrMapOvr>
  <p:transition spd="slow">
    <p:wheel spokes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3861666"/>
      </p:ext>
    </p:extLst>
  </p:cSld>
  <p:clrMapOvr>
    <a:masterClrMapping/>
  </p:clrMapOvr>
  <p:transition spd="slow">
    <p:wheel spokes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7445581"/>
      </p:ext>
    </p:extLst>
  </p:cSld>
  <p:clrMapOvr>
    <a:masterClrMapping/>
  </p:clrMapOvr>
  <p:transition spd="slow">
    <p:wheel spokes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91056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19831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9642592"/>
      </p:ext>
    </p:extLst>
  </p:cSld>
  <p:clrMapOvr>
    <a:masterClrMapping/>
  </p:clrMapOvr>
  <p:transition spd="slow">
    <p:wheel spokes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8730486"/>
      </p:ext>
    </p:extLst>
  </p:cSld>
  <p:clrMapOvr>
    <a:masterClrMapping/>
  </p:clrMapOvr>
  <p:transition spd="slow">
    <p:wheel spokes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3520912"/>
      </p:ext>
    </p:extLst>
  </p:cSld>
  <p:clrMapOvr>
    <a:masterClrMapping/>
  </p:clrMapOvr>
  <p:transition spd="slow">
    <p:wheel spokes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8338434"/>
      </p:ext>
    </p:extLst>
  </p:cSld>
  <p:clrMapOvr>
    <a:masterClrMapping/>
  </p:clrMapOvr>
  <p:transition spd="slow">
    <p:wheel spokes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9752434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8004224"/>
      </p:ext>
    </p:extLst>
  </p:cSld>
  <p:clrMapOvr>
    <a:masterClrMapping/>
  </p:clrMapOvr>
  <p:transition spd="slow">
    <p:wheel spokes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4487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6488606"/>
      </p:ext>
    </p:extLst>
  </p:cSld>
  <p:clrMapOvr>
    <a:masterClrMapping/>
  </p:clrMapOvr>
  <p:transition spd="slow">
    <p:wheel spokes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341672"/>
      </p:ext>
    </p:extLst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9000B18-683A-4A18-8C5A-C26764A57D44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80061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7872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2047754"/>
      </p:ext>
    </p:extLst>
  </p:cSld>
  <p:clrMapOvr>
    <a:masterClrMapping/>
  </p:clrMapOvr>
  <p:transition spd="slow">
    <p:wheel spokes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6677337"/>
      </p:ext>
    </p:extLst>
  </p:cSld>
  <p:clrMapOvr>
    <a:masterClrMapping/>
  </p:clrMapOvr>
  <p:transition spd="slow">
    <p:wheel spokes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5659776"/>
      </p:ext>
    </p:extLst>
  </p:cSld>
  <p:clrMapOvr>
    <a:masterClrMapping/>
  </p:clrMapOvr>
  <p:transition spd="slow">
    <p:wheel spokes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2062141"/>
      </p:ext>
    </p:extLst>
  </p:cSld>
  <p:clrMapOvr>
    <a:masterClrMapping/>
  </p:clrMapOvr>
  <p:transition spd="slow">
    <p:wheel spokes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6436991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2645564"/>
      </p:ext>
    </p:extLst>
  </p:cSld>
  <p:clrMapOvr>
    <a:masterClrMapping/>
  </p:clrMapOvr>
  <p:transition spd="slow">
    <p:wheel spokes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02183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8843779"/>
      </p:ext>
    </p:extLst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5370651"/>
      </p:ext>
    </p:extLst>
  </p:cSld>
  <p:clrMapOvr>
    <a:masterClrMapping/>
  </p:clrMapOvr>
  <p:transition spd="slow">
    <p:wheel spokes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91926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700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1758158"/>
      </p:ext>
    </p:extLst>
  </p:cSld>
  <p:clrMapOvr>
    <a:masterClrMapping/>
  </p:clrMapOvr>
  <p:transition spd="slow">
    <p:wheel spokes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8559191"/>
      </p:ext>
    </p:extLst>
  </p:cSld>
  <p:clrMapOvr>
    <a:masterClrMapping/>
  </p:clrMapOvr>
  <p:transition spd="slow">
    <p:wheel spokes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1146167"/>
      </p:ext>
    </p:extLst>
  </p:cSld>
  <p:clrMapOvr>
    <a:masterClrMapping/>
  </p:clrMapOvr>
  <p:transition spd="slow">
    <p:wheel spokes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6098310"/>
      </p:ext>
    </p:extLst>
  </p:cSld>
  <p:clrMapOvr>
    <a:masterClrMapping/>
  </p:clrMapOvr>
  <p:transition spd="slow">
    <p:wheel spokes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431456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0502694"/>
      </p:ext>
    </p:extLst>
  </p:cSld>
  <p:clrMapOvr>
    <a:masterClrMapping/>
  </p:clrMapOvr>
  <p:transition spd="slow">
    <p:wheel spokes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10054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9000B18-683A-4A18-8C5A-C26764A57D44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521464"/>
      </p:ext>
    </p:extLst>
  </p:cSld>
  <p:clrMapOvr>
    <a:masterClrMapping/>
  </p:clrMapOvr>
  <p:transition spd="slow">
    <p:wheel spokes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9104212"/>
      </p:ext>
    </p:extLst>
  </p:cSld>
  <p:clrMapOvr>
    <a:masterClrMapping/>
  </p:clrMapOvr>
  <p:transition spd="slow">
    <p:wheel spokes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95254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85200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909628"/>
      </p:ext>
    </p:extLst>
  </p:cSld>
  <p:clrMapOvr>
    <a:masterClrMapping/>
  </p:clrMapOvr>
  <p:transition spd="slow">
    <p:wheel spokes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0426379"/>
      </p:ext>
    </p:extLst>
  </p:cSld>
  <p:clrMapOvr>
    <a:masterClrMapping/>
  </p:clrMapOvr>
  <p:transition spd="slow">
    <p:wheel spokes="1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1146167"/>
      </p:ext>
    </p:extLst>
  </p:cSld>
  <p:clrMapOvr>
    <a:masterClrMapping/>
  </p:clrMapOvr>
  <p:transition spd="slow">
    <p:wheel spokes="1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6098310"/>
      </p:ext>
    </p:extLst>
  </p:cSld>
  <p:clrMapOvr>
    <a:masterClrMapping/>
  </p:clrMapOvr>
  <p:transition spd="slow">
    <p:wheel spokes="1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431456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0502694"/>
      </p:ext>
    </p:extLst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10054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521464"/>
      </p:ext>
    </p:extLst>
  </p:cSld>
  <p:clrMapOvr>
    <a:masterClrMapping/>
  </p:clrMapOvr>
  <p:transition spd="slow">
    <p:wheel spokes="1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9104212"/>
      </p:ext>
    </p:extLst>
  </p:cSld>
  <p:clrMapOvr>
    <a:masterClrMapping/>
  </p:clrMapOvr>
  <p:transition spd="slow">
    <p:wheel spokes="1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95254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85200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909628"/>
      </p:ext>
    </p:extLst>
  </p:cSld>
  <p:clrMapOvr>
    <a:masterClrMapping/>
  </p:clrMapOvr>
  <p:transition spd="slow">
    <p:wheel spokes="1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0426379"/>
      </p:ext>
    </p:extLst>
  </p:cSld>
  <p:clrMapOvr>
    <a:masterClrMapping/>
  </p:clrMapOvr>
  <p:transition spd="slow">
    <p:wheel spokes="1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1146167"/>
      </p:ext>
    </p:extLst>
  </p:cSld>
  <p:clrMapOvr>
    <a:masterClrMapping/>
  </p:clrMapOvr>
  <p:transition spd="slow">
    <p:wheel spokes="1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6098310"/>
      </p:ext>
    </p:extLst>
  </p:cSld>
  <p:clrMapOvr>
    <a:masterClrMapping/>
  </p:clrMapOvr>
  <p:transition spd="slow">
    <p:wheel spokes="1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431456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0502694"/>
      </p:ext>
    </p:extLst>
  </p:cSld>
  <p:clrMapOvr>
    <a:masterClrMapping/>
  </p:clrMapOvr>
  <p:transition spd="slow">
    <p:wheel spokes="1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10054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521464"/>
      </p:ext>
    </p:extLst>
  </p:cSld>
  <p:clrMapOvr>
    <a:masterClrMapping/>
  </p:clrMapOvr>
  <p:transition spd="slow">
    <p:wheel spokes="1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9104212"/>
      </p:ext>
    </p:extLst>
  </p:cSld>
  <p:clrMapOvr>
    <a:masterClrMapping/>
  </p:clrMapOvr>
  <p:transition spd="slow">
    <p:wheel spokes="1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95254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85200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909628"/>
      </p:ext>
    </p:extLst>
  </p:cSld>
  <p:clrMapOvr>
    <a:masterClrMapping/>
  </p:clrMapOvr>
  <p:transition spd="slow">
    <p:wheel spokes="1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0426379"/>
      </p:ext>
    </p:extLst>
  </p:cSld>
  <p:clrMapOvr>
    <a:masterClrMapping/>
  </p:clrMapOvr>
  <p:transition spd="slow">
    <p:wheel spokes="1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1146167"/>
      </p:ext>
    </p:extLst>
  </p:cSld>
  <p:clrMapOvr>
    <a:masterClrMapping/>
  </p:clrMapOvr>
  <p:transition spd="slow">
    <p:wheel spokes="1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6098310"/>
      </p:ext>
    </p:extLst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431456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0502694"/>
      </p:ext>
    </p:extLst>
  </p:cSld>
  <p:clrMapOvr>
    <a:masterClrMapping/>
  </p:clrMapOvr>
  <p:transition spd="slow">
    <p:wheel spokes="1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10054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521464"/>
      </p:ext>
    </p:extLst>
  </p:cSld>
  <p:clrMapOvr>
    <a:masterClrMapping/>
  </p:clrMapOvr>
  <p:transition spd="slow">
    <p:wheel spokes="1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9104212"/>
      </p:ext>
    </p:extLst>
  </p:cSld>
  <p:clrMapOvr>
    <a:masterClrMapping/>
  </p:clrMapOvr>
  <p:transition spd="slow">
    <p:wheel spokes="1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95254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85200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909628"/>
      </p:ext>
    </p:extLst>
  </p:cSld>
  <p:clrMapOvr>
    <a:masterClrMapping/>
  </p:clrMapOvr>
  <p:transition spd="slow">
    <p:wheel spokes="1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0426379"/>
      </p:ext>
    </p:extLst>
  </p:cSld>
  <p:clrMapOvr>
    <a:masterClrMapping/>
  </p:clrMapOvr>
  <p:transition spd="slow">
    <p:wheel spokes="1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1146167"/>
      </p:ext>
    </p:extLst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6098310"/>
      </p:ext>
    </p:extLst>
  </p:cSld>
  <p:clrMapOvr>
    <a:masterClrMapping/>
  </p:clrMapOvr>
  <p:transition spd="slow">
    <p:wheel spokes="1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431456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0502694"/>
      </p:ext>
    </p:extLst>
  </p:cSld>
  <p:clrMapOvr>
    <a:masterClrMapping/>
  </p:clrMapOvr>
  <p:transition spd="slow">
    <p:wheel spokes="1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10054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521464"/>
      </p:ext>
    </p:extLst>
  </p:cSld>
  <p:clrMapOvr>
    <a:masterClrMapping/>
  </p:clrMapOvr>
  <p:transition spd="slow">
    <p:wheel spokes="1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9104212"/>
      </p:ext>
    </p:extLst>
  </p:cSld>
  <p:clrMapOvr>
    <a:masterClrMapping/>
  </p:clrMapOvr>
  <p:transition spd="slow">
    <p:wheel spokes="1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95254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85200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1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909628"/>
      </p:ext>
    </p:extLst>
  </p:cSld>
  <p:clrMapOvr>
    <a:masterClrMapping/>
  </p:clrMapOvr>
  <p:transition spd="slow">
    <p:wheel spokes="1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0426379"/>
      </p:ext>
    </p:extLst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9000B18-683A-4A18-8C5A-C26764A57D44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2E3E53D-E80D-40B8-8B6B-0C2BF3F3F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heel spokes="1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98710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wheel spokes="1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31455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slow">
    <p:wheel spokes="1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905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spd="slow">
    <p:wheel spokes="1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905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 spd="slow">
    <p:wheel spokes="1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905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spd="slow">
    <p:wheel spokes="1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905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 spd="slow">
    <p:wheel spokes="1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06985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heel spokes="1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35146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heel spokes="1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14711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wheel spokes="1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98710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wheel spokes="1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98710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wheel spokes="1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98710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wheel spokes="1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98710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wheel spokes="1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9000B18-683A-4A18-8C5A-C26764A57D44}" type="datetimeFigureOut">
              <a:rPr lang="ru-RU" smtClean="0">
                <a:solidFill>
                  <a:prstClr val="white"/>
                </a:solidFill>
              </a:rPr>
              <a:pPr/>
              <a:t>08.12.2019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2E3E53D-E80D-40B8-8B6B-0C2BF3F3F341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98710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>
    <p:wheel spokes="1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9.xml"/><Relationship Id="rId5" Type="http://schemas.microsoft.com/office/2007/relationships/hdphoto" Target="../media/hdphoto3.wdp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microsoft.com/office/2007/relationships/hdphoto" Target="../media/hdphoto3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nrmou.sosh1@yandex.ru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3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FFFF0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142852"/>
            <a:ext cx="8062912" cy="2566068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14290"/>
            <a:ext cx="8784976" cy="6455070"/>
          </a:xfrm>
          <a:ln w="76200">
            <a:solidFill>
              <a:srgbClr val="0000B8"/>
            </a:solidFill>
          </a:ln>
        </p:spPr>
        <p:txBody>
          <a:bodyPr>
            <a:normAutofit fontScale="625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16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Нефтеюганское районное муниципальное </a:t>
            </a:r>
          </a:p>
          <a:p>
            <a:pPr algn="ctr"/>
            <a:r>
              <a:rPr lang="ru-RU" sz="2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общеобразовательное бюджетное учреждение </a:t>
            </a:r>
          </a:p>
          <a:p>
            <a:pPr algn="ctr"/>
            <a:r>
              <a:rPr lang="ru-RU" sz="2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«Салымская средняя общеобразовательная школа №1»</a:t>
            </a:r>
          </a:p>
          <a:p>
            <a:pPr algn="ctr"/>
            <a:r>
              <a:rPr lang="en-US" sz="46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600" b="1" dirty="0" smtClean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7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Тема проекта:</a:t>
            </a:r>
          </a:p>
          <a:p>
            <a:pPr algn="ctr"/>
            <a:endParaRPr lang="ru-RU" sz="4600" b="1" dirty="0" smtClean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«Светильник»</a:t>
            </a:r>
          </a:p>
          <a:p>
            <a:pPr algn="ctr"/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800" b="1" dirty="0" smtClean="0">
                <a:ln w="50800"/>
                <a:solidFill>
                  <a:schemeClr val="tx1"/>
                </a:solidFill>
                <a:effectLst>
                  <a:glow rad="101600">
                    <a:srgbClr val="000C54"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Автор проекта:</a:t>
            </a:r>
          </a:p>
          <a:p>
            <a:r>
              <a:rPr lang="ru-RU" sz="3800" b="1" dirty="0" smtClean="0">
                <a:ln w="50800"/>
                <a:solidFill>
                  <a:schemeClr val="tx1"/>
                </a:solidFill>
                <a:effectLst>
                  <a:glow rad="101600">
                    <a:srgbClr val="000C54"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учащийся 8 «А» класса</a:t>
            </a:r>
          </a:p>
          <a:p>
            <a:r>
              <a:rPr lang="ru-RU" sz="3800" b="1" dirty="0" smtClean="0">
                <a:ln w="50800"/>
                <a:solidFill>
                  <a:schemeClr val="tx1"/>
                </a:solidFill>
                <a:effectLst>
                  <a:glow rad="101600">
                    <a:srgbClr val="000C54"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НРМОБУ  «Салымская СОШ №1»  </a:t>
            </a:r>
          </a:p>
          <a:p>
            <a:r>
              <a:rPr lang="ru-RU" sz="3800" b="1" dirty="0" smtClean="0">
                <a:ln w="50800"/>
                <a:solidFill>
                  <a:schemeClr val="tx1"/>
                </a:solidFill>
                <a:effectLst>
                  <a:glow rad="101600">
                    <a:srgbClr val="000C54"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Кондратенко Максим                                                              </a:t>
            </a:r>
          </a:p>
          <a:p>
            <a:r>
              <a:rPr lang="ru-RU" sz="3800" b="1" dirty="0" smtClean="0">
                <a:ln w="50800"/>
                <a:solidFill>
                  <a:schemeClr val="tx1"/>
                </a:solidFill>
                <a:effectLst>
                  <a:glow rad="101600">
                    <a:srgbClr val="000C54"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800" b="1" dirty="0" smtClean="0">
                <a:ln w="50800"/>
                <a:solidFill>
                  <a:schemeClr val="tx1"/>
                </a:solidFill>
                <a:effectLst>
                  <a:glow rad="101600">
                    <a:srgbClr val="000C54"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Научный руководитель проекта:</a:t>
            </a:r>
          </a:p>
          <a:p>
            <a:r>
              <a:rPr lang="ru-RU" sz="3800" b="1" dirty="0" smtClean="0">
                <a:ln w="50800"/>
                <a:solidFill>
                  <a:schemeClr val="tx1"/>
                </a:solidFill>
                <a:effectLst>
                  <a:glow rad="101600">
                    <a:srgbClr val="000C54"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учитель технологии</a:t>
            </a:r>
          </a:p>
          <a:p>
            <a:r>
              <a:rPr lang="ru-RU" sz="3800" b="1" dirty="0" smtClean="0">
                <a:ln w="50800"/>
                <a:solidFill>
                  <a:schemeClr val="tx1"/>
                </a:solidFill>
                <a:effectLst>
                  <a:glow rad="101600">
                    <a:srgbClr val="000C54"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НРМОБУ  «Салымская СОШ №1»  </a:t>
            </a:r>
          </a:p>
          <a:p>
            <a:r>
              <a:rPr lang="ru-RU" sz="3800" b="1" dirty="0" smtClean="0">
                <a:ln w="50800"/>
                <a:solidFill>
                  <a:schemeClr val="tx1"/>
                </a:solidFill>
                <a:effectLst>
                  <a:glow rad="101600">
                    <a:srgbClr val="000C54"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Фаталиев Замедин Фаталиевич</a:t>
            </a:r>
          </a:p>
          <a:p>
            <a:r>
              <a:rPr lang="ru-RU" sz="3800" b="1" dirty="0" smtClean="0">
                <a:ln w="50800"/>
                <a:solidFill>
                  <a:schemeClr val="tx1"/>
                </a:solidFill>
                <a:effectLst>
                  <a:glow rad="101600">
                    <a:srgbClr val="000C54"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2800" b="1" i="1" dirty="0">
              <a:ln w="50800"/>
              <a:solidFill>
                <a:schemeClr val="bg1">
                  <a:shade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Заметд\февраль 2012 608.jpg"/>
          <p:cNvPicPr/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11560" y="3573016"/>
            <a:ext cx="1728191" cy="2773432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000B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472608"/>
          </a:xfrm>
          <a:ln w="38100">
            <a:solidFill>
              <a:srgbClr val="FFFF00"/>
            </a:solidFill>
          </a:ln>
        </p:spPr>
        <p:txBody>
          <a:bodyPr>
            <a:normAutofit lnSpcReduction="10000"/>
          </a:bodyPr>
          <a:lstStyle/>
          <a:p>
            <a:pPr marL="64008" indent="0">
              <a:buNone/>
            </a:pPr>
            <a:endParaRPr lang="ru-RU" dirty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3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изготовить  </a:t>
            </a:r>
            <a:r>
              <a:rPr lang="ru-RU" sz="36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светильник, согласно разработанной технической документации;</a:t>
            </a:r>
          </a:p>
          <a:p>
            <a:pPr marL="64008" indent="0">
              <a:buNone/>
            </a:pPr>
            <a:endParaRPr lang="ru-RU" sz="36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3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провести </a:t>
            </a:r>
            <a:r>
              <a:rPr lang="ru-RU" sz="36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контроль качества изделия;</a:t>
            </a:r>
          </a:p>
          <a:p>
            <a:pPr marL="64008" indent="0">
              <a:buNone/>
            </a:pPr>
            <a:endParaRPr lang="ru-RU" sz="36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3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провести </a:t>
            </a:r>
            <a:r>
              <a:rPr lang="ru-RU" sz="36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анкетирование.</a:t>
            </a:r>
          </a:p>
          <a:p>
            <a:pPr marL="64008" indent="0">
              <a:buNone/>
            </a:pPr>
            <a:endParaRPr lang="ru-RU" dirty="0"/>
          </a:p>
          <a:p>
            <a:pPr marL="64008" indent="0">
              <a:buNone/>
            </a:pPr>
            <a:endParaRPr lang="ru-RU" dirty="0"/>
          </a:p>
          <a:p>
            <a:pPr marL="64008" indent="0">
              <a:buNone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Заметд\февраль 2012 608.jpg"/>
          <p:cNvPicPr/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861048"/>
            <a:ext cx="1368152" cy="20242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4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4012770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000B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267494"/>
            <a:ext cx="8939336" cy="13613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Основные требования к  изделию:</a:t>
            </a:r>
            <a:endParaRPr lang="ru-RU" sz="49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00808"/>
            <a:ext cx="8784976" cy="4968552"/>
          </a:xfrm>
          <a:ln w="381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marL="64008" indent="0">
              <a:buNone/>
            </a:pPr>
            <a:endParaRPr lang="ru-RU" dirty="0"/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endParaRPr lang="ru-RU" sz="43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endParaRPr lang="ru-RU" sz="5100" b="1" dirty="0"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endParaRPr lang="ru-RU" dirty="0"/>
          </a:p>
          <a:p>
            <a:pPr marL="64008" indent="0">
              <a:buNone/>
            </a:pPr>
            <a:endParaRPr lang="ru-RU" dirty="0"/>
          </a:p>
          <a:p>
            <a:pPr marL="64008" indent="0">
              <a:buNone/>
            </a:pPr>
            <a:endParaRPr lang="ru-RU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419872" y="3717032"/>
            <a:ext cx="2160240" cy="1152128"/>
          </a:xfrm>
          <a:prstGeom prst="round2DiagRect">
            <a:avLst/>
          </a:prstGeom>
          <a:gradFill flip="none" rotWithShape="1">
            <a:gsLst>
              <a:gs pos="0">
                <a:srgbClr val="B81A00"/>
              </a:gs>
              <a:gs pos="50000">
                <a:srgbClr val="F23A00">
                  <a:shade val="67500"/>
                  <a:satMod val="115000"/>
                </a:srgbClr>
              </a:gs>
              <a:gs pos="100000">
                <a:srgbClr val="F23A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28575" cap="flat" cmpd="sng" algn="ctr">
            <a:solidFill>
              <a:schemeClr val="accent4"/>
            </a:solidFill>
            <a:prstDash val="solid"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ln>
                  <a:solidFill>
                    <a:srgbClr val="FFFF00"/>
                  </a:solidFill>
                </a:ln>
                <a:solidFill>
                  <a:srgbClr val="000099"/>
                </a:solidFill>
                <a:effectLst/>
                <a:latin typeface="Georgia"/>
                <a:ea typeface="Times New Roman"/>
                <a:cs typeface="Times New Roman"/>
              </a:rPr>
              <a:t> </a:t>
            </a:r>
            <a:r>
              <a:rPr lang="ru-RU" sz="2000" b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/>
                <a:latin typeface="Times New Roman"/>
                <a:ea typeface="Times New Roman"/>
                <a:cs typeface="Times New Roman"/>
              </a:rPr>
              <a:t>Изделие должно быть</a:t>
            </a:r>
            <a:endParaRPr lang="ru-RU" sz="2000" dirty="0">
              <a:ln>
                <a:solidFill>
                  <a:srgbClr val="FFFF00"/>
                </a:solidFill>
              </a:ln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707904" y="1988840"/>
            <a:ext cx="1903730" cy="850900"/>
          </a:xfrm>
          <a:prstGeom prst="round2DiagRect">
            <a:avLst/>
          </a:prstGeom>
          <a:gradFill flip="none" rotWithShape="1">
            <a:gsLst>
              <a:gs pos="0">
                <a:srgbClr val="AFAC37"/>
              </a:gs>
              <a:gs pos="50000">
                <a:srgbClr val="FFFF85">
                  <a:shade val="67500"/>
                  <a:satMod val="115000"/>
                </a:srgbClr>
              </a:gs>
              <a:gs pos="100000">
                <a:srgbClr val="DBD600"/>
              </a:gs>
            </a:gsLst>
            <a:lin ang="16200000" scaled="1"/>
            <a:tileRect/>
          </a:gradFill>
          <a:ln w="28575" cap="flat" cmpd="sng" algn="ctr">
            <a:solidFill>
              <a:srgbClr val="00117A"/>
            </a:solidFill>
            <a:prstDash val="solid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effectLst/>
                <a:latin typeface="Georgia"/>
                <a:ea typeface="Times New Roman"/>
                <a:cs typeface="Times New Roman"/>
              </a:rPr>
              <a:t> </a:t>
            </a:r>
            <a:r>
              <a:rPr lang="ru-RU" sz="1600" b="1" dirty="0">
                <a:solidFill>
                  <a:srgbClr val="000E64"/>
                </a:solidFill>
                <a:effectLst/>
                <a:latin typeface="Georgia"/>
                <a:ea typeface="Times New Roman"/>
                <a:cs typeface="Times New Roman"/>
              </a:rPr>
              <a:t>Экологически чистым</a:t>
            </a:r>
            <a:endParaRPr lang="ru-RU" sz="1600" dirty="0">
              <a:solidFill>
                <a:srgbClr val="000E64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6572264" y="2143116"/>
            <a:ext cx="1955468" cy="850900"/>
          </a:xfrm>
          <a:prstGeom prst="round2DiagRect">
            <a:avLst/>
          </a:prstGeom>
          <a:gradFill flip="none" rotWithShape="1">
            <a:gsLst>
              <a:gs pos="0">
                <a:srgbClr val="A3A033"/>
              </a:gs>
              <a:gs pos="50000">
                <a:srgbClr val="FFFF66">
                  <a:shade val="67500"/>
                  <a:satMod val="115000"/>
                </a:srgbClr>
              </a:gs>
              <a:gs pos="100000">
                <a:srgbClr val="DFDA00"/>
              </a:gs>
            </a:gsLst>
            <a:lin ang="16200000" scaled="1"/>
            <a:tileRect/>
          </a:gradFill>
          <a:ln w="28575" cap="flat" cmpd="sng" algn="ctr">
            <a:solidFill>
              <a:srgbClr val="00117A"/>
            </a:solidFill>
            <a:prstDash val="solid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solidFill>
                  <a:srgbClr val="000E64"/>
                </a:solidFill>
                <a:effectLst/>
                <a:latin typeface="Georgia"/>
                <a:ea typeface="Times New Roman"/>
                <a:cs typeface="Times New Roman"/>
              </a:rPr>
              <a:t>Красивым и эстетичным</a:t>
            </a:r>
            <a:endParaRPr lang="ru-RU" sz="1600" dirty="0">
              <a:solidFill>
                <a:srgbClr val="000E64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6300192" y="3789040"/>
            <a:ext cx="2376264" cy="928694"/>
          </a:xfrm>
          <a:prstGeom prst="round2DiagRect">
            <a:avLst>
              <a:gd name="adj1" fmla="val 16667"/>
              <a:gd name="adj2" fmla="val 2436"/>
            </a:avLst>
          </a:prstGeom>
          <a:gradFill flip="none" rotWithShape="1">
            <a:gsLst>
              <a:gs pos="0">
                <a:srgbClr val="A9A635"/>
              </a:gs>
              <a:gs pos="50000">
                <a:srgbClr val="FFFF85">
                  <a:shade val="67500"/>
                  <a:satMod val="115000"/>
                </a:srgbClr>
              </a:gs>
              <a:gs pos="100000">
                <a:srgbClr val="DBD600"/>
              </a:gs>
            </a:gsLst>
            <a:lin ang="16200000" scaled="1"/>
            <a:tileRect/>
          </a:gradFill>
          <a:ln w="28575" cap="flat" cmpd="sng" algn="ctr">
            <a:solidFill>
              <a:srgbClr val="00117A"/>
            </a:solidFill>
            <a:prstDash val="solid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solidFill>
                  <a:srgbClr val="000E64"/>
                </a:solidFill>
                <a:effectLst/>
                <a:latin typeface="Georgia"/>
                <a:ea typeface="Times New Roman"/>
                <a:cs typeface="Times New Roman"/>
              </a:rPr>
              <a:t> </a:t>
            </a:r>
            <a:r>
              <a:rPr lang="ru-RU" sz="1600" b="1" dirty="0" smtClean="0">
                <a:solidFill>
                  <a:srgbClr val="000E64"/>
                </a:solidFill>
                <a:effectLst/>
                <a:latin typeface="Georgia"/>
                <a:ea typeface="Times New Roman"/>
                <a:cs typeface="Times New Roman"/>
              </a:rPr>
              <a:t> Экономичным</a:t>
            </a:r>
            <a:endParaRPr lang="ru-RU" sz="1600" dirty="0">
              <a:solidFill>
                <a:srgbClr val="000E64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6571383" y="5337173"/>
            <a:ext cx="2134467" cy="1033247"/>
          </a:xfrm>
          <a:prstGeom prst="round2DiagRect">
            <a:avLst/>
          </a:prstGeom>
          <a:gradFill flip="none" rotWithShape="1">
            <a:gsLst>
              <a:gs pos="0">
                <a:srgbClr val="C1BE3C"/>
              </a:gs>
              <a:gs pos="50000">
                <a:srgbClr val="FFFF69">
                  <a:shade val="67500"/>
                  <a:satMod val="115000"/>
                </a:srgbClr>
              </a:gs>
              <a:gs pos="100000">
                <a:srgbClr val="FFFF69">
                  <a:shade val="100000"/>
                  <a:satMod val="115000"/>
                </a:srgbClr>
              </a:gs>
            </a:gsLst>
            <a:lin ang="16200000" scaled="1"/>
            <a:tileRect/>
          </a:gradFill>
          <a:ln w="28575" cap="flat" cmpd="sng" algn="ctr">
            <a:solidFill>
              <a:srgbClr val="00117A"/>
            </a:solidFill>
            <a:prstDash val="solid"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solidFill>
                  <a:srgbClr val="000E64"/>
                </a:solidFill>
                <a:effectLst/>
                <a:latin typeface="Georgia"/>
                <a:ea typeface="Times New Roman"/>
                <a:cs typeface="Times New Roman"/>
              </a:rPr>
              <a:t>Давать положительный настрой</a:t>
            </a:r>
            <a:endParaRPr lang="ru-RU" sz="1600" dirty="0">
              <a:solidFill>
                <a:srgbClr val="000E64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3635896" y="5733256"/>
            <a:ext cx="1925320" cy="838835"/>
          </a:xfrm>
          <a:prstGeom prst="round2DiagRect">
            <a:avLst/>
          </a:prstGeom>
          <a:gradFill flip="none" rotWithShape="1">
            <a:gsLst>
              <a:gs pos="0">
                <a:srgbClr val="C1BE3C"/>
              </a:gs>
              <a:gs pos="50000">
                <a:srgbClr val="FFFF69">
                  <a:shade val="67500"/>
                  <a:satMod val="115000"/>
                </a:srgbClr>
              </a:gs>
              <a:gs pos="100000">
                <a:srgbClr val="FFFF69">
                  <a:shade val="100000"/>
                  <a:satMod val="115000"/>
                </a:srgbClr>
              </a:gs>
            </a:gsLst>
            <a:lin ang="16200000" scaled="1"/>
            <a:tileRect/>
          </a:gradFill>
          <a:ln w="28575" cap="flat" cmpd="sng" algn="ctr">
            <a:solidFill>
              <a:srgbClr val="00117A"/>
            </a:solidFill>
            <a:prstDash val="solid"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solidFill>
                  <a:srgbClr val="000E64"/>
                </a:solidFill>
                <a:effectLst/>
                <a:latin typeface="Georgia"/>
                <a:ea typeface="Times New Roman"/>
                <a:cs typeface="Times New Roman"/>
              </a:rPr>
              <a:t>Безопасным и долговечным</a:t>
            </a:r>
            <a:endParaRPr lang="ru-RU" sz="1600" dirty="0">
              <a:solidFill>
                <a:srgbClr val="000E64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467544" y="5517232"/>
            <a:ext cx="2243152" cy="956945"/>
          </a:xfrm>
          <a:prstGeom prst="round2DiagRect">
            <a:avLst/>
          </a:prstGeom>
          <a:gradFill flip="none" rotWithShape="1">
            <a:gsLst>
              <a:gs pos="0">
                <a:srgbClr val="C1BE3C"/>
              </a:gs>
              <a:gs pos="50000">
                <a:srgbClr val="FFFF69">
                  <a:shade val="67500"/>
                  <a:satMod val="115000"/>
                </a:srgbClr>
              </a:gs>
              <a:gs pos="100000">
                <a:srgbClr val="FFFF69">
                  <a:shade val="100000"/>
                  <a:satMod val="115000"/>
                </a:srgbClr>
              </a:gs>
            </a:gsLst>
            <a:lin ang="16200000" scaled="1"/>
            <a:tileRect/>
          </a:gradFill>
          <a:ln w="28575" cap="flat" cmpd="sng" algn="ctr">
            <a:solidFill>
              <a:srgbClr val="00117A"/>
            </a:solidFill>
            <a:prstDash val="solid"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solidFill>
                  <a:srgbClr val="000E64"/>
                </a:solidFill>
                <a:effectLst/>
                <a:latin typeface="Georgia"/>
                <a:ea typeface="Times New Roman"/>
                <a:cs typeface="Times New Roman"/>
              </a:rPr>
              <a:t> Недорогим и качественно </a:t>
            </a:r>
            <a:r>
              <a:rPr lang="ru-RU" sz="1600" b="1" dirty="0">
                <a:solidFill>
                  <a:srgbClr val="000E64"/>
                </a:solidFill>
                <a:effectLst/>
                <a:latin typeface="Georgia"/>
                <a:ea typeface="Times New Roman"/>
                <a:cs typeface="Times New Roman"/>
              </a:rPr>
              <a:t>изготовленным</a:t>
            </a:r>
            <a:endParaRPr lang="ru-RU" sz="1600" dirty="0">
              <a:solidFill>
                <a:srgbClr val="000E64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395536" y="3861048"/>
            <a:ext cx="2264239" cy="883400"/>
          </a:xfrm>
          <a:prstGeom prst="round2DiagRect">
            <a:avLst>
              <a:gd name="adj1" fmla="val 16667"/>
              <a:gd name="adj2" fmla="val 2436"/>
            </a:avLst>
          </a:prstGeom>
          <a:gradFill flip="none" rotWithShape="1">
            <a:gsLst>
              <a:gs pos="0">
                <a:srgbClr val="A9A635"/>
              </a:gs>
              <a:gs pos="50000">
                <a:srgbClr val="FFFF85">
                  <a:shade val="67500"/>
                  <a:satMod val="115000"/>
                </a:srgbClr>
              </a:gs>
              <a:gs pos="100000">
                <a:srgbClr val="DBD600"/>
              </a:gs>
            </a:gsLst>
            <a:lin ang="16200000" scaled="1"/>
            <a:tileRect/>
          </a:gradFill>
          <a:ln w="28575" cap="flat" cmpd="sng" algn="ctr">
            <a:solidFill>
              <a:srgbClr val="00117A"/>
            </a:solidFill>
            <a:prstDash val="solid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 smtClean="0">
                <a:solidFill>
                  <a:srgbClr val="000E64"/>
                </a:solidFill>
                <a:effectLst/>
                <a:latin typeface="Georgia"/>
                <a:ea typeface="Times New Roman"/>
                <a:cs typeface="Times New Roman"/>
              </a:rPr>
              <a:t> </a:t>
            </a:r>
            <a:r>
              <a:rPr lang="ru-RU" sz="1600" b="1" dirty="0" smtClean="0">
                <a:solidFill>
                  <a:srgbClr val="000E64"/>
                </a:solidFill>
                <a:effectLst/>
                <a:latin typeface="Georgia"/>
                <a:ea typeface="Times New Roman"/>
                <a:cs typeface="Times New Roman"/>
              </a:rPr>
              <a:t> Прочным</a:t>
            </a:r>
            <a:endParaRPr lang="ru-RU" sz="1600" dirty="0">
              <a:solidFill>
                <a:srgbClr val="000E64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714348" y="2143116"/>
            <a:ext cx="2264239" cy="883400"/>
          </a:xfrm>
          <a:prstGeom prst="round2DiagRect">
            <a:avLst>
              <a:gd name="adj1" fmla="val 16667"/>
              <a:gd name="adj2" fmla="val 2436"/>
            </a:avLst>
          </a:prstGeom>
          <a:gradFill flip="none" rotWithShape="1">
            <a:gsLst>
              <a:gs pos="0">
                <a:srgbClr val="A9A635"/>
              </a:gs>
              <a:gs pos="50000">
                <a:srgbClr val="FFFF85">
                  <a:shade val="67500"/>
                  <a:satMod val="115000"/>
                </a:srgbClr>
              </a:gs>
              <a:gs pos="100000">
                <a:srgbClr val="DBD600"/>
              </a:gs>
            </a:gsLst>
            <a:lin ang="16200000" scaled="1"/>
            <a:tileRect/>
          </a:gradFill>
          <a:ln w="28575" cap="flat" cmpd="sng" algn="ctr">
            <a:solidFill>
              <a:srgbClr val="00117A"/>
            </a:solidFill>
            <a:prstDash val="solid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solidFill>
                  <a:srgbClr val="000E64"/>
                </a:solidFill>
                <a:effectLst/>
                <a:latin typeface="Georgia"/>
                <a:ea typeface="Times New Roman"/>
                <a:cs typeface="Times New Roman"/>
              </a:rPr>
              <a:t> </a:t>
            </a:r>
            <a:r>
              <a:rPr lang="ru-RU" sz="1600" b="1" dirty="0" smtClean="0">
                <a:solidFill>
                  <a:srgbClr val="000E64"/>
                </a:solidFill>
                <a:latin typeface="Georgia"/>
                <a:ea typeface="Times New Roman"/>
                <a:cs typeface="Times New Roman"/>
              </a:rPr>
              <a:t> Соответствовать выбранной стилистике</a:t>
            </a:r>
            <a:r>
              <a:rPr lang="ru-RU" sz="1600" b="1" dirty="0" smtClean="0">
                <a:solidFill>
                  <a:srgbClr val="000E64"/>
                </a:solidFill>
                <a:effectLst/>
                <a:latin typeface="Georgia"/>
                <a:ea typeface="Times New Roman"/>
                <a:cs typeface="Times New Roman"/>
              </a:rPr>
              <a:t>  </a:t>
            </a:r>
            <a:endParaRPr lang="ru-RU" sz="1600" dirty="0">
              <a:solidFill>
                <a:srgbClr val="000E64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15" name="Стрелка вниз 14"/>
          <p:cNvSpPr/>
          <p:nvPr/>
        </p:nvSpPr>
        <p:spPr>
          <a:xfrm rot="10800000">
            <a:off x="4427984" y="2924944"/>
            <a:ext cx="272032" cy="683252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rgbClr val="582C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4427984" y="5013176"/>
            <a:ext cx="342900" cy="698541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rgbClr val="582C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3557663">
            <a:off x="5855483" y="3011796"/>
            <a:ext cx="342900" cy="711200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rgbClr val="582C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16200000">
            <a:off x="5757873" y="4100515"/>
            <a:ext cx="342900" cy="571505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rgbClr val="582C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18789229">
            <a:off x="5857353" y="4953861"/>
            <a:ext cx="342900" cy="711200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rgbClr val="582C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 rot="2666702">
            <a:off x="2976866" y="4957403"/>
            <a:ext cx="342900" cy="725805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rgbClr val="582C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 rot="5400000">
            <a:off x="2878492" y="4050938"/>
            <a:ext cx="342900" cy="527785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rgbClr val="582C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rot="8180000">
            <a:off x="3113915" y="3016962"/>
            <a:ext cx="342900" cy="711200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rgbClr val="582C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12770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000B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>
            <a:normAutofit/>
          </a:bodyPr>
          <a:lstStyle/>
          <a:p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Генерирование идей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30064"/>
          </a:xfrm>
          <a:ln w="381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1. Светильник </a:t>
            </a:r>
            <a:r>
              <a:rPr lang="ru-RU" sz="28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над </a:t>
            </a:r>
            <a:r>
              <a:rPr lang="ru-RU" sz="28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столом </a:t>
            </a:r>
            <a:r>
              <a:rPr lang="ru-RU" sz="28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 резным </a:t>
            </a:r>
            <a:r>
              <a:rPr lang="ru-RU" sz="28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абажуром. </a:t>
            </a:r>
          </a:p>
          <a:p>
            <a:pPr marL="64008" indent="0">
              <a:buNone/>
            </a:pPr>
            <a:endParaRPr lang="ru-RU" sz="24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r>
              <a:rPr lang="ru-RU" sz="28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                          2</a:t>
            </a:r>
            <a:r>
              <a:rPr lang="ru-RU" sz="28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. Настольный </a:t>
            </a:r>
            <a:r>
              <a:rPr lang="ru-RU" sz="28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настенный </a:t>
            </a:r>
          </a:p>
          <a:p>
            <a:pPr marL="64008" indent="0">
              <a:buNone/>
            </a:pPr>
            <a:r>
              <a:rPr lang="ru-RU" sz="28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светильник . </a:t>
            </a:r>
            <a:endParaRPr lang="ru-RU" sz="28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Заметд\февраль 2012 093.jpg"/>
          <p:cNvPicPr/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40583" y="1693303"/>
            <a:ext cx="3240000" cy="237600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Рисунок 4" descr="F:\Заметд\февраль 2012 094.jpg"/>
          <p:cNvPicPr/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004048" y="3212976"/>
            <a:ext cx="2700000" cy="291600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4012770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000B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2152"/>
          </a:xfrm>
          <a:ln w="381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ru-RU" sz="28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. Светильник «Ночник</a:t>
            </a:r>
            <a:r>
              <a:rPr lang="ru-RU" sz="28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». </a:t>
            </a:r>
            <a:endParaRPr lang="ru-RU" sz="28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r>
              <a:rPr lang="ru-RU" sz="3600" b="1" dirty="0" smtClean="0"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Аргументы</a:t>
            </a:r>
            <a:r>
              <a:rPr lang="ru-RU" sz="3600" b="1" dirty="0"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идея выполнения проекта </a:t>
            </a:r>
            <a:endParaRPr lang="ru-RU" sz="2400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r>
              <a:rPr lang="ru-RU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доступна</a:t>
            </a:r>
            <a:r>
              <a:rPr lang="ru-RU" sz="24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рассмотрен </a:t>
            </a:r>
            <a:r>
              <a:rPr lang="ru-RU" sz="24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 учтен  </a:t>
            </a:r>
            <a:r>
              <a:rPr lang="ru-RU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потребительский</a:t>
            </a:r>
          </a:p>
          <a:p>
            <a:pPr marL="64008" indent="0">
              <a:buNone/>
            </a:pPr>
            <a:r>
              <a:rPr lang="ru-RU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спрос;</a:t>
            </a:r>
            <a:endParaRPr lang="ru-RU" sz="24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первоначальным подсчетам </a:t>
            </a:r>
            <a:endParaRPr lang="ru-RU" sz="2400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r>
              <a:rPr lang="ru-RU" sz="24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светильник  будет недорогим;</a:t>
            </a:r>
            <a:endParaRPr lang="ru-RU" sz="24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возможность </a:t>
            </a:r>
            <a:r>
              <a:rPr lang="ru-RU" sz="24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изготовления – 100</a:t>
            </a:r>
            <a:r>
              <a:rPr lang="ru-RU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%,</a:t>
            </a:r>
          </a:p>
          <a:p>
            <a:pPr marL="64008" indent="0">
              <a:buNone/>
            </a:pPr>
            <a:r>
              <a:rPr lang="ru-RU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sz="24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как знания и умения, </a:t>
            </a:r>
          </a:p>
          <a:p>
            <a:pPr marL="64008" indent="0">
              <a:buNone/>
            </a:pPr>
            <a:r>
              <a:rPr lang="ru-RU" sz="24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полученные на уроках технологии и кружковых занятиях, </a:t>
            </a:r>
            <a:endParaRPr lang="ru-RU" sz="2400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r>
              <a:rPr lang="ru-RU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помогут </a:t>
            </a:r>
            <a:r>
              <a:rPr lang="ru-RU" sz="24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мне справиться с </a:t>
            </a:r>
            <a:r>
              <a:rPr lang="ru-RU" sz="24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заданием. </a:t>
            </a:r>
            <a:endParaRPr lang="ru-RU" sz="24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F:\Заметд\февраль 2012 608.jpg"/>
          <p:cNvPicPr/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372200" y="620688"/>
            <a:ext cx="2136775" cy="320548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4012770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000B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642918"/>
            <a:ext cx="7850582" cy="5018330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  <a:ln w="38100">
            <a:solidFill>
              <a:schemeClr val="accent4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827584" y="6000768"/>
            <a:ext cx="1672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Рис. 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12770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000B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52128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Выбор </a:t>
            </a: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материала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363272" cy="5186048"/>
          </a:xfrm>
          <a:ln w="381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ru-RU" sz="2600" b="1" dirty="0" smtClean="0">
                <a:latin typeface="Georgia" pitchFamily="18" charset="0"/>
              </a:rPr>
              <a:t>Фанер толщиной 10 мм</a:t>
            </a:r>
          </a:p>
          <a:p>
            <a:pPr>
              <a:buNone/>
              <a:defRPr/>
            </a:pPr>
            <a:r>
              <a:rPr lang="ru-RU" sz="2600" b="1" dirty="0" smtClean="0">
                <a:latin typeface="Georgia" pitchFamily="18" charset="0"/>
              </a:rPr>
              <a:t> </a:t>
            </a:r>
          </a:p>
          <a:p>
            <a:pPr>
              <a:buNone/>
              <a:defRPr/>
            </a:pPr>
            <a:r>
              <a:rPr lang="ru-RU" sz="2600" b="1" dirty="0" smtClean="0">
                <a:latin typeface="Georgia" pitchFamily="18" charset="0"/>
              </a:rPr>
              <a:t>Масляный  лак марки ХВ-784</a:t>
            </a:r>
          </a:p>
          <a:p>
            <a:pPr>
              <a:buNone/>
              <a:defRPr/>
            </a:pPr>
            <a:r>
              <a:rPr lang="ru-RU" sz="2600" b="1" dirty="0" smtClean="0">
                <a:latin typeface="Georgia" pitchFamily="18" charset="0"/>
              </a:rPr>
              <a:t> </a:t>
            </a:r>
          </a:p>
          <a:p>
            <a:pPr>
              <a:buNone/>
              <a:defRPr/>
            </a:pPr>
            <a:r>
              <a:rPr lang="ru-RU" sz="2600" b="1" dirty="0" smtClean="0">
                <a:latin typeface="Georgia" pitchFamily="18" charset="0"/>
              </a:rPr>
              <a:t>Клей момент столярный</a:t>
            </a:r>
          </a:p>
          <a:p>
            <a:pPr marL="64008" indent="0">
              <a:buNone/>
            </a:pPr>
            <a:endParaRPr lang="ru-RU" sz="4400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1\Pictures\4447_13389160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005064"/>
            <a:ext cx="2987298" cy="2060757"/>
          </a:xfrm>
          <a:prstGeom prst="rect">
            <a:avLst/>
          </a:prstGeom>
          <a:noFill/>
          <a:ln w="57150">
            <a:solidFill>
              <a:schemeClr val="accent4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Admin\Desktop\item_main_w5ucnmexe6p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3429000"/>
            <a:ext cx="1224136" cy="2661643"/>
          </a:xfrm>
          <a:prstGeom prst="rect">
            <a:avLst/>
          </a:prstGeom>
          <a:noFill/>
          <a:ln w="38100">
            <a:solidFill>
              <a:schemeClr val="accent4"/>
            </a:solidFill>
          </a:ln>
          <a:effectLst/>
        </p:spPr>
      </p:pic>
      <p:pic>
        <p:nvPicPr>
          <p:cNvPr id="7" name="Picture 4" descr="C:\Users\Admin\Desktop\14145.750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288" y="2555796"/>
            <a:ext cx="1152128" cy="3511256"/>
          </a:xfrm>
          <a:prstGeom prst="rect">
            <a:avLst/>
          </a:prstGeom>
          <a:noFill/>
          <a:ln w="38100">
            <a:solidFill>
              <a:schemeClr val="accent4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xmlns="" val="279263503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000B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142900"/>
            <a:ext cx="8229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Выполнение технологических операций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14282" y="1285860"/>
            <a:ext cx="8786874" cy="5168948"/>
          </a:xfrm>
          <a:ln w="762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marL="64008" indent="0">
              <a:buNone/>
            </a:pPr>
            <a:endParaRPr lang="ru-RU" sz="1600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r>
              <a:rPr lang="ru-RU" sz="1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Перенос рисунка изделия на фанеру.</a:t>
            </a:r>
          </a:p>
          <a:p>
            <a:pPr marL="64008" indent="0">
              <a:buNone/>
            </a:pPr>
            <a:endParaRPr lang="ru-RU" sz="16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Admin\Desktop\Новая папка\20161004_13405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132856"/>
            <a:ext cx="4464496" cy="288032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8" name="Рисунок 7" descr="C:\Users\Admin\Desktop\Новая папка\20161004_13423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1772816"/>
            <a:ext cx="3168352" cy="3888432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429124" y="5715016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64008" indent="0">
              <a:buNone/>
            </a:pPr>
            <a:r>
              <a:rPr lang="ru-RU" sz="1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Выпиливание узора основных частей изделия.</a:t>
            </a:r>
            <a:endParaRPr lang="ru-RU" sz="16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913238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000B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Содержимое 8" descr="C:\Users\Admin\AppData\Local\Microsoft\Windows\Temporary Internet Files\Content.Word\20161014_123836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844824"/>
            <a:ext cx="3456384" cy="2610827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2" name="Объект 4"/>
          <p:cNvSpPr txBox="1">
            <a:spLocks/>
          </p:cNvSpPr>
          <p:nvPr/>
        </p:nvSpPr>
        <p:spPr>
          <a:xfrm>
            <a:off x="214282" y="357166"/>
            <a:ext cx="8786874" cy="6286544"/>
          </a:xfrm>
          <a:prstGeom prst="rect">
            <a:avLst/>
          </a:prstGeom>
          <a:ln w="76200">
            <a:solidFill>
              <a:srgbClr val="FFFF00"/>
            </a:solidFill>
          </a:ln>
        </p:spPr>
        <p:txBody>
          <a:bodyPr vert="horz" anchor="t">
            <a:normAutofit/>
          </a:bodyPr>
          <a:lstStyle/>
          <a:p>
            <a:pPr marL="64008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64008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lang="ru-RU" sz="1600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64008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Зачистка деталей</a:t>
            </a:r>
          </a:p>
          <a:p>
            <a:pPr marL="64008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4" name="Рисунок 13" descr="C:\Users\Admin\Desktop\Новая папка\20161017_08345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836712"/>
            <a:ext cx="4392488" cy="2430602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3286116" y="357166"/>
            <a:ext cx="4786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008" indent="0">
              <a:buNone/>
            </a:pPr>
            <a:r>
              <a:rPr lang="ru-RU" sz="1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Сборка изделия</a:t>
            </a:r>
            <a:endParaRPr lang="ru-RU" sz="16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C:\Users\Admin\Desktop\Новая папка\20161019_13181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14942" y="3789040"/>
            <a:ext cx="3533522" cy="2734069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2571736" y="6143644"/>
            <a:ext cx="47863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008" indent="0">
              <a:buNone/>
            </a:pPr>
            <a:r>
              <a:rPr lang="ru-RU" sz="1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Декорирование изделия</a:t>
            </a:r>
            <a:endParaRPr lang="ru-RU" sz="16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913238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000B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666526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  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Экологическое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обоснование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716016"/>
          </a:xfrm>
          <a:ln w="762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ru-RU" sz="3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Основным  компонентом </a:t>
            </a:r>
            <a:r>
              <a:rPr lang="ru-RU" sz="36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при выполнении работы </a:t>
            </a:r>
            <a:r>
              <a:rPr lang="ru-RU" sz="3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является древесина. </a:t>
            </a:r>
          </a:p>
          <a:p>
            <a:pPr marL="64008" indent="0">
              <a:buNone/>
            </a:pPr>
            <a:r>
              <a:rPr lang="ru-RU" sz="3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36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окончания срока эксплуатации изделие может легко быть </a:t>
            </a:r>
            <a:r>
              <a:rPr lang="ru-RU" sz="3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утилизировано.</a:t>
            </a:r>
          </a:p>
          <a:p>
            <a:pPr marL="64008" indent="0">
              <a:buNone/>
            </a:pPr>
            <a:r>
              <a:rPr lang="ru-RU" sz="3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Заметд\февраль 2012 608.jpg"/>
          <p:cNvPicPr/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936104" cy="1304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4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24613803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000B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549894"/>
          </a:xfrm>
        </p:spPr>
        <p:txBody>
          <a:bodyPr/>
          <a:lstStyle/>
          <a:p>
            <a:r>
              <a:rPr lang="ru-RU" dirty="0"/>
              <a:t>  </a:t>
            </a:r>
            <a:r>
              <a:rPr lang="ru-RU" dirty="0" smtClean="0"/>
              <a:t>   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Экономическое     обоснование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5040560"/>
          </a:xfrm>
          <a:ln w="76200">
            <a:solidFill>
              <a:srgbClr val="FFFF00"/>
            </a:solidFill>
          </a:ln>
        </p:spPr>
        <p:txBody>
          <a:bodyPr>
            <a:normAutofit fontScale="92500" lnSpcReduction="10000"/>
          </a:bodyPr>
          <a:lstStyle/>
          <a:p>
            <a:pPr marL="64008" indent="0">
              <a:buNone/>
            </a:pPr>
            <a:r>
              <a:rPr lang="ru-RU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Рыночную </a:t>
            </a:r>
            <a:r>
              <a:rPr lang="ru-RU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стоимость  изделия  я  вычислил следующим образом: определил себестоимость светильника и прибавил затраты труда. </a:t>
            </a:r>
          </a:p>
          <a:p>
            <a:pPr marL="64008" indent="0">
              <a:buNone/>
            </a:pPr>
            <a:r>
              <a:rPr lang="ru-RU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РС = С + ЗТ</a:t>
            </a:r>
          </a:p>
          <a:p>
            <a:pPr marL="64008" indent="0">
              <a:buNone/>
            </a:pPr>
            <a:r>
              <a:rPr lang="ru-RU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 – 240 руб.</a:t>
            </a:r>
          </a:p>
          <a:p>
            <a:pPr marL="64008" indent="0">
              <a:buNone/>
            </a:pPr>
            <a:r>
              <a:rPr lang="ru-RU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ЗТ – 210 руб.</a:t>
            </a:r>
          </a:p>
          <a:p>
            <a:pPr marL="64008" indent="0">
              <a:buNone/>
            </a:pPr>
            <a:r>
              <a:rPr lang="ru-RU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РС=210 + 240 = 450 руб.</a:t>
            </a:r>
          </a:p>
          <a:p>
            <a:pPr marL="64008" indent="0">
              <a:buNone/>
            </a:pPr>
            <a:r>
              <a:rPr lang="ru-RU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Изделие </a:t>
            </a:r>
            <a:r>
              <a:rPr lang="ru-RU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оправдывает себя на первоначальном этапе с экономической точки зрения. </a:t>
            </a:r>
            <a:endParaRPr lang="ru-RU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r>
              <a:rPr lang="ru-RU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Значит</a:t>
            </a:r>
            <a:r>
              <a:rPr lang="ru-RU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, изготавливать светильник своими руками выгодно.</a:t>
            </a:r>
          </a:p>
        </p:txBody>
      </p:sp>
      <p:pic>
        <p:nvPicPr>
          <p:cNvPr id="4" name="Рисунок 3" descr="F:\Заметд\февраль 2012 608.jpg"/>
          <p:cNvPicPr/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936104" cy="1304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4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02325330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313AD"/>
            </a:gs>
            <a:gs pos="39000">
              <a:srgbClr val="0005E2">
                <a:lumMod val="100000"/>
              </a:srgb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88641"/>
            <a:ext cx="8062912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Выбор и обоснование темы проекта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44824"/>
            <a:ext cx="8715436" cy="4752528"/>
          </a:xfrm>
          <a:ln w="38100">
            <a:solidFill>
              <a:srgbClr val="FFFF00"/>
            </a:solidFill>
          </a:ln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indent="457200" algn="just"/>
            <a:endParaRPr lang="ru-RU" sz="3200" b="1" dirty="0" smtClean="0">
              <a:ln w="50800"/>
              <a:solidFill>
                <a:schemeClr val="tx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en-US" sz="4000" b="1" dirty="0" smtClean="0">
                <a:ln w="50800"/>
                <a:solidFill>
                  <a:schemeClr val="tx1"/>
                </a:solidFill>
                <a:effectLst>
                  <a:glow rad="101600">
                    <a:srgbClr val="00117A"/>
                  </a:glo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000" b="1" dirty="0" smtClean="0">
                <a:ln w="50800"/>
                <a:solidFill>
                  <a:schemeClr val="tx1"/>
                </a:solidFill>
                <a:effectLst>
                  <a:glow rad="101600">
                    <a:srgbClr val="00117A"/>
                  </a:glow>
                </a:effectLst>
                <a:latin typeface="Times New Roman" pitchFamily="18" charset="0"/>
                <a:cs typeface="Times New Roman" pitchFamily="18" charset="0"/>
              </a:rPr>
              <a:t>. Жизнь </a:t>
            </a:r>
            <a:r>
              <a:rPr lang="ru-RU" sz="4000" b="1" dirty="0">
                <a:ln w="50800"/>
                <a:solidFill>
                  <a:schemeClr val="tx1"/>
                </a:solidFill>
                <a:effectLst>
                  <a:glow rad="101600">
                    <a:srgbClr val="00117A"/>
                  </a:glow>
                </a:effectLst>
                <a:latin typeface="Times New Roman" pitchFamily="18" charset="0"/>
                <a:cs typeface="Times New Roman" pitchFamily="18" charset="0"/>
              </a:rPr>
              <a:t>современного человека немыслима без использования электрической энергии. </a:t>
            </a:r>
            <a:endParaRPr lang="ru-RU" sz="4000" b="1" dirty="0" smtClean="0">
              <a:ln w="50800"/>
              <a:solidFill>
                <a:schemeClr val="tx1"/>
              </a:solidFill>
              <a:effectLst>
                <a:glow rad="101600">
                  <a:srgbClr val="00117A"/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000B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459432"/>
            <a:ext cx="8229600" cy="1728192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Реклама изделия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688632"/>
          </a:xfrm>
          <a:ln w="38100">
            <a:solidFill>
              <a:srgbClr val="FFFF00"/>
            </a:solidFill>
          </a:ln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sz="4000" dirty="0" smtClean="0">
              <a:latin typeface="Georgia" pitchFamily="18" charset="0"/>
            </a:endParaRPr>
          </a:p>
          <a:p>
            <a:pPr algn="ctr">
              <a:buNone/>
            </a:pPr>
            <a:endParaRPr lang="ru-RU" sz="4000" dirty="0" smtClean="0">
              <a:latin typeface="Georgia" pitchFamily="18" charset="0"/>
            </a:endParaRPr>
          </a:p>
          <a:p>
            <a:pPr marL="64008" indent="0">
              <a:buNone/>
            </a:pPr>
            <a:endParaRPr lang="ru-RU" sz="1400" b="1" i="1" dirty="0" smtClean="0">
              <a:effectLst>
                <a:glow rad="63500">
                  <a:srgbClr val="000F68"/>
                </a:glow>
              </a:effectLst>
              <a:latin typeface="Georgia" pitchFamily="18" charset="0"/>
              <a:cs typeface="Times New Roman" pitchFamily="18" charset="0"/>
            </a:endParaRPr>
          </a:p>
          <a:p>
            <a:pPr marL="64008" indent="0">
              <a:buNone/>
            </a:pPr>
            <a:r>
              <a:rPr lang="ru-RU" sz="12800" b="1" i="1" dirty="0" smtClean="0">
                <a:effectLst>
                  <a:glow rad="63500">
                    <a:srgbClr val="000F68"/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12800" b="1" i="1" dirty="0" smtClean="0">
              <a:effectLst>
                <a:glow rad="63500">
                  <a:srgbClr val="000E64"/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endParaRPr lang="ru-RU" sz="8000" b="1" i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Franklin Gothic Medium" pitchFamily="34" charset="0"/>
              <a:cs typeface="Times New Roman" pitchFamily="18" charset="0"/>
            </a:endParaRPr>
          </a:p>
          <a:p>
            <a:pPr marL="64008" indent="0">
              <a:buNone/>
            </a:pPr>
            <a:endParaRPr lang="ru-RU" sz="32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r>
              <a:rPr lang="ru-RU" sz="32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endParaRPr lang="ru-RU" dirty="0"/>
          </a:p>
        </p:txBody>
      </p:sp>
      <p:pic>
        <p:nvPicPr>
          <p:cNvPr id="8" name="Рисунок 7" descr="F:\Заметд\февраль 2012 608.jpg"/>
          <p:cNvPicPr/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8" y="1357298"/>
            <a:ext cx="3000396" cy="45005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71472" y="1142984"/>
            <a:ext cx="4572000" cy="54784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b="1" i="1" dirty="0" smtClean="0">
                <a:latin typeface="Georgia" pitchFamily="18" charset="0"/>
              </a:rPr>
              <a:t>В мастерской нашей школы вы найдете широкий ассортимент изделий  </a:t>
            </a:r>
            <a:endParaRPr lang="ru-RU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b="1" i="1" dirty="0" smtClean="0">
                <a:latin typeface="Georgia" pitchFamily="18" charset="0"/>
              </a:rPr>
              <a:t>декоративного прикладного искусства.   </a:t>
            </a:r>
            <a:endParaRPr lang="ru-RU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b="1" i="1" dirty="0" smtClean="0">
                <a:latin typeface="Georgia" pitchFamily="18" charset="0"/>
              </a:rPr>
              <a:t>Наши оригинальные изделия    гармонично впишутся в интерьер и послужат хорошим украшением вашего дома, офиса, дачи. </a:t>
            </a:r>
            <a:endParaRPr lang="ru-RU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b="1" i="1" dirty="0" smtClean="0">
                <a:latin typeface="Georgia" pitchFamily="18" charset="0"/>
              </a:rPr>
              <a:t>Подарите себе и своим близким комфорт и хорошее освещение!</a:t>
            </a:r>
          </a:p>
          <a:p>
            <a:pPr algn="ctr"/>
            <a:r>
              <a:rPr lang="ru-RU" sz="1600" b="1" i="1" dirty="0" smtClean="0">
                <a:latin typeface="Georgia" pitchFamily="18" charset="0"/>
              </a:rPr>
              <a:t>Ждем Вас!</a:t>
            </a:r>
            <a:endParaRPr lang="ru-RU" sz="1600" dirty="0" smtClean="0">
              <a:latin typeface="Georgia" pitchFamily="18" charset="0"/>
            </a:endParaRPr>
          </a:p>
          <a:p>
            <a:pPr algn="ctr"/>
            <a:r>
              <a:rPr lang="ru-RU" sz="1600" b="1" i="1" dirty="0" smtClean="0">
                <a:latin typeface="Georgia" pitchFamily="18" charset="0"/>
              </a:rPr>
              <a:t>по адресу:  с/</a:t>
            </a:r>
            <a:r>
              <a:rPr lang="ru-RU" sz="1600" b="1" i="1" dirty="0" err="1" smtClean="0">
                <a:latin typeface="Georgia" pitchFamily="18" charset="0"/>
              </a:rPr>
              <a:t>п</a:t>
            </a:r>
            <a:r>
              <a:rPr lang="ru-RU" sz="1600" b="1" i="1" dirty="0" smtClean="0">
                <a:latin typeface="Georgia" pitchFamily="18" charset="0"/>
              </a:rPr>
              <a:t> </a:t>
            </a:r>
            <a:r>
              <a:rPr lang="ru-RU" sz="1600" b="1" i="1" dirty="0" err="1" smtClean="0">
                <a:latin typeface="Georgia" pitchFamily="18" charset="0"/>
              </a:rPr>
              <a:t>Салым</a:t>
            </a:r>
            <a:endParaRPr lang="ru-RU" sz="1600" dirty="0" smtClean="0">
              <a:latin typeface="Georgia" pitchFamily="18" charset="0"/>
            </a:endParaRPr>
          </a:p>
          <a:p>
            <a:pPr algn="ctr"/>
            <a:r>
              <a:rPr lang="ru-RU" sz="1600" b="1" i="1" dirty="0" smtClean="0">
                <a:latin typeface="Georgia" pitchFamily="18" charset="0"/>
              </a:rPr>
              <a:t>ул.  Новая, 13.</a:t>
            </a:r>
            <a:endParaRPr lang="ru-RU" sz="1600" dirty="0" smtClean="0">
              <a:latin typeface="Georgia" pitchFamily="18" charset="0"/>
            </a:endParaRPr>
          </a:p>
          <a:p>
            <a:pPr algn="ctr"/>
            <a:r>
              <a:rPr lang="ru-RU" sz="1600" b="1" i="1" dirty="0" smtClean="0">
                <a:latin typeface="Georgia" pitchFamily="18" charset="0"/>
              </a:rPr>
              <a:t> </a:t>
            </a:r>
            <a:endParaRPr lang="ru-RU" sz="1600" dirty="0" smtClean="0">
              <a:latin typeface="Georgia" pitchFamily="18" charset="0"/>
            </a:endParaRPr>
          </a:p>
          <a:p>
            <a:pPr algn="ctr"/>
            <a:r>
              <a:rPr lang="ru-RU" sz="1600" b="1" i="1" smtClean="0">
                <a:latin typeface="Georgia" pitchFamily="18" charset="0"/>
              </a:rPr>
              <a:t>Наш электронный </a:t>
            </a:r>
            <a:r>
              <a:rPr lang="ru-RU" sz="1600" b="1" i="1" dirty="0" smtClean="0">
                <a:latin typeface="Georgia" pitchFamily="18" charset="0"/>
              </a:rPr>
              <a:t>адрес:</a:t>
            </a:r>
            <a:endParaRPr lang="ru-RU" sz="1600" dirty="0" smtClean="0">
              <a:latin typeface="Georgia" pitchFamily="18" charset="0"/>
            </a:endParaRPr>
          </a:p>
          <a:p>
            <a:pPr algn="ctr"/>
            <a:r>
              <a:rPr lang="ru-RU" sz="1600" b="1" dirty="0" smtClean="0">
                <a:latin typeface="Georgia" pitchFamily="18" charset="0"/>
              </a:rPr>
              <a:t>     </a:t>
            </a:r>
            <a:r>
              <a:rPr lang="ru-RU" sz="1600" b="1" i="1" u="sng" dirty="0" smtClean="0">
                <a:latin typeface="Georgia" pitchFamily="18" charset="0"/>
                <a:hlinkClick r:id="rId4"/>
              </a:rPr>
              <a:t>nrmou.sosh1@yandex.ru</a:t>
            </a:r>
            <a:endParaRPr lang="ru-RU" sz="1600" dirty="0" smtClean="0">
              <a:latin typeface="Georgia" pitchFamily="18" charset="0"/>
            </a:endParaRPr>
          </a:p>
          <a:p>
            <a:pPr algn="ctr">
              <a:buNone/>
            </a:pPr>
            <a:endParaRPr lang="ru-RU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sz="2000" b="1" i="1" dirty="0" smtClean="0">
                <a:latin typeface="Georgia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916156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000B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Испытание и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оценка изделия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00808"/>
            <a:ext cx="4824536" cy="4896544"/>
          </a:xfrm>
          <a:ln w="38100">
            <a:solidFill>
              <a:srgbClr val="FFFF00"/>
            </a:solidFill>
          </a:ln>
        </p:spPr>
        <p:txBody>
          <a:bodyPr>
            <a:normAutofit fontScale="85000" lnSpcReduction="10000"/>
          </a:bodyPr>
          <a:lstStyle/>
          <a:p>
            <a:pPr marL="64008" indent="0">
              <a:buNone/>
            </a:pPr>
            <a:r>
              <a:rPr lang="ru-RU" sz="33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Светильник отвечает всем </a:t>
            </a:r>
            <a:r>
              <a:rPr lang="ru-RU" sz="33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требованиям.</a:t>
            </a:r>
          </a:p>
          <a:p>
            <a:pPr marL="64008" indent="0">
              <a:buNone/>
            </a:pPr>
            <a:endParaRPr lang="ru-RU" sz="33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r>
              <a:rPr lang="ru-RU" sz="33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Моё </a:t>
            </a:r>
            <a:r>
              <a:rPr lang="ru-RU" sz="33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изделие </a:t>
            </a:r>
            <a:r>
              <a:rPr lang="ru-RU" sz="33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очень понравилось </a:t>
            </a:r>
            <a:r>
              <a:rPr lang="ru-RU" sz="33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одноклассникам, учителю, родителям. </a:t>
            </a:r>
            <a:endParaRPr lang="ru-RU" sz="3300" b="1" dirty="0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r>
              <a:rPr lang="ru-RU" sz="33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4008" indent="0">
              <a:buNone/>
            </a:pPr>
            <a:r>
              <a:rPr lang="ru-RU" sz="33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33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доволен своей работой. Теперь в моей комнате   всегда будет уютно и светло.</a:t>
            </a:r>
          </a:p>
          <a:p>
            <a:pPr marL="64008" indent="0">
              <a:buNone/>
            </a:pPr>
            <a:endParaRPr lang="ru-RU" sz="32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20170315_1401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088" y="1988840"/>
            <a:ext cx="3535049" cy="4104456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37275486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000B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Вывод  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72816"/>
            <a:ext cx="8445624" cy="4680520"/>
          </a:xfrm>
          <a:ln w="381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marL="64008" indent="0" algn="just">
              <a:buNone/>
            </a:pPr>
            <a:r>
              <a:rPr lang="ru-RU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1. Решены </a:t>
            </a:r>
            <a:r>
              <a:rPr lang="ru-RU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все поставленные </a:t>
            </a:r>
            <a:r>
              <a:rPr lang="ru-RU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поэтому  </a:t>
            </a:r>
            <a:r>
              <a:rPr lang="ru-RU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цель по разработке и изготовлению  светильника достигнута. </a:t>
            </a:r>
          </a:p>
          <a:p>
            <a:pPr marL="64008" indent="0" algn="just">
              <a:buNone/>
            </a:pPr>
            <a:r>
              <a:rPr lang="ru-RU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2.Результаты </a:t>
            </a:r>
            <a:r>
              <a:rPr lang="ru-RU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показывают возможность  производства  светильника в других образовательных </a:t>
            </a:r>
            <a:r>
              <a:rPr lang="ru-RU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учреждениях</a:t>
            </a:r>
            <a:r>
              <a:rPr lang="ru-RU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64008" indent="0" algn="just">
              <a:buNone/>
            </a:pPr>
            <a:r>
              <a:rPr lang="ru-RU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3.Разработанную </a:t>
            </a:r>
            <a:r>
              <a:rPr lang="ru-RU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техническую документацию можно использовать на уроках технологии и в кружках технического творчества. </a:t>
            </a:r>
            <a:endParaRPr lang="ru-RU" b="1" smtClean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 algn="just">
              <a:buNone/>
            </a:pPr>
            <a:endParaRPr lang="ru-RU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endParaRPr lang="ru-RU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Заметд\февраль 2012 608.jpg"/>
          <p:cNvPicPr/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16632"/>
            <a:ext cx="1086390" cy="15647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4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37275486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000B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217290"/>
          </a:xfrm>
        </p:spPr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Список </a:t>
            </a: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литературы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84784"/>
            <a:ext cx="8229600" cy="5042032"/>
          </a:xfrm>
          <a:ln w="38100">
            <a:solidFill>
              <a:srgbClr val="FFFF00"/>
            </a:solidFill>
          </a:ln>
        </p:spPr>
        <p:txBody>
          <a:bodyPr>
            <a:normAutofit fontScale="85000" lnSpcReduction="10000"/>
          </a:bodyPr>
          <a:lstStyle/>
          <a:p>
            <a:pPr marL="64008" indent="0">
              <a:buNone/>
            </a:pPr>
            <a:endParaRPr lang="ru-RU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r>
              <a:rPr lang="ru-RU" sz="32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1.  Карабанов </a:t>
            </a:r>
            <a:r>
              <a:rPr lang="ru-RU" sz="32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И. А. Технология обработки древесины. – М.: Просвещение, </a:t>
            </a:r>
            <a:r>
              <a:rPr lang="ru-RU" sz="32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1995.</a:t>
            </a:r>
            <a:endParaRPr lang="ru-RU" sz="32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r>
              <a:rPr lang="ru-RU" sz="32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2.  Карабанов </a:t>
            </a:r>
            <a:r>
              <a:rPr lang="ru-RU" sz="32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И. А. Справочник по трудовому обучению. – М.: Просвещение, </a:t>
            </a:r>
            <a:r>
              <a:rPr lang="ru-RU" sz="32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1991.</a:t>
            </a:r>
            <a:endParaRPr lang="ru-RU" sz="32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r>
              <a:rPr lang="ru-RU" sz="32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3.  Рыженко </a:t>
            </a:r>
            <a:r>
              <a:rPr lang="ru-RU" sz="32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В.И. Выпиливание лобзиком. М</a:t>
            </a:r>
            <a:r>
              <a:rPr lang="ru-RU" sz="32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.:Траст </a:t>
            </a:r>
            <a:r>
              <a:rPr lang="ru-RU" sz="32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Пресс, </a:t>
            </a:r>
            <a:r>
              <a:rPr lang="ru-RU" sz="32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1999.</a:t>
            </a:r>
            <a:endParaRPr lang="ru-RU" sz="32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r>
              <a:rPr lang="ru-RU" sz="32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4.  Семенцов </a:t>
            </a:r>
            <a:r>
              <a:rPr lang="ru-RU" sz="32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Ю.А. Резьба по дереву. Минск. Современное слово, </a:t>
            </a:r>
            <a:r>
              <a:rPr lang="ru-RU" sz="32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2002.</a:t>
            </a:r>
            <a:endParaRPr lang="ru-RU" sz="32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r>
              <a:rPr lang="ru-RU" sz="32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5.  Тремба </a:t>
            </a:r>
            <a:r>
              <a:rPr lang="ru-RU" sz="32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В. В. Световые приборы. – М.,   </a:t>
            </a:r>
            <a:r>
              <a:rPr lang="ru-RU" sz="32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1972. </a:t>
            </a:r>
            <a:endParaRPr lang="ru-RU" sz="32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r>
              <a:rPr lang="ru-RU" sz="32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2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.  Журнал </a:t>
            </a:r>
            <a:r>
              <a:rPr lang="ru-RU" sz="32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«Школа и производство» //М.: «Школа Пресс», 1995 г., </a:t>
            </a:r>
            <a:r>
              <a:rPr lang="ru-RU" sz="32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№ 2.</a:t>
            </a:r>
            <a:endParaRPr lang="ru-RU" sz="32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endParaRPr lang="ru-RU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endParaRPr lang="ru-RU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admin\Desktop\0_62f4e_71837583_X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1196752"/>
            <a:ext cx="1430337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7275486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000B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445624" cy="5904656"/>
          </a:xfrm>
          <a:ln w="381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ru-RU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101600">
                    <a:srgbClr val="000C54"/>
                  </a:glow>
                  <a:reflection blurRad="6350" stA="55000" endA="300" endPos="45500" dir="5400000" sy="-100000" algn="bl" rotWithShape="0"/>
                </a:effectLst>
                <a:latin typeface="Georgia" pitchFamily="18" charset="0"/>
                <a:cs typeface="Times New Roman" pitchFamily="18" charset="0"/>
              </a:rPr>
              <a:t>Пусть свет всегда освещает вашу жизнь и ваши сердца!</a:t>
            </a:r>
            <a:endParaRPr lang="ru-RU" sz="6000" b="1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101600">
                  <a:srgbClr val="000C54"/>
                </a:glow>
                <a:reflection blurRad="6350" stA="55000" endA="300" endPos="45500" dir="5400000" sy="-100000" algn="bl" rotWithShape="0"/>
              </a:effectLst>
              <a:latin typeface="Georgia" pitchFamily="18" charset="0"/>
              <a:cs typeface="Times New Roman" pitchFamily="18" charset="0"/>
            </a:endParaRPr>
          </a:p>
          <a:p>
            <a:pPr marL="64008" indent="0">
              <a:buNone/>
            </a:pPr>
            <a:endParaRPr lang="ru-RU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Admin\Desktop\iпи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212976"/>
            <a:ext cx="4900588" cy="2839963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161286687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000D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217290"/>
          </a:xfrm>
        </p:spPr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отзывы  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84784"/>
            <a:ext cx="8229600" cy="5042032"/>
          </a:xfrm>
          <a:ln w="381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ru-RU" sz="2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1. Очень интересная композиция. Привлекает внимание ажурная резьба светильника. Он украсит любой интерьер. Автор проявил максимум творчества и фантазии. </a:t>
            </a:r>
          </a:p>
          <a:p>
            <a:pPr marL="64008" indent="0">
              <a:buNone/>
            </a:pPr>
            <a:r>
              <a:rPr lang="ru-RU" sz="2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i="1" dirty="0" smtClean="0">
                <a:latin typeface="Georgia" pitchFamily="18" charset="0"/>
                <a:cs typeface="Times New Roman" pitchFamily="18" charset="0"/>
              </a:rPr>
              <a:t>(председатель профсоюзной организации </a:t>
            </a:r>
            <a:r>
              <a:rPr lang="ru-RU" sz="2000" i="1" dirty="0" err="1" smtClean="0">
                <a:latin typeface="Georgia" pitchFamily="18" charset="0"/>
                <a:cs typeface="Times New Roman" pitchFamily="18" charset="0"/>
              </a:rPr>
              <a:t>Волокитина</a:t>
            </a:r>
            <a:r>
              <a:rPr lang="ru-RU" sz="2000" i="1" dirty="0" smtClean="0">
                <a:latin typeface="Georgia" pitchFamily="18" charset="0"/>
                <a:cs typeface="Times New Roman" pitchFamily="18" charset="0"/>
              </a:rPr>
              <a:t> Е. М.)</a:t>
            </a:r>
          </a:p>
          <a:p>
            <a:pPr marL="64008" indent="0">
              <a:buNone/>
            </a:pPr>
            <a:r>
              <a:rPr lang="ru-RU" sz="2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     </a:t>
            </a:r>
            <a:endParaRPr lang="ru-RU" sz="20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r>
              <a:rPr lang="ru-RU" sz="2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2. Оригинальный неповторимый дизайн отличает эту работу. Изделие выполнено тонко, аккуратно и со вкусом. Великолепный</a:t>
            </a:r>
            <a:r>
              <a:rPr lang="ru-RU" sz="20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, утонченный и изысканный внешний вид. </a:t>
            </a:r>
            <a:r>
              <a:rPr lang="ru-RU" sz="2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Такой светильник </a:t>
            </a:r>
            <a:r>
              <a:rPr lang="ru-RU" sz="20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гармонично </a:t>
            </a:r>
            <a:r>
              <a:rPr lang="ru-RU" sz="2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впишется </a:t>
            </a:r>
            <a:r>
              <a:rPr lang="ru-RU" sz="20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 интерьер и послужат хорошим украшением </a:t>
            </a:r>
            <a:r>
              <a:rPr lang="ru-RU" sz="2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дома. А </a:t>
            </a:r>
            <a:r>
              <a:rPr lang="ru-RU" sz="20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также отлично </a:t>
            </a:r>
            <a:r>
              <a:rPr lang="ru-RU" sz="2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подойдёт </a:t>
            </a:r>
            <a:r>
              <a:rPr lang="ru-RU" sz="20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 качестве </a:t>
            </a:r>
            <a:r>
              <a:rPr lang="ru-RU" sz="2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подарка. Изделие </a:t>
            </a:r>
            <a:r>
              <a:rPr lang="ru-RU" sz="20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заряжено исключительно положительной энергетикой.</a:t>
            </a:r>
          </a:p>
          <a:p>
            <a:pPr marL="64008" indent="0">
              <a:buNone/>
            </a:pPr>
            <a:r>
              <a:rPr lang="ru-RU" sz="2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i="1" dirty="0" smtClean="0">
                <a:latin typeface="Georgia" pitchFamily="18" charset="0"/>
                <a:cs typeface="Times New Roman" pitchFamily="18" charset="0"/>
              </a:rPr>
              <a:t>(председатель профсоюзной организации </a:t>
            </a:r>
            <a:r>
              <a:rPr lang="ru-RU" sz="2000" i="1" dirty="0" err="1" smtClean="0">
                <a:latin typeface="Georgia" pitchFamily="18" charset="0"/>
                <a:cs typeface="Times New Roman" pitchFamily="18" charset="0"/>
              </a:rPr>
              <a:t>Волокитина</a:t>
            </a:r>
            <a:r>
              <a:rPr lang="ru-RU" sz="2000" i="1" dirty="0" smtClean="0">
                <a:latin typeface="Georgia" pitchFamily="18" charset="0"/>
                <a:cs typeface="Times New Roman" pitchFamily="18" charset="0"/>
              </a:rPr>
              <a:t> Е. М.)</a:t>
            </a:r>
            <a:r>
              <a:rPr lang="ru-RU" sz="2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64008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Admin\Desktop\успешная-женщина--ела-237440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96336" y="188640"/>
            <a:ext cx="943332" cy="1154088"/>
          </a:xfrm>
          <a:prstGeom prst="rect">
            <a:avLst/>
          </a:prstGeom>
          <a:noFill/>
        </p:spPr>
      </p:pic>
      <p:pic>
        <p:nvPicPr>
          <p:cNvPr id="5" name="Picture 1" descr="C:\Users\Admin\Desktop\depositphotos_2892350-Teache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88640"/>
            <a:ext cx="936104" cy="11755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6002713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000B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2152"/>
          </a:xfrm>
          <a:ln w="57150"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marL="64008" indent="0" algn="ctr">
              <a:buNone/>
            </a:pPr>
            <a:endParaRPr lang="ru-RU" sz="8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64008" indent="0" algn="ctr">
              <a:buNone/>
            </a:pPr>
            <a:r>
              <a:rPr lang="ru-RU" sz="8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139700">
                    <a:srgbClr val="000042">
                      <a:alpha val="40000"/>
                    </a:srgbClr>
                  </a:glo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 внимание</a:t>
            </a:r>
            <a:endParaRPr lang="ru-RU" sz="8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glow rad="139700">
                  <a:srgbClr val="000042">
                    <a:alpha val="40000"/>
                  </a:srgbClr>
                </a:glow>
                <a:reflection blurRad="6350" stA="50000" endA="300" endPos="5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275486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313AD"/>
            </a:gs>
            <a:gs pos="39000">
              <a:srgbClr val="0005E2">
                <a:lumMod val="100000"/>
              </a:srgb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88641"/>
            <a:ext cx="8062912" cy="1944216"/>
          </a:xfrm>
        </p:spPr>
        <p:txBody>
          <a:bodyPr>
            <a:normAutofit/>
          </a:bodyPr>
          <a:lstStyle/>
          <a:p>
            <a:pPr algn="ctr"/>
            <a:r>
              <a:rPr lang="ru-RU" sz="4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15436" cy="6480720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indent="457200" algn="just"/>
            <a:r>
              <a:rPr lang="ru-RU" sz="3200" b="1" dirty="0" smtClean="0">
                <a:ln w="50800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pic>
        <p:nvPicPr>
          <p:cNvPr id="2052" name="Picture 4" descr="C:\Users\Admin\Desktop\с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2431" y="548680"/>
            <a:ext cx="2164427" cy="2428875"/>
          </a:xfrm>
          <a:prstGeom prst="rect">
            <a:avLst/>
          </a:prstGeom>
          <a:noFill/>
          <a:ln w="5715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Admin\Desktop\с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006" y="3750457"/>
            <a:ext cx="1819275" cy="2514600"/>
          </a:xfrm>
          <a:prstGeom prst="rect">
            <a:avLst/>
          </a:prstGeom>
          <a:noFill/>
          <a:ln w="5715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Admin\Desktop\СВ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3099" y="3750457"/>
            <a:ext cx="1714500" cy="2590698"/>
          </a:xfrm>
          <a:prstGeom prst="rect">
            <a:avLst/>
          </a:prstGeom>
          <a:noFill/>
          <a:ln w="5715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Admin\Desktop\свети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3960" y="479589"/>
            <a:ext cx="2072779" cy="2428876"/>
          </a:xfrm>
          <a:prstGeom prst="rect">
            <a:avLst/>
          </a:prstGeom>
          <a:noFill/>
          <a:ln w="5715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25046" y="770102"/>
            <a:ext cx="2468563" cy="1847850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Admin\Desktop\д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750457"/>
            <a:ext cx="2484667" cy="2590698"/>
          </a:xfrm>
          <a:prstGeom prst="rect">
            <a:avLst/>
          </a:prstGeom>
          <a:noFill/>
          <a:ln w="5715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172679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313AD"/>
            </a:gs>
            <a:gs pos="39000">
              <a:srgbClr val="0005E2">
                <a:lumMod val="100000"/>
              </a:srgb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640960" cy="6408711"/>
          </a:xfrm>
        </p:spPr>
        <p:txBody>
          <a:bodyPr>
            <a:normAutofit/>
          </a:bodyPr>
          <a:lstStyle/>
          <a:p>
            <a:pPr algn="ctr"/>
            <a:r>
              <a:rPr lang="ru-RU" sz="4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1" y="764704"/>
            <a:ext cx="8640960" cy="5184576"/>
          </a:xfrm>
          <a:ln w="38100">
            <a:solidFill>
              <a:srgbClr val="FFFF00"/>
            </a:solidFill>
          </a:ln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indent="450000" algn="l"/>
            <a:endParaRPr lang="ru-RU" sz="4400" b="1" dirty="0" smtClean="0">
              <a:ln w="50800"/>
              <a:solidFill>
                <a:schemeClr val="tx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indent="450000" algn="l"/>
            <a:r>
              <a:rPr lang="ru-RU" sz="4400" b="1" dirty="0" smtClean="0">
                <a:ln w="50800"/>
                <a:solidFill>
                  <a:schemeClr val="tx1"/>
                </a:solidFill>
                <a:effectLst>
                  <a:glow rad="101600">
                    <a:srgbClr val="00117A"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3. Деревянные вещи создают уют   в доме. </a:t>
            </a:r>
          </a:p>
          <a:p>
            <a:pPr indent="450000" algn="l"/>
            <a:r>
              <a:rPr lang="ru-RU" sz="4400" b="1" dirty="0" smtClean="0">
                <a:ln w="50800"/>
                <a:solidFill>
                  <a:schemeClr val="tx1"/>
                </a:solidFill>
                <a:effectLst>
                  <a:glow rad="101600">
                    <a:srgbClr val="00117A"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4. Декоративный светильник с вырезным узором станет украшением любой комнаты.</a:t>
            </a:r>
          </a:p>
        </p:txBody>
      </p:sp>
    </p:spTree>
    <p:extLst>
      <p:ext uri="{BB962C8B-B14F-4D97-AF65-F5344CB8AC3E}">
        <p14:creationId xmlns:p14="http://schemas.microsoft.com/office/powerpoint/2010/main" xmlns="" val="359243933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313AD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2276872"/>
          </a:xfrm>
        </p:spPr>
        <p:txBody>
          <a:bodyPr>
            <a:no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История СОЗДАНИЯ светильника</a:t>
            </a:r>
            <a:b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7016" y="1484784"/>
            <a:ext cx="8856984" cy="5166318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509118"/>
            <a:ext cx="2073275" cy="2141986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249341"/>
            <a:ext cx="72008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79" y="4509117"/>
            <a:ext cx="2073275" cy="2141985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226911"/>
            <a:ext cx="792088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667" y="4412300"/>
            <a:ext cx="1587624" cy="2141983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9154" y="3789041"/>
            <a:ext cx="56038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96766"/>
            <a:ext cx="1639887" cy="2059523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4641" y="2311402"/>
            <a:ext cx="727199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8392" y="1603297"/>
            <a:ext cx="2000250" cy="2185743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269283"/>
            <a:ext cx="733792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79418" y="1596766"/>
            <a:ext cx="2170113" cy="2185743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313AD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229600" cy="5664692"/>
          </a:xfrm>
        </p:spPr>
        <p:txBody>
          <a:bodyPr>
            <a:no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92696"/>
            <a:ext cx="8291264" cy="5400600"/>
          </a:xfrm>
          <a:ln w="381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ru-RU" sz="3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Древней Греции и Риме применялись глиняные и бронзовые </a:t>
            </a:r>
            <a:r>
              <a:rPr lang="ru-RU" sz="3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светильники.</a:t>
            </a:r>
          </a:p>
          <a:p>
            <a:pPr marL="64008" indent="0">
              <a:buNone/>
            </a:pPr>
            <a:r>
              <a:rPr lang="ru-RU" sz="3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Древней </a:t>
            </a:r>
            <a:r>
              <a:rPr lang="ru-RU" sz="3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Руси прообразом современного светильника были лучины и лампады.</a:t>
            </a:r>
            <a:endParaRPr lang="ru-RU" sz="36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Admin\Desktop\д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45024"/>
            <a:ext cx="3175200" cy="2268000"/>
          </a:xfrm>
          <a:prstGeom prst="rect">
            <a:avLst/>
          </a:prstGeom>
          <a:noFill/>
          <a:ln w="5715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211497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000A4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История возникновения и  актуальность применения  ажурной  и прорезной резьбы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1" y="1882808"/>
            <a:ext cx="8736681" cy="4786552"/>
          </a:xfrm>
          <a:ln w="76200">
            <a:solidFill>
              <a:srgbClr val="FFFF00"/>
            </a:solidFill>
          </a:ln>
        </p:spPr>
        <p:txBody>
          <a:bodyPr>
            <a:normAutofit lnSpcReduction="10000"/>
          </a:bodyPr>
          <a:lstStyle/>
          <a:p>
            <a:pPr marL="64008" indent="0" algn="just">
              <a:buNone/>
            </a:pPr>
            <a:r>
              <a:rPr lang="ru-RU" sz="3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Резьбой    украшали:</a:t>
            </a:r>
          </a:p>
          <a:p>
            <a:pPr marL="64008" indent="0"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3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избы</a:t>
            </a:r>
          </a:p>
          <a:p>
            <a:pPr marL="64008" indent="0"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4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ограды</a:t>
            </a:r>
          </a:p>
          <a:p>
            <a:pPr marL="64008" indent="0"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4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посуду </a:t>
            </a:r>
          </a:p>
          <a:p>
            <a:pPr marL="64008" indent="0"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4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мебель </a:t>
            </a:r>
          </a:p>
          <a:p>
            <a:pPr marL="64008" indent="0" algn="just"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4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корабли</a:t>
            </a:r>
            <a:r>
              <a:rPr lang="ru-RU" sz="40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4008" indent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Admin\Desktop\п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060848"/>
            <a:ext cx="3454566" cy="4392000"/>
          </a:xfrm>
          <a:prstGeom prst="rect">
            <a:avLst/>
          </a:prstGeom>
          <a:noFill/>
          <a:ln w="5715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000B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Цель работы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76200">
            <a:solidFill>
              <a:srgbClr val="FFFF00"/>
            </a:solidFill>
          </a:ln>
        </p:spPr>
        <p:txBody>
          <a:bodyPr/>
          <a:lstStyle/>
          <a:p>
            <a:pPr marL="64008" indent="0">
              <a:buNone/>
            </a:pPr>
            <a:r>
              <a:rPr lang="ru-RU" dirty="0"/>
              <a:t> </a:t>
            </a:r>
            <a:endParaRPr lang="ru-RU" dirty="0" smtClean="0"/>
          </a:p>
          <a:p>
            <a:pPr marL="64008" indent="0" algn="just">
              <a:buNone/>
            </a:pPr>
            <a:r>
              <a:rPr lang="ru-RU" sz="48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Разработать </a:t>
            </a:r>
            <a:r>
              <a:rPr lang="ru-RU" sz="48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 изготовить оригинальный светильник, который бы мог украсить   </a:t>
            </a:r>
            <a:r>
              <a:rPr lang="ru-RU" sz="48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интерьер. </a:t>
            </a:r>
            <a:endParaRPr lang="ru-RU" sz="48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000B0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440160"/>
          </a:xfrm>
        </p:spPr>
        <p:txBody>
          <a:bodyPr>
            <a:normAutofit/>
          </a:bodyPr>
          <a:lstStyle/>
          <a:p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 Задачи: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2072"/>
          </a:xfrm>
          <a:ln w="76200">
            <a:solidFill>
              <a:srgbClr val="FFFF00"/>
            </a:solidFill>
          </a:ln>
        </p:spPr>
        <p:txBody>
          <a:bodyPr>
            <a:normAutofit fontScale="92500"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3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sz="36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литературу, связанную с изготовлением светильника и  историю декоративной деревообработки;</a:t>
            </a:r>
          </a:p>
          <a:p>
            <a:pPr marL="64008" indent="0">
              <a:buNone/>
            </a:pPr>
            <a:endParaRPr lang="ru-RU" sz="36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36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разработать </a:t>
            </a:r>
            <a:r>
              <a:rPr lang="ru-RU" sz="3600" b="1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технологический процесс изготовления  светильника из доступного  материала, с применением инструментов и приспособлений, имеющихся в школьной мастерской;</a:t>
            </a:r>
          </a:p>
          <a:p>
            <a:pPr marL="64008" indent="0">
              <a:buNone/>
            </a:pPr>
            <a:endParaRPr lang="ru-RU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12770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36">
      <a:dk1>
        <a:sysClr val="windowText" lastClr="000000"/>
      </a:dk1>
      <a:lt1>
        <a:sysClr val="window" lastClr="FFFFFF"/>
      </a:lt1>
      <a:dk2>
        <a:srgbClr val="5262FC"/>
      </a:dk2>
      <a:lt2>
        <a:srgbClr val="DBF5F9"/>
      </a:lt2>
      <a:accent1>
        <a:srgbClr val="002060"/>
      </a:accent1>
      <a:accent2>
        <a:srgbClr val="009DD9"/>
      </a:accent2>
      <a:accent3>
        <a:srgbClr val="0BD0D9"/>
      </a:accent3>
      <a:accent4>
        <a:srgbClr val="FFFF00"/>
      </a:accent4>
      <a:accent5>
        <a:srgbClr val="FFFF00"/>
      </a:accent5>
      <a:accent6>
        <a:srgbClr val="FFFF00"/>
      </a:accent6>
      <a:hlink>
        <a:srgbClr val="F491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Яркая">
  <a:themeElements>
    <a:clrScheme name="Другая 36">
      <a:dk1>
        <a:sysClr val="windowText" lastClr="000000"/>
      </a:dk1>
      <a:lt1>
        <a:sysClr val="window" lastClr="FFFFFF"/>
      </a:lt1>
      <a:dk2>
        <a:srgbClr val="5262FC"/>
      </a:dk2>
      <a:lt2>
        <a:srgbClr val="DBF5F9"/>
      </a:lt2>
      <a:accent1>
        <a:srgbClr val="002060"/>
      </a:accent1>
      <a:accent2>
        <a:srgbClr val="009DD9"/>
      </a:accent2>
      <a:accent3>
        <a:srgbClr val="0BD0D9"/>
      </a:accent3>
      <a:accent4>
        <a:srgbClr val="FFFF00"/>
      </a:accent4>
      <a:accent5>
        <a:srgbClr val="FFFF00"/>
      </a:accent5>
      <a:accent6>
        <a:srgbClr val="FFFF00"/>
      </a:accent6>
      <a:hlink>
        <a:srgbClr val="F491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Яркая">
  <a:themeElements>
    <a:clrScheme name="Другая 36">
      <a:dk1>
        <a:sysClr val="windowText" lastClr="000000"/>
      </a:dk1>
      <a:lt1>
        <a:sysClr val="window" lastClr="FFFFFF"/>
      </a:lt1>
      <a:dk2>
        <a:srgbClr val="5262FC"/>
      </a:dk2>
      <a:lt2>
        <a:srgbClr val="DBF5F9"/>
      </a:lt2>
      <a:accent1>
        <a:srgbClr val="002060"/>
      </a:accent1>
      <a:accent2>
        <a:srgbClr val="009DD9"/>
      </a:accent2>
      <a:accent3>
        <a:srgbClr val="0BD0D9"/>
      </a:accent3>
      <a:accent4>
        <a:srgbClr val="FFFF00"/>
      </a:accent4>
      <a:accent5>
        <a:srgbClr val="FFFF00"/>
      </a:accent5>
      <a:accent6>
        <a:srgbClr val="FFFF00"/>
      </a:accent6>
      <a:hlink>
        <a:srgbClr val="F491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Яркая">
  <a:themeElements>
    <a:clrScheme name="Другая 36">
      <a:dk1>
        <a:sysClr val="windowText" lastClr="000000"/>
      </a:dk1>
      <a:lt1>
        <a:sysClr val="window" lastClr="FFFFFF"/>
      </a:lt1>
      <a:dk2>
        <a:srgbClr val="5262FC"/>
      </a:dk2>
      <a:lt2>
        <a:srgbClr val="DBF5F9"/>
      </a:lt2>
      <a:accent1>
        <a:srgbClr val="002060"/>
      </a:accent1>
      <a:accent2>
        <a:srgbClr val="009DD9"/>
      </a:accent2>
      <a:accent3>
        <a:srgbClr val="0BD0D9"/>
      </a:accent3>
      <a:accent4>
        <a:srgbClr val="FFFF00"/>
      </a:accent4>
      <a:accent5>
        <a:srgbClr val="FFFF00"/>
      </a:accent5>
      <a:accent6>
        <a:srgbClr val="FFFF00"/>
      </a:accent6>
      <a:hlink>
        <a:srgbClr val="F491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Яркая">
  <a:themeElements>
    <a:clrScheme name="Другая 36">
      <a:dk1>
        <a:sysClr val="windowText" lastClr="000000"/>
      </a:dk1>
      <a:lt1>
        <a:sysClr val="window" lastClr="FFFFFF"/>
      </a:lt1>
      <a:dk2>
        <a:srgbClr val="5262FC"/>
      </a:dk2>
      <a:lt2>
        <a:srgbClr val="DBF5F9"/>
      </a:lt2>
      <a:accent1>
        <a:srgbClr val="002060"/>
      </a:accent1>
      <a:accent2>
        <a:srgbClr val="009DD9"/>
      </a:accent2>
      <a:accent3>
        <a:srgbClr val="0BD0D9"/>
      </a:accent3>
      <a:accent4>
        <a:srgbClr val="FFFF00"/>
      </a:accent4>
      <a:accent5>
        <a:srgbClr val="FFFF00"/>
      </a:accent5>
      <a:accent6>
        <a:srgbClr val="FFFF00"/>
      </a:accent6>
      <a:hlink>
        <a:srgbClr val="F491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3_Яркая">
  <a:themeElements>
    <a:clrScheme name="Другая 36">
      <a:dk1>
        <a:sysClr val="windowText" lastClr="000000"/>
      </a:dk1>
      <a:lt1>
        <a:sysClr val="window" lastClr="FFFFFF"/>
      </a:lt1>
      <a:dk2>
        <a:srgbClr val="5262FC"/>
      </a:dk2>
      <a:lt2>
        <a:srgbClr val="DBF5F9"/>
      </a:lt2>
      <a:accent1>
        <a:srgbClr val="002060"/>
      </a:accent1>
      <a:accent2>
        <a:srgbClr val="009DD9"/>
      </a:accent2>
      <a:accent3>
        <a:srgbClr val="0BD0D9"/>
      </a:accent3>
      <a:accent4>
        <a:srgbClr val="FFFF00"/>
      </a:accent4>
      <a:accent5>
        <a:srgbClr val="FFFF00"/>
      </a:accent5>
      <a:accent6>
        <a:srgbClr val="FFFF00"/>
      </a:accent6>
      <a:hlink>
        <a:srgbClr val="F491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4_Яркая">
  <a:themeElements>
    <a:clrScheme name="Другая 36">
      <a:dk1>
        <a:sysClr val="windowText" lastClr="000000"/>
      </a:dk1>
      <a:lt1>
        <a:sysClr val="window" lastClr="FFFFFF"/>
      </a:lt1>
      <a:dk2>
        <a:srgbClr val="5262FC"/>
      </a:dk2>
      <a:lt2>
        <a:srgbClr val="DBF5F9"/>
      </a:lt2>
      <a:accent1>
        <a:srgbClr val="002060"/>
      </a:accent1>
      <a:accent2>
        <a:srgbClr val="009DD9"/>
      </a:accent2>
      <a:accent3>
        <a:srgbClr val="0BD0D9"/>
      </a:accent3>
      <a:accent4>
        <a:srgbClr val="FFFF00"/>
      </a:accent4>
      <a:accent5>
        <a:srgbClr val="FFFF00"/>
      </a:accent5>
      <a:accent6>
        <a:srgbClr val="FFFF00"/>
      </a:accent6>
      <a:hlink>
        <a:srgbClr val="F491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Яркая">
  <a:themeElements>
    <a:clrScheme name="Другая 36">
      <a:dk1>
        <a:sysClr val="windowText" lastClr="000000"/>
      </a:dk1>
      <a:lt1>
        <a:sysClr val="window" lastClr="FFFFFF"/>
      </a:lt1>
      <a:dk2>
        <a:srgbClr val="5262FC"/>
      </a:dk2>
      <a:lt2>
        <a:srgbClr val="DBF5F9"/>
      </a:lt2>
      <a:accent1>
        <a:srgbClr val="002060"/>
      </a:accent1>
      <a:accent2>
        <a:srgbClr val="009DD9"/>
      </a:accent2>
      <a:accent3>
        <a:srgbClr val="0BD0D9"/>
      </a:accent3>
      <a:accent4>
        <a:srgbClr val="FFFF00"/>
      </a:accent4>
      <a:accent5>
        <a:srgbClr val="FFFF00"/>
      </a:accent5>
      <a:accent6>
        <a:srgbClr val="FFFF00"/>
      </a:accent6>
      <a:hlink>
        <a:srgbClr val="F491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Яркая">
  <a:themeElements>
    <a:clrScheme name="Другая 36">
      <a:dk1>
        <a:sysClr val="windowText" lastClr="000000"/>
      </a:dk1>
      <a:lt1>
        <a:sysClr val="window" lastClr="FFFFFF"/>
      </a:lt1>
      <a:dk2>
        <a:srgbClr val="5262FC"/>
      </a:dk2>
      <a:lt2>
        <a:srgbClr val="DBF5F9"/>
      </a:lt2>
      <a:accent1>
        <a:srgbClr val="002060"/>
      </a:accent1>
      <a:accent2>
        <a:srgbClr val="009DD9"/>
      </a:accent2>
      <a:accent3>
        <a:srgbClr val="0BD0D9"/>
      </a:accent3>
      <a:accent4>
        <a:srgbClr val="FFFF00"/>
      </a:accent4>
      <a:accent5>
        <a:srgbClr val="FFFF00"/>
      </a:accent5>
      <a:accent6>
        <a:srgbClr val="FFFF00"/>
      </a:accent6>
      <a:hlink>
        <a:srgbClr val="F491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Яркая">
  <a:themeElements>
    <a:clrScheme name="Другая 36">
      <a:dk1>
        <a:sysClr val="windowText" lastClr="000000"/>
      </a:dk1>
      <a:lt1>
        <a:sysClr val="window" lastClr="FFFFFF"/>
      </a:lt1>
      <a:dk2>
        <a:srgbClr val="5262FC"/>
      </a:dk2>
      <a:lt2>
        <a:srgbClr val="DBF5F9"/>
      </a:lt2>
      <a:accent1>
        <a:srgbClr val="002060"/>
      </a:accent1>
      <a:accent2>
        <a:srgbClr val="009DD9"/>
      </a:accent2>
      <a:accent3>
        <a:srgbClr val="0BD0D9"/>
      </a:accent3>
      <a:accent4>
        <a:srgbClr val="FFFF00"/>
      </a:accent4>
      <a:accent5>
        <a:srgbClr val="FFFF00"/>
      </a:accent5>
      <a:accent6>
        <a:srgbClr val="FFFF00"/>
      </a:accent6>
      <a:hlink>
        <a:srgbClr val="F491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Яркая">
  <a:themeElements>
    <a:clrScheme name="Другая 36">
      <a:dk1>
        <a:sysClr val="windowText" lastClr="000000"/>
      </a:dk1>
      <a:lt1>
        <a:sysClr val="window" lastClr="FFFFFF"/>
      </a:lt1>
      <a:dk2>
        <a:srgbClr val="5262FC"/>
      </a:dk2>
      <a:lt2>
        <a:srgbClr val="DBF5F9"/>
      </a:lt2>
      <a:accent1>
        <a:srgbClr val="002060"/>
      </a:accent1>
      <a:accent2>
        <a:srgbClr val="009DD9"/>
      </a:accent2>
      <a:accent3>
        <a:srgbClr val="0BD0D9"/>
      </a:accent3>
      <a:accent4>
        <a:srgbClr val="FFFF00"/>
      </a:accent4>
      <a:accent5>
        <a:srgbClr val="FFFF00"/>
      </a:accent5>
      <a:accent6>
        <a:srgbClr val="FFFF00"/>
      </a:accent6>
      <a:hlink>
        <a:srgbClr val="F491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Яркая">
  <a:themeElements>
    <a:clrScheme name="Другая 36">
      <a:dk1>
        <a:sysClr val="windowText" lastClr="000000"/>
      </a:dk1>
      <a:lt1>
        <a:sysClr val="window" lastClr="FFFFFF"/>
      </a:lt1>
      <a:dk2>
        <a:srgbClr val="5262FC"/>
      </a:dk2>
      <a:lt2>
        <a:srgbClr val="DBF5F9"/>
      </a:lt2>
      <a:accent1>
        <a:srgbClr val="002060"/>
      </a:accent1>
      <a:accent2>
        <a:srgbClr val="009DD9"/>
      </a:accent2>
      <a:accent3>
        <a:srgbClr val="0BD0D9"/>
      </a:accent3>
      <a:accent4>
        <a:srgbClr val="FFFF00"/>
      </a:accent4>
      <a:accent5>
        <a:srgbClr val="FFFF00"/>
      </a:accent5>
      <a:accent6>
        <a:srgbClr val="FFFF00"/>
      </a:accent6>
      <a:hlink>
        <a:srgbClr val="F491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Яркая">
  <a:themeElements>
    <a:clrScheme name="Другая 36">
      <a:dk1>
        <a:sysClr val="windowText" lastClr="000000"/>
      </a:dk1>
      <a:lt1>
        <a:sysClr val="window" lastClr="FFFFFF"/>
      </a:lt1>
      <a:dk2>
        <a:srgbClr val="5262FC"/>
      </a:dk2>
      <a:lt2>
        <a:srgbClr val="DBF5F9"/>
      </a:lt2>
      <a:accent1>
        <a:srgbClr val="002060"/>
      </a:accent1>
      <a:accent2>
        <a:srgbClr val="009DD9"/>
      </a:accent2>
      <a:accent3>
        <a:srgbClr val="0BD0D9"/>
      </a:accent3>
      <a:accent4>
        <a:srgbClr val="FFFF00"/>
      </a:accent4>
      <a:accent5>
        <a:srgbClr val="FFFF00"/>
      </a:accent5>
      <a:accent6>
        <a:srgbClr val="FFFF00"/>
      </a:accent6>
      <a:hlink>
        <a:srgbClr val="F491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Яркая">
  <a:themeElements>
    <a:clrScheme name="Другая 36">
      <a:dk1>
        <a:sysClr val="windowText" lastClr="000000"/>
      </a:dk1>
      <a:lt1>
        <a:sysClr val="window" lastClr="FFFFFF"/>
      </a:lt1>
      <a:dk2>
        <a:srgbClr val="5262FC"/>
      </a:dk2>
      <a:lt2>
        <a:srgbClr val="DBF5F9"/>
      </a:lt2>
      <a:accent1>
        <a:srgbClr val="002060"/>
      </a:accent1>
      <a:accent2>
        <a:srgbClr val="009DD9"/>
      </a:accent2>
      <a:accent3>
        <a:srgbClr val="0BD0D9"/>
      </a:accent3>
      <a:accent4>
        <a:srgbClr val="FFFF00"/>
      </a:accent4>
      <a:accent5>
        <a:srgbClr val="FFFF00"/>
      </a:accent5>
      <a:accent6>
        <a:srgbClr val="FFFF00"/>
      </a:accent6>
      <a:hlink>
        <a:srgbClr val="F491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Яркая">
  <a:themeElements>
    <a:clrScheme name="Другая 36">
      <a:dk1>
        <a:sysClr val="windowText" lastClr="000000"/>
      </a:dk1>
      <a:lt1>
        <a:sysClr val="window" lastClr="FFFFFF"/>
      </a:lt1>
      <a:dk2>
        <a:srgbClr val="5262FC"/>
      </a:dk2>
      <a:lt2>
        <a:srgbClr val="DBF5F9"/>
      </a:lt2>
      <a:accent1>
        <a:srgbClr val="002060"/>
      </a:accent1>
      <a:accent2>
        <a:srgbClr val="009DD9"/>
      </a:accent2>
      <a:accent3>
        <a:srgbClr val="0BD0D9"/>
      </a:accent3>
      <a:accent4>
        <a:srgbClr val="FFFF00"/>
      </a:accent4>
      <a:accent5>
        <a:srgbClr val="FFFF00"/>
      </a:accent5>
      <a:accent6>
        <a:srgbClr val="FFFF00"/>
      </a:accent6>
      <a:hlink>
        <a:srgbClr val="F491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1160</TotalTime>
  <Words>783</Words>
  <Application>Microsoft Office PowerPoint</Application>
  <PresentationFormat>Экран (4:3)</PresentationFormat>
  <Paragraphs>174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15</vt:i4>
      </vt:variant>
      <vt:variant>
        <vt:lpstr>Заголовки слайдов</vt:lpstr>
      </vt:variant>
      <vt:variant>
        <vt:i4>26</vt:i4>
      </vt:variant>
    </vt:vector>
  </HeadingPairs>
  <TitlesOfParts>
    <vt:vector size="41" baseType="lpstr">
      <vt:lpstr>Яркая</vt:lpstr>
      <vt:lpstr>1_Яркая</vt:lpstr>
      <vt:lpstr>2_Яркая</vt:lpstr>
      <vt:lpstr>4_Яркая</vt:lpstr>
      <vt:lpstr>3_Яркая</vt:lpstr>
      <vt:lpstr>5_Яркая</vt:lpstr>
      <vt:lpstr>6_Яркая</vt:lpstr>
      <vt:lpstr>7_Яркая</vt:lpstr>
      <vt:lpstr>8_Яркая</vt:lpstr>
      <vt:lpstr>9_Яркая</vt:lpstr>
      <vt:lpstr>10_Яркая</vt:lpstr>
      <vt:lpstr>11_Яркая</vt:lpstr>
      <vt:lpstr>12_Яркая</vt:lpstr>
      <vt:lpstr>13_Яркая</vt:lpstr>
      <vt:lpstr>14_Яркая</vt:lpstr>
      <vt:lpstr> </vt:lpstr>
      <vt:lpstr>Выбор и обоснование темы проекта </vt:lpstr>
      <vt:lpstr> </vt:lpstr>
      <vt:lpstr> </vt:lpstr>
      <vt:lpstr>История СОЗДАНИЯ светильника </vt:lpstr>
      <vt:lpstr> </vt:lpstr>
      <vt:lpstr>История возникновения и  актуальность применения  ажурной  и прорезной резьбы</vt:lpstr>
      <vt:lpstr>Цель работы</vt:lpstr>
      <vt:lpstr>          Задачи:</vt:lpstr>
      <vt:lpstr>   </vt:lpstr>
      <vt:lpstr>Основные требования к  изделию:</vt:lpstr>
      <vt:lpstr>Генерирование идей</vt:lpstr>
      <vt:lpstr>       </vt:lpstr>
      <vt:lpstr> </vt:lpstr>
      <vt:lpstr> Выбор материала</vt:lpstr>
      <vt:lpstr> Выполнение технологических операций</vt:lpstr>
      <vt:lpstr> </vt:lpstr>
      <vt:lpstr>      Экологическое обоснование проекта</vt:lpstr>
      <vt:lpstr>      Экономическое     обоснование проекта</vt:lpstr>
      <vt:lpstr> Реклама изделия</vt:lpstr>
      <vt:lpstr> Испытание и оценка изделия</vt:lpstr>
      <vt:lpstr>           Вывод  </vt:lpstr>
      <vt:lpstr>Список литературы</vt:lpstr>
      <vt:lpstr>             </vt:lpstr>
      <vt:lpstr>            отзывы  </vt:lpstr>
      <vt:lpstr> </vt:lpstr>
    </vt:vector>
  </TitlesOfParts>
  <Company>МОСШИ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USER</dc:creator>
  <cp:lastModifiedBy>Admin</cp:lastModifiedBy>
  <cp:revision>102</cp:revision>
  <dcterms:created xsi:type="dcterms:W3CDTF">2012-03-09T08:06:20Z</dcterms:created>
  <dcterms:modified xsi:type="dcterms:W3CDTF">2019-12-08T13:28:56Z</dcterms:modified>
</cp:coreProperties>
</file>