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74" r:id="rId9"/>
    <p:sldId id="265" r:id="rId10"/>
    <p:sldId id="267" r:id="rId11"/>
    <p:sldId id="268" r:id="rId12"/>
    <p:sldId id="262" r:id="rId13"/>
    <p:sldId id="264" r:id="rId14"/>
    <p:sldId id="271" r:id="rId15"/>
    <p:sldId id="263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>
                <a:solidFill>
                  <a:srgbClr val="FFC000"/>
                </a:solidFill>
              </a:rPr>
              <a:t>Есть ли у Вас дома </a:t>
            </a:r>
            <a:r>
              <a:rPr lang="ru-RU" sz="3200" dirty="0" smtClean="0">
                <a:solidFill>
                  <a:srgbClr val="FFC000"/>
                </a:solidFill>
              </a:rPr>
              <a:t>народные</a:t>
            </a:r>
            <a:r>
              <a:rPr lang="ru-RU" sz="3200" baseline="0" dirty="0" smtClean="0">
                <a:solidFill>
                  <a:srgbClr val="FFC00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>игрушки</a:t>
            </a:r>
            <a:r>
              <a:rPr lang="ru-RU" sz="3200" dirty="0">
                <a:solidFill>
                  <a:srgbClr val="FFC000"/>
                </a:solidFill>
              </a:rPr>
              <a:t>?</a:t>
            </a:r>
          </a:p>
        </c:rich>
      </c:tx>
      <c:layout>
        <c:manualLayout>
          <c:xMode val="edge"/>
          <c:yMode val="edge"/>
          <c:x val="0.1857662852206016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Есть</c:v>
                </c:pt>
                <c:pt idx="1">
                  <c:v>Затрудняюсь ответить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0.57999999999999996</c:v>
                </c:pt>
                <c:pt idx="1">
                  <c:v>0.12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928833154919479"/>
          <c:y val="0.43966571774472035"/>
          <c:w val="0.2341573074516326"/>
          <c:h val="0.38784285180238559"/>
        </c:manualLayout>
      </c:layout>
      <c:overlay val="0"/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baseline="0" dirty="0">
                <a:solidFill>
                  <a:srgbClr val="FFC000"/>
                </a:solidFill>
              </a:rPr>
              <a:t>Используете ли Вы дома произведения устного народного творчества (</a:t>
            </a:r>
            <a:r>
              <a:rPr lang="ru-RU" sz="2400" baseline="0" dirty="0" err="1">
                <a:solidFill>
                  <a:srgbClr val="FFC000"/>
                </a:solidFill>
              </a:rPr>
              <a:t>потешки</a:t>
            </a:r>
            <a:r>
              <a:rPr lang="ru-RU" sz="2400" baseline="0" dirty="0">
                <a:solidFill>
                  <a:srgbClr val="FFC000"/>
                </a:solidFill>
              </a:rPr>
              <a:t>, сказки, песенки, колыбельные)</a:t>
            </a:r>
            <a:endParaRPr lang="ru-RU" sz="2400" dirty="0">
              <a:solidFill>
                <a:srgbClr val="FFC000"/>
              </a:solidFill>
            </a:endParaRPr>
          </a:p>
        </c:rich>
      </c:tx>
      <c:layout>
        <c:manualLayout>
          <c:xMode val="edge"/>
          <c:yMode val="edge"/>
          <c:x val="0.11250659675023254"/>
          <c:y val="2.2417810921357341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Каждый день</c:v>
                </c:pt>
                <c:pt idx="1">
                  <c:v>Несколько раз в неделю</c:v>
                </c:pt>
                <c:pt idx="2">
                  <c:v>Один раз в неделю</c:v>
                </c:pt>
                <c:pt idx="3">
                  <c:v>Несколько раз в месяц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0.69</c:v>
                </c:pt>
                <c:pt idx="1">
                  <c:v>0.17</c:v>
                </c:pt>
                <c:pt idx="2">
                  <c:v>0.12</c:v>
                </c:pt>
                <c:pt idx="3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199768630540766"/>
          <c:y val="0.62256139836600388"/>
          <c:w val="0.33212940891802284"/>
          <c:h val="0.3567763408171297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032D25-36C2-4B74-971B-A95D224CF0ED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F96B78-F8A4-4262-BAA9-197AC54FF57F}">
      <dgm:prSet/>
      <dgm:spPr/>
      <dgm:t>
        <a:bodyPr/>
        <a:lstStyle/>
        <a:p>
          <a:pPr rtl="0"/>
          <a:r>
            <a:rPr lang="ru-RU" b="1" dirty="0" smtClean="0">
              <a:solidFill>
                <a:srgbClr val="FFC000"/>
              </a:solidFill>
            </a:rPr>
            <a:t>Взаимодействие с семьями воспитанников</a:t>
          </a:r>
          <a:endParaRPr lang="ru-RU" b="1" dirty="0">
            <a:solidFill>
              <a:srgbClr val="FFC000"/>
            </a:solidFill>
          </a:endParaRPr>
        </a:p>
      </dgm:t>
    </dgm:pt>
    <dgm:pt modelId="{9002E6BB-A210-49E1-A437-39F86C998E0B}" type="parTrans" cxnId="{98A717E9-F6F4-41EF-929F-C6C79E382775}">
      <dgm:prSet/>
      <dgm:spPr/>
      <dgm:t>
        <a:bodyPr/>
        <a:lstStyle/>
        <a:p>
          <a:endParaRPr lang="ru-RU"/>
        </a:p>
      </dgm:t>
    </dgm:pt>
    <dgm:pt modelId="{7965226F-AF6B-445A-A60E-86B013413CC3}" type="sibTrans" cxnId="{98A717E9-F6F4-41EF-929F-C6C79E382775}">
      <dgm:prSet/>
      <dgm:spPr/>
      <dgm:t>
        <a:bodyPr/>
        <a:lstStyle/>
        <a:p>
          <a:endParaRPr lang="ru-RU"/>
        </a:p>
      </dgm:t>
    </dgm:pt>
    <dgm:pt modelId="{C3DD32B2-7919-477D-93EA-1BA5874F9124}" type="pres">
      <dgm:prSet presAssocID="{21032D25-36C2-4B74-971B-A95D224CF0E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A8D44D-16F9-4AA4-BC62-4279AD4570E0}" type="pres">
      <dgm:prSet presAssocID="{83F96B78-F8A4-4262-BAA9-197AC54FF57F}" presName="vertOne" presStyleCnt="0"/>
      <dgm:spPr/>
    </dgm:pt>
    <dgm:pt modelId="{8688058D-32E8-4C5D-9B78-185E1F1AE7ED}" type="pres">
      <dgm:prSet presAssocID="{83F96B78-F8A4-4262-BAA9-197AC54FF57F}" presName="txOne" presStyleLbl="node0" presStyleIdx="0" presStyleCnt="1" custLinFactNeighborX="-48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E59A57-0A81-4700-A711-B3A1809E5A0A}" type="pres">
      <dgm:prSet presAssocID="{83F96B78-F8A4-4262-BAA9-197AC54FF57F}" presName="horzOne" presStyleCnt="0"/>
      <dgm:spPr/>
    </dgm:pt>
  </dgm:ptLst>
  <dgm:cxnLst>
    <dgm:cxn modelId="{21BDBE83-BFBB-42FE-8BAE-6F79F9C0D5E6}" type="presOf" srcId="{83F96B78-F8A4-4262-BAA9-197AC54FF57F}" destId="{8688058D-32E8-4C5D-9B78-185E1F1AE7ED}" srcOrd="0" destOrd="0" presId="urn:microsoft.com/office/officeart/2005/8/layout/hierarchy4"/>
    <dgm:cxn modelId="{828EBBFD-29F1-4AD6-A9A9-71D82C99451C}" type="presOf" srcId="{21032D25-36C2-4B74-971B-A95D224CF0ED}" destId="{C3DD32B2-7919-477D-93EA-1BA5874F9124}" srcOrd="0" destOrd="0" presId="urn:microsoft.com/office/officeart/2005/8/layout/hierarchy4"/>
    <dgm:cxn modelId="{98A717E9-F6F4-41EF-929F-C6C79E382775}" srcId="{21032D25-36C2-4B74-971B-A95D224CF0ED}" destId="{83F96B78-F8A4-4262-BAA9-197AC54FF57F}" srcOrd="0" destOrd="0" parTransId="{9002E6BB-A210-49E1-A437-39F86C998E0B}" sibTransId="{7965226F-AF6B-445A-A60E-86B013413CC3}"/>
    <dgm:cxn modelId="{D145378C-4903-495A-A993-19E57517AECA}" type="presParOf" srcId="{C3DD32B2-7919-477D-93EA-1BA5874F9124}" destId="{5FA8D44D-16F9-4AA4-BC62-4279AD4570E0}" srcOrd="0" destOrd="0" presId="urn:microsoft.com/office/officeart/2005/8/layout/hierarchy4"/>
    <dgm:cxn modelId="{72FD4654-AC58-420E-A891-32A6EED47053}" type="presParOf" srcId="{5FA8D44D-16F9-4AA4-BC62-4279AD4570E0}" destId="{8688058D-32E8-4C5D-9B78-185E1F1AE7ED}" srcOrd="0" destOrd="0" presId="urn:microsoft.com/office/officeart/2005/8/layout/hierarchy4"/>
    <dgm:cxn modelId="{F81ABCB0-2842-423B-9167-F182A4E690F2}" type="presParOf" srcId="{5FA8D44D-16F9-4AA4-BC62-4279AD4570E0}" destId="{CBE59A57-0A81-4700-A711-B3A1809E5A0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Консультации</a:t>
          </a:r>
          <a:endParaRPr lang="ru-RU" b="0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E3CE9CDC-D1A4-4C94-9FDA-9B16F509E6B5}" type="presOf" srcId="{328B8AE2-2A36-4DBA-8326-AB0B00B67C6A}" destId="{0FA2D93E-8CA4-4C5B-A39A-DB7E3C142DFF}" srcOrd="0" destOrd="0" presId="urn:microsoft.com/office/officeart/2005/8/layout/process1"/>
    <dgm:cxn modelId="{2024B049-BB56-417B-9A8C-2DB3F2F764B4}" type="presOf" srcId="{A4ECC709-7B84-48CD-9E02-D7ECB941ACB3}" destId="{772EEC42-3670-4568-9F57-BF3127989BAC}" srcOrd="0" destOrd="0" presId="urn:microsoft.com/office/officeart/2005/8/layout/process1"/>
    <dgm:cxn modelId="{F5CCB0F7-C05A-4909-9FDB-0DDB20B1ADB5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Мастер-классы</a:t>
          </a:r>
          <a:endParaRPr lang="ru-RU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-3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3E43B2-45EE-4AEC-B178-761866130A7D}" type="presOf" srcId="{328B8AE2-2A36-4DBA-8326-AB0B00B67C6A}" destId="{0FA2D93E-8CA4-4C5B-A39A-DB7E3C142DFF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77B14FBE-5684-4248-8A93-DB0AFA2D95D8}" type="presOf" srcId="{A4ECC709-7B84-48CD-9E02-D7ECB941ACB3}" destId="{772EEC42-3670-4568-9F57-BF3127989BAC}" srcOrd="0" destOrd="0" presId="urn:microsoft.com/office/officeart/2005/8/layout/process1"/>
    <dgm:cxn modelId="{766C8368-B52C-4248-9A75-82C03F0FB3DE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Беседы</a:t>
          </a:r>
          <a:endParaRPr lang="ru-RU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-3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73318D-7509-4B8C-A4C9-33141015DA79}" type="presOf" srcId="{A4ECC709-7B84-48CD-9E02-D7ECB941ACB3}" destId="{772EEC42-3670-4568-9F57-BF3127989BAC}" srcOrd="0" destOrd="0" presId="urn:microsoft.com/office/officeart/2005/8/layout/process1"/>
    <dgm:cxn modelId="{923D50C8-69AC-4F49-BE30-9ADB5EEA563A}" type="presOf" srcId="{328B8AE2-2A36-4DBA-8326-AB0B00B67C6A}" destId="{0FA2D93E-8CA4-4C5B-A39A-DB7E3C142DFF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4E68B0A2-C96B-48C2-9101-045DF7DEEC51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Совместные игры с детьми</a:t>
          </a:r>
          <a:endParaRPr lang="ru-RU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-104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958EE3-51E0-4B92-B033-68209EAFB5D4}" type="presOf" srcId="{328B8AE2-2A36-4DBA-8326-AB0B00B67C6A}" destId="{0FA2D93E-8CA4-4C5B-A39A-DB7E3C142DFF}" srcOrd="0" destOrd="0" presId="urn:microsoft.com/office/officeart/2005/8/layout/process1"/>
    <dgm:cxn modelId="{5E3D3C05-7F4B-462E-B1F0-6B7120611FE1}" type="presOf" srcId="{A4ECC709-7B84-48CD-9E02-D7ECB941ACB3}" destId="{772EEC42-3670-4568-9F57-BF3127989BAC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7925D1DF-1B07-4319-99E0-EF4E83AE70C4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 custT="1"/>
      <dgm:spPr/>
      <dgm:t>
        <a:bodyPr/>
        <a:lstStyle/>
        <a:p>
          <a:pPr rtl="0"/>
          <a:r>
            <a:rPr lang="ru-RU" sz="2000" b="1" i="0" baseline="0" dirty="0" smtClean="0">
              <a:solidFill>
                <a:srgbClr val="FFC000"/>
              </a:solidFill>
            </a:rPr>
            <a:t>Открытые просмотры</a:t>
          </a:r>
          <a:endParaRPr lang="ru-RU" sz="2000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-3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F0A089-1B87-415C-AC5B-1689D8F08E0C}" type="presOf" srcId="{A4ECC709-7B84-48CD-9E02-D7ECB941ACB3}" destId="{772EEC42-3670-4568-9F57-BF3127989BAC}" srcOrd="0" destOrd="0" presId="urn:microsoft.com/office/officeart/2005/8/layout/process1"/>
    <dgm:cxn modelId="{9EB6A210-63D1-4B1C-8572-21EC2279E12E}" type="presOf" srcId="{328B8AE2-2A36-4DBA-8326-AB0B00B67C6A}" destId="{0FA2D93E-8CA4-4C5B-A39A-DB7E3C142DFF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B02B7481-B657-475A-BEE2-2B19F0068DB3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Создание фотоальбомов</a:t>
          </a:r>
          <a:endParaRPr lang="ru-RU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-3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3C1544-478C-4A5C-9169-E96CB598944A}" type="presOf" srcId="{A4ECC709-7B84-48CD-9E02-D7ECB941ACB3}" destId="{772EEC42-3670-4568-9F57-BF3127989BAC}" srcOrd="0" destOrd="0" presId="urn:microsoft.com/office/officeart/2005/8/layout/process1"/>
    <dgm:cxn modelId="{4071AE65-9857-464E-9335-D6EBF01502AE}" type="presOf" srcId="{328B8AE2-2A36-4DBA-8326-AB0B00B67C6A}" destId="{0FA2D93E-8CA4-4C5B-A39A-DB7E3C142DFF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FD4D1558-1C6A-47C3-9CCA-C7D345C27A6A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8B8AE2-2A36-4DBA-8326-AB0B00B67C6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ECC709-7B84-48CD-9E02-D7ECB941ACB3}">
      <dgm:prSet/>
      <dgm:spPr/>
      <dgm:t>
        <a:bodyPr/>
        <a:lstStyle/>
        <a:p>
          <a:pPr rtl="0"/>
          <a:r>
            <a:rPr lang="ru-RU" b="1" i="0" baseline="0" dirty="0" smtClean="0">
              <a:solidFill>
                <a:srgbClr val="FFC000"/>
              </a:solidFill>
            </a:rPr>
            <a:t>Анкетирование</a:t>
          </a:r>
          <a:endParaRPr lang="ru-RU" b="1" i="0" baseline="0" dirty="0">
            <a:solidFill>
              <a:srgbClr val="FFC000"/>
            </a:solidFill>
          </a:endParaRPr>
        </a:p>
      </dgm:t>
    </dgm:pt>
    <dgm:pt modelId="{C901940B-FD91-4D5B-956F-7AEDBABD4C3C}" type="parTrans" cxnId="{5BA685C0-BA35-43AE-96DB-73B84D407F0D}">
      <dgm:prSet/>
      <dgm:spPr/>
      <dgm:t>
        <a:bodyPr/>
        <a:lstStyle/>
        <a:p>
          <a:endParaRPr lang="ru-RU"/>
        </a:p>
      </dgm:t>
    </dgm:pt>
    <dgm:pt modelId="{698DA537-4E44-4F3A-9803-DE90F2A77382}" type="sibTrans" cxnId="{5BA685C0-BA35-43AE-96DB-73B84D407F0D}">
      <dgm:prSet/>
      <dgm:spPr/>
      <dgm:t>
        <a:bodyPr/>
        <a:lstStyle/>
        <a:p>
          <a:endParaRPr lang="ru-RU"/>
        </a:p>
      </dgm:t>
    </dgm:pt>
    <dgm:pt modelId="{0FA2D93E-8CA4-4C5B-A39A-DB7E3C142DFF}" type="pres">
      <dgm:prSet presAssocID="{328B8AE2-2A36-4DBA-8326-AB0B00B67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EEC42-3670-4568-9F57-BF3127989BAC}" type="pres">
      <dgm:prSet presAssocID="{A4ECC709-7B84-48CD-9E02-D7ECB941ACB3}" presName="node" presStyleLbl="node1" presStyleIdx="0" presStyleCnt="1" custLinFactNeighborX="41371" custLinFactNeighborY="-46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321AFE-AA2D-41AC-85A4-04F73181D726}" type="presOf" srcId="{328B8AE2-2A36-4DBA-8326-AB0B00B67C6A}" destId="{0FA2D93E-8CA4-4C5B-A39A-DB7E3C142DFF}" srcOrd="0" destOrd="0" presId="urn:microsoft.com/office/officeart/2005/8/layout/process1"/>
    <dgm:cxn modelId="{8780FB8F-09E3-468D-A550-075257E66342}" type="presOf" srcId="{A4ECC709-7B84-48CD-9E02-D7ECB941ACB3}" destId="{772EEC42-3670-4568-9F57-BF3127989BAC}" srcOrd="0" destOrd="0" presId="urn:microsoft.com/office/officeart/2005/8/layout/process1"/>
    <dgm:cxn modelId="{5BA685C0-BA35-43AE-96DB-73B84D407F0D}" srcId="{328B8AE2-2A36-4DBA-8326-AB0B00B67C6A}" destId="{A4ECC709-7B84-48CD-9E02-D7ECB941ACB3}" srcOrd="0" destOrd="0" parTransId="{C901940B-FD91-4D5B-956F-7AEDBABD4C3C}" sibTransId="{698DA537-4E44-4F3A-9803-DE90F2A77382}"/>
    <dgm:cxn modelId="{F649E7AD-E724-4C75-8B2C-0623E20F82A1}" type="presParOf" srcId="{0FA2D93E-8CA4-4C5B-A39A-DB7E3C142DFF}" destId="{772EEC42-3670-4568-9F57-BF3127989BAC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95320E0-7EE4-4790-9AE7-D9A09DD9D305}" type="doc">
      <dgm:prSet loTypeId="urn:microsoft.com/office/officeart/2005/8/layout/hierarchy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166BE4-8E02-4CE5-811C-43C67C2C4DEA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="1" baseline="0" dirty="0" smtClean="0"/>
            <a:t>Знакомство с русской народной игрушкой (матрешка, </a:t>
          </a:r>
          <a:r>
            <a:rPr lang="ru-RU" b="1" baseline="0" dirty="0" err="1" smtClean="0"/>
            <a:t>каргопольская</a:t>
          </a:r>
          <a:r>
            <a:rPr lang="ru-RU" b="1" baseline="0" dirty="0" smtClean="0"/>
            <a:t> игрушка, дымковская игрушка, свистульки)</a:t>
          </a:r>
          <a:endParaRPr lang="ru-RU" b="1" baseline="0" dirty="0"/>
        </a:p>
      </dgm:t>
    </dgm:pt>
    <dgm:pt modelId="{3E5116F9-3B12-4170-B664-16187DF553E0}" type="parTrans" cxnId="{86B12DFB-B232-4DD3-A920-08311A805D57}">
      <dgm:prSet/>
      <dgm:spPr/>
      <dgm:t>
        <a:bodyPr/>
        <a:lstStyle/>
        <a:p>
          <a:endParaRPr lang="ru-RU"/>
        </a:p>
      </dgm:t>
    </dgm:pt>
    <dgm:pt modelId="{E9D3D8FB-EC56-4A15-AF7D-A4D6B1055181}" type="sibTrans" cxnId="{86B12DFB-B232-4DD3-A920-08311A805D57}">
      <dgm:prSet/>
      <dgm:spPr/>
      <dgm:t>
        <a:bodyPr/>
        <a:lstStyle/>
        <a:p>
          <a:endParaRPr lang="ru-RU"/>
        </a:p>
      </dgm:t>
    </dgm:pt>
    <dgm:pt modelId="{42ADFBFC-648F-4685-BA2D-DFEEEE169AEB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="1" baseline="0" dirty="0" smtClean="0"/>
            <a:t>Знакомство детей с традициями народа (русская печь, утварь, одежда)</a:t>
          </a:r>
          <a:endParaRPr lang="ru-RU" b="1" baseline="0" dirty="0"/>
        </a:p>
      </dgm:t>
    </dgm:pt>
    <dgm:pt modelId="{2B7B9C80-2BF7-4778-872A-C7A67CBB4A8B}" type="parTrans" cxnId="{3B5816EF-100F-435E-B6E9-3A08AAA7F563}">
      <dgm:prSet/>
      <dgm:spPr/>
      <dgm:t>
        <a:bodyPr/>
        <a:lstStyle/>
        <a:p>
          <a:endParaRPr lang="ru-RU"/>
        </a:p>
      </dgm:t>
    </dgm:pt>
    <dgm:pt modelId="{1723FA9A-272F-4380-B0D7-E3E57E05DAB2}" type="sibTrans" cxnId="{3B5816EF-100F-435E-B6E9-3A08AAA7F563}">
      <dgm:prSet/>
      <dgm:spPr/>
      <dgm:t>
        <a:bodyPr/>
        <a:lstStyle/>
        <a:p>
          <a:endParaRPr lang="ru-RU"/>
        </a:p>
      </dgm:t>
    </dgm:pt>
    <dgm:pt modelId="{677F6566-797A-4535-8D2C-CBE10060AED0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0"/>
          <a:r>
            <a:rPr lang="ru-RU" b="1" baseline="0" smtClean="0"/>
            <a:t>Знакомство с народным фольклором (потешки, сказки, колыбельные песни, хороводы)</a:t>
          </a:r>
          <a:endParaRPr lang="ru-RU" b="1" baseline="0" dirty="0"/>
        </a:p>
      </dgm:t>
    </dgm:pt>
    <dgm:pt modelId="{B634035F-6B02-4C38-BD05-EFA58E99D1C1}" type="parTrans" cxnId="{197CF7BA-5151-4BB9-A534-FCD38DBFF20A}">
      <dgm:prSet/>
      <dgm:spPr/>
      <dgm:t>
        <a:bodyPr/>
        <a:lstStyle/>
        <a:p>
          <a:endParaRPr lang="ru-RU"/>
        </a:p>
      </dgm:t>
    </dgm:pt>
    <dgm:pt modelId="{81951896-7DDD-4F61-861A-172A05BF2D7C}" type="sibTrans" cxnId="{197CF7BA-5151-4BB9-A534-FCD38DBFF20A}">
      <dgm:prSet/>
      <dgm:spPr/>
      <dgm:t>
        <a:bodyPr/>
        <a:lstStyle/>
        <a:p>
          <a:endParaRPr lang="ru-RU"/>
        </a:p>
      </dgm:t>
    </dgm:pt>
    <dgm:pt modelId="{EB66A24F-9F75-4EA6-96EB-483C91CECF2B}" type="pres">
      <dgm:prSet presAssocID="{195320E0-7EE4-4790-9AE7-D9A09DD9D30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098C7E9-D3CC-4BC0-8F36-5BFCB96E7FB9}" type="pres">
      <dgm:prSet presAssocID="{677F6566-797A-4535-8D2C-CBE10060AED0}" presName="vertOne" presStyleCnt="0"/>
      <dgm:spPr/>
    </dgm:pt>
    <dgm:pt modelId="{32828B59-517B-4D49-9470-73148578BDDB}" type="pres">
      <dgm:prSet presAssocID="{677F6566-797A-4535-8D2C-CBE10060AED0}" presName="txOne" presStyleLbl="node0" presStyleIdx="0" presStyleCnt="3" custLinFactNeighborX="2792" custLinFactNeighborY="-14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91BDB1-766B-489E-AB2F-FDA0FCFE847A}" type="pres">
      <dgm:prSet presAssocID="{677F6566-797A-4535-8D2C-CBE10060AED0}" presName="horzOne" presStyleCnt="0"/>
      <dgm:spPr/>
    </dgm:pt>
    <dgm:pt modelId="{68D2E957-D047-48C5-89BF-610E451931C3}" type="pres">
      <dgm:prSet presAssocID="{81951896-7DDD-4F61-861A-172A05BF2D7C}" presName="sibSpaceOne" presStyleCnt="0"/>
      <dgm:spPr/>
    </dgm:pt>
    <dgm:pt modelId="{4BAA9174-861C-418F-8562-7A50670A986A}" type="pres">
      <dgm:prSet presAssocID="{98166BE4-8E02-4CE5-811C-43C67C2C4DEA}" presName="vertOne" presStyleCnt="0"/>
      <dgm:spPr/>
    </dgm:pt>
    <dgm:pt modelId="{5AA40CD3-61B6-4396-85DD-C85841CA0CD4}" type="pres">
      <dgm:prSet presAssocID="{98166BE4-8E02-4CE5-811C-43C67C2C4DEA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D8B229-5895-4C41-B19C-DBD35CB0E493}" type="pres">
      <dgm:prSet presAssocID="{98166BE4-8E02-4CE5-811C-43C67C2C4DEA}" presName="horzOne" presStyleCnt="0"/>
      <dgm:spPr/>
    </dgm:pt>
    <dgm:pt modelId="{2297836E-D6E8-44AF-BC7D-3EEAC16FACCF}" type="pres">
      <dgm:prSet presAssocID="{E9D3D8FB-EC56-4A15-AF7D-A4D6B1055181}" presName="sibSpaceOne" presStyleCnt="0"/>
      <dgm:spPr/>
    </dgm:pt>
    <dgm:pt modelId="{24C7BBF8-7B19-47C5-9CB0-E6F6ABEAAE19}" type="pres">
      <dgm:prSet presAssocID="{42ADFBFC-648F-4685-BA2D-DFEEEE169AEB}" presName="vertOne" presStyleCnt="0"/>
      <dgm:spPr/>
    </dgm:pt>
    <dgm:pt modelId="{D5F27ECD-7CE1-4A46-8BE0-5D49FA2F938C}" type="pres">
      <dgm:prSet presAssocID="{42ADFBFC-648F-4685-BA2D-DFEEEE169AEB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BB5C61-70B5-4220-9807-37E8CB647693}" type="pres">
      <dgm:prSet presAssocID="{42ADFBFC-648F-4685-BA2D-DFEEEE169AEB}" presName="horzOne" presStyleCnt="0"/>
      <dgm:spPr/>
    </dgm:pt>
  </dgm:ptLst>
  <dgm:cxnLst>
    <dgm:cxn modelId="{3B5816EF-100F-435E-B6E9-3A08AAA7F563}" srcId="{195320E0-7EE4-4790-9AE7-D9A09DD9D305}" destId="{42ADFBFC-648F-4685-BA2D-DFEEEE169AEB}" srcOrd="2" destOrd="0" parTransId="{2B7B9C80-2BF7-4778-872A-C7A67CBB4A8B}" sibTransId="{1723FA9A-272F-4380-B0D7-E3E57E05DAB2}"/>
    <dgm:cxn modelId="{E07FF88B-F664-443C-B4F9-43D78E30552B}" type="presOf" srcId="{42ADFBFC-648F-4685-BA2D-DFEEEE169AEB}" destId="{D5F27ECD-7CE1-4A46-8BE0-5D49FA2F938C}" srcOrd="0" destOrd="0" presId="urn:microsoft.com/office/officeart/2005/8/layout/hierarchy4"/>
    <dgm:cxn modelId="{C0E535D5-F838-4B59-9746-EE73BCF4196B}" type="presOf" srcId="{677F6566-797A-4535-8D2C-CBE10060AED0}" destId="{32828B59-517B-4D49-9470-73148578BDDB}" srcOrd="0" destOrd="0" presId="urn:microsoft.com/office/officeart/2005/8/layout/hierarchy4"/>
    <dgm:cxn modelId="{1D0AEFA4-6C53-4E42-BC92-3E8C520842E4}" type="presOf" srcId="{98166BE4-8E02-4CE5-811C-43C67C2C4DEA}" destId="{5AA40CD3-61B6-4396-85DD-C85841CA0CD4}" srcOrd="0" destOrd="0" presId="urn:microsoft.com/office/officeart/2005/8/layout/hierarchy4"/>
    <dgm:cxn modelId="{86B12DFB-B232-4DD3-A920-08311A805D57}" srcId="{195320E0-7EE4-4790-9AE7-D9A09DD9D305}" destId="{98166BE4-8E02-4CE5-811C-43C67C2C4DEA}" srcOrd="1" destOrd="0" parTransId="{3E5116F9-3B12-4170-B664-16187DF553E0}" sibTransId="{E9D3D8FB-EC56-4A15-AF7D-A4D6B1055181}"/>
    <dgm:cxn modelId="{197CF7BA-5151-4BB9-A534-FCD38DBFF20A}" srcId="{195320E0-7EE4-4790-9AE7-D9A09DD9D305}" destId="{677F6566-797A-4535-8D2C-CBE10060AED0}" srcOrd="0" destOrd="0" parTransId="{B634035F-6B02-4C38-BD05-EFA58E99D1C1}" sibTransId="{81951896-7DDD-4F61-861A-172A05BF2D7C}"/>
    <dgm:cxn modelId="{C33BAE12-A709-4EA0-8F0D-E70599FCB5F4}" type="presOf" srcId="{195320E0-7EE4-4790-9AE7-D9A09DD9D305}" destId="{EB66A24F-9F75-4EA6-96EB-483C91CECF2B}" srcOrd="0" destOrd="0" presId="urn:microsoft.com/office/officeart/2005/8/layout/hierarchy4"/>
    <dgm:cxn modelId="{D6C2B751-98C4-4441-AFF0-7D4E7EE50BE1}" type="presParOf" srcId="{EB66A24F-9F75-4EA6-96EB-483C91CECF2B}" destId="{5098C7E9-D3CC-4BC0-8F36-5BFCB96E7FB9}" srcOrd="0" destOrd="0" presId="urn:microsoft.com/office/officeart/2005/8/layout/hierarchy4"/>
    <dgm:cxn modelId="{843DF649-9977-40AE-A5F5-F7231723E9D6}" type="presParOf" srcId="{5098C7E9-D3CC-4BC0-8F36-5BFCB96E7FB9}" destId="{32828B59-517B-4D49-9470-73148578BDDB}" srcOrd="0" destOrd="0" presId="urn:microsoft.com/office/officeart/2005/8/layout/hierarchy4"/>
    <dgm:cxn modelId="{558510CB-0A97-4556-BE56-B147950990AA}" type="presParOf" srcId="{5098C7E9-D3CC-4BC0-8F36-5BFCB96E7FB9}" destId="{9991BDB1-766B-489E-AB2F-FDA0FCFE847A}" srcOrd="1" destOrd="0" presId="urn:microsoft.com/office/officeart/2005/8/layout/hierarchy4"/>
    <dgm:cxn modelId="{49946882-F019-4A62-ACC9-D0E09854CA27}" type="presParOf" srcId="{EB66A24F-9F75-4EA6-96EB-483C91CECF2B}" destId="{68D2E957-D047-48C5-89BF-610E451931C3}" srcOrd="1" destOrd="0" presId="urn:microsoft.com/office/officeart/2005/8/layout/hierarchy4"/>
    <dgm:cxn modelId="{1366DED3-9E80-41FB-9B68-0AB5C6304B0F}" type="presParOf" srcId="{EB66A24F-9F75-4EA6-96EB-483C91CECF2B}" destId="{4BAA9174-861C-418F-8562-7A50670A986A}" srcOrd="2" destOrd="0" presId="urn:microsoft.com/office/officeart/2005/8/layout/hierarchy4"/>
    <dgm:cxn modelId="{2DFC17AB-365C-4070-8DD5-F38D11B9838B}" type="presParOf" srcId="{4BAA9174-861C-418F-8562-7A50670A986A}" destId="{5AA40CD3-61B6-4396-85DD-C85841CA0CD4}" srcOrd="0" destOrd="0" presId="urn:microsoft.com/office/officeart/2005/8/layout/hierarchy4"/>
    <dgm:cxn modelId="{EFBC5C7F-1B29-4939-981E-473E18E7CCEF}" type="presParOf" srcId="{4BAA9174-861C-418F-8562-7A50670A986A}" destId="{7DD8B229-5895-4C41-B19C-DBD35CB0E493}" srcOrd="1" destOrd="0" presId="urn:microsoft.com/office/officeart/2005/8/layout/hierarchy4"/>
    <dgm:cxn modelId="{FCE9BC07-7669-45DB-A782-B4403A8890C6}" type="presParOf" srcId="{EB66A24F-9F75-4EA6-96EB-483C91CECF2B}" destId="{2297836E-D6E8-44AF-BC7D-3EEAC16FACCF}" srcOrd="3" destOrd="0" presId="urn:microsoft.com/office/officeart/2005/8/layout/hierarchy4"/>
    <dgm:cxn modelId="{EB77697C-E5AC-427F-9F9F-A9899E441CAE}" type="presParOf" srcId="{EB66A24F-9F75-4EA6-96EB-483C91CECF2B}" destId="{24C7BBF8-7B19-47C5-9CB0-E6F6ABEAAE19}" srcOrd="4" destOrd="0" presId="urn:microsoft.com/office/officeart/2005/8/layout/hierarchy4"/>
    <dgm:cxn modelId="{84829063-1082-4DAB-BB8D-776FAD507289}" type="presParOf" srcId="{24C7BBF8-7B19-47C5-9CB0-E6F6ABEAAE19}" destId="{D5F27ECD-7CE1-4A46-8BE0-5D49FA2F938C}" srcOrd="0" destOrd="0" presId="urn:microsoft.com/office/officeart/2005/8/layout/hierarchy4"/>
    <dgm:cxn modelId="{DE4DF301-6498-4BC7-A431-28E19DE79500}" type="presParOf" srcId="{24C7BBF8-7B19-47C5-9CB0-E6F6ABEAAE19}" destId="{81BB5C61-70B5-4220-9807-37E8CB64769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88058D-32E8-4C5D-9B78-185E1F1AE7ED}">
      <dsp:nvSpPr>
        <dsp:cNvPr id="0" name=""/>
        <dsp:cNvSpPr/>
      </dsp:nvSpPr>
      <dsp:spPr>
        <a:xfrm>
          <a:off x="0" y="0"/>
          <a:ext cx="2928959" cy="13849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b="1" kern="1200" dirty="0" smtClean="0">
              <a:solidFill>
                <a:srgbClr val="FFC000"/>
              </a:solidFill>
            </a:rPr>
            <a:t>Взаимодействие с семьями воспитанников</a:t>
          </a:r>
          <a:endParaRPr lang="ru-RU" sz="2700" b="1" kern="1200" dirty="0">
            <a:solidFill>
              <a:srgbClr val="FFC000"/>
            </a:solidFill>
          </a:endParaRPr>
        </a:p>
      </dsp:txBody>
      <dsp:txXfrm>
        <a:off x="40565" y="40565"/>
        <a:ext cx="2847829" cy="1303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976" y="0"/>
          <a:ext cx="1998310" cy="5715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i="0" kern="1200" baseline="0" dirty="0" smtClean="0">
              <a:solidFill>
                <a:srgbClr val="FFC000"/>
              </a:solidFill>
            </a:rPr>
            <a:t>Консультации</a:t>
          </a:r>
          <a:endParaRPr lang="ru-RU" sz="2100" b="0" i="0" kern="1200" baseline="0" dirty="0">
            <a:solidFill>
              <a:srgbClr val="FFC000"/>
            </a:solidFill>
          </a:endParaRPr>
        </a:p>
      </dsp:txBody>
      <dsp:txXfrm>
        <a:off x="17715" y="16739"/>
        <a:ext cx="1964832" cy="5380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0" y="0"/>
          <a:ext cx="1998310" cy="5715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rgbClr val="FFC000"/>
              </a:solidFill>
            </a:rPr>
            <a:t>Мастер-классы</a:t>
          </a:r>
          <a:endParaRPr lang="ru-RU" sz="2000" b="1" i="0" kern="1200" baseline="0" dirty="0">
            <a:solidFill>
              <a:srgbClr val="FFC000"/>
            </a:solidFill>
          </a:endParaRPr>
        </a:p>
      </dsp:txBody>
      <dsp:txXfrm>
        <a:off x="16739" y="16739"/>
        <a:ext cx="1964832" cy="5380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0" y="0"/>
          <a:ext cx="1926942" cy="5331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baseline="0" dirty="0" smtClean="0">
              <a:solidFill>
                <a:srgbClr val="FFC000"/>
              </a:solidFill>
            </a:rPr>
            <a:t>Беседы</a:t>
          </a:r>
          <a:endParaRPr lang="ru-RU" sz="2400" b="1" i="0" kern="1200" baseline="0" dirty="0">
            <a:solidFill>
              <a:srgbClr val="FFC000"/>
            </a:solidFill>
          </a:endParaRPr>
        </a:p>
      </dsp:txBody>
      <dsp:txXfrm>
        <a:off x="15614" y="15614"/>
        <a:ext cx="1895714" cy="5018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0" y="0"/>
          <a:ext cx="1926942" cy="714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0" kern="1200" baseline="0" dirty="0" smtClean="0">
              <a:solidFill>
                <a:srgbClr val="FFC000"/>
              </a:solidFill>
            </a:rPr>
            <a:t>Совместные игры с детьми</a:t>
          </a:r>
          <a:endParaRPr lang="ru-RU" sz="1900" b="1" i="0" kern="1200" baseline="0" dirty="0">
            <a:solidFill>
              <a:srgbClr val="FFC000"/>
            </a:solidFill>
          </a:endParaRPr>
        </a:p>
      </dsp:txBody>
      <dsp:txXfrm>
        <a:off x="20923" y="20923"/>
        <a:ext cx="1885096" cy="6725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0" y="0"/>
          <a:ext cx="1996359" cy="6429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rgbClr val="FFC000"/>
              </a:solidFill>
            </a:rPr>
            <a:t>Открытые просмотры</a:t>
          </a:r>
          <a:endParaRPr lang="ru-RU" sz="2000" b="1" i="0" kern="1200" baseline="0" dirty="0">
            <a:solidFill>
              <a:srgbClr val="FFC000"/>
            </a:solidFill>
          </a:endParaRPr>
        </a:p>
      </dsp:txBody>
      <dsp:txXfrm>
        <a:off x="18831" y="18831"/>
        <a:ext cx="1958697" cy="6052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0" y="0"/>
          <a:ext cx="1917427" cy="8477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baseline="0" dirty="0" smtClean="0">
              <a:solidFill>
                <a:srgbClr val="FFC000"/>
              </a:solidFill>
            </a:rPr>
            <a:t>Создание фотоальбомов</a:t>
          </a:r>
          <a:endParaRPr lang="ru-RU" sz="2000" b="1" i="0" kern="1200" baseline="0" dirty="0">
            <a:solidFill>
              <a:srgbClr val="FFC000"/>
            </a:solidFill>
          </a:endParaRPr>
        </a:p>
      </dsp:txBody>
      <dsp:txXfrm>
        <a:off x="24829" y="24829"/>
        <a:ext cx="1867769" cy="7980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2EEC42-3670-4568-9F57-BF3127989BAC}">
      <dsp:nvSpPr>
        <dsp:cNvPr id="0" name=""/>
        <dsp:cNvSpPr/>
      </dsp:nvSpPr>
      <dsp:spPr>
        <a:xfrm>
          <a:off x="1813" y="0"/>
          <a:ext cx="1855574" cy="7143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baseline="0" dirty="0" smtClean="0">
              <a:solidFill>
                <a:srgbClr val="FFC000"/>
              </a:solidFill>
            </a:rPr>
            <a:t>Анкетирование</a:t>
          </a:r>
          <a:endParaRPr lang="ru-RU" sz="1800" b="1" i="0" kern="1200" baseline="0" dirty="0">
            <a:solidFill>
              <a:srgbClr val="FFC000"/>
            </a:solidFill>
          </a:endParaRPr>
        </a:p>
      </dsp:txBody>
      <dsp:txXfrm>
        <a:off x="22736" y="20923"/>
        <a:ext cx="1813728" cy="6725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28B59-517B-4D49-9470-73148578BDDB}">
      <dsp:nvSpPr>
        <dsp:cNvPr id="0" name=""/>
        <dsp:cNvSpPr/>
      </dsp:nvSpPr>
      <dsp:spPr>
        <a:xfrm>
          <a:off x="74865" y="0"/>
          <a:ext cx="2463254" cy="489654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baseline="0" smtClean="0"/>
            <a:t>Знакомство с народным фольклором (потешки, сказки, колыбельные песни, хороводы)</a:t>
          </a:r>
          <a:endParaRPr lang="ru-RU" sz="2400" b="1" kern="1200" baseline="0" dirty="0"/>
        </a:p>
      </dsp:txBody>
      <dsp:txXfrm>
        <a:off x="147011" y="72146"/>
        <a:ext cx="2318962" cy="4752252"/>
      </dsp:txXfrm>
    </dsp:sp>
    <dsp:sp modelId="{5AA40CD3-61B6-4396-85DD-C85841CA0CD4}">
      <dsp:nvSpPr>
        <dsp:cNvPr id="0" name=""/>
        <dsp:cNvSpPr/>
      </dsp:nvSpPr>
      <dsp:spPr>
        <a:xfrm>
          <a:off x="2883172" y="0"/>
          <a:ext cx="2463254" cy="489654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baseline="0" dirty="0" smtClean="0"/>
            <a:t>Знакомство с русской народной игрушкой (матрешка, </a:t>
          </a:r>
          <a:r>
            <a:rPr lang="ru-RU" sz="2400" b="1" kern="1200" baseline="0" dirty="0" err="1" smtClean="0"/>
            <a:t>каргопольская</a:t>
          </a:r>
          <a:r>
            <a:rPr lang="ru-RU" sz="2400" b="1" kern="1200" baseline="0" dirty="0" smtClean="0"/>
            <a:t> игрушка, дымковская игрушка, свистульки)</a:t>
          </a:r>
          <a:endParaRPr lang="ru-RU" sz="2400" b="1" kern="1200" baseline="0" dirty="0"/>
        </a:p>
      </dsp:txBody>
      <dsp:txXfrm>
        <a:off x="2955318" y="72146"/>
        <a:ext cx="2318962" cy="4752252"/>
      </dsp:txXfrm>
    </dsp:sp>
    <dsp:sp modelId="{D5F27ECD-7CE1-4A46-8BE0-5D49FA2F938C}">
      <dsp:nvSpPr>
        <dsp:cNvPr id="0" name=""/>
        <dsp:cNvSpPr/>
      </dsp:nvSpPr>
      <dsp:spPr>
        <a:xfrm>
          <a:off x="5760253" y="0"/>
          <a:ext cx="2463254" cy="489654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5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baseline="0" dirty="0" smtClean="0"/>
            <a:t>Знакомство детей с традициями народа (русская печь, утварь, одежда)</a:t>
          </a:r>
          <a:endParaRPr lang="ru-RU" sz="2400" b="1" kern="1200" baseline="0" dirty="0"/>
        </a:p>
      </dsp:txBody>
      <dsp:txXfrm>
        <a:off x="5832399" y="72146"/>
        <a:ext cx="2318962" cy="4752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2BAFA-2E35-4E64-8BC7-1BE6C5F28A95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A78C4-0B1B-4507-802A-F1633DF0F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14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FA78C4-0B1B-4507-802A-F1633DF0FDCB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9" Type="http://schemas.openxmlformats.org/officeDocument/2006/relationships/diagramQuickStyle" Target="../diagrams/quickStyle8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41" Type="http://schemas.microsoft.com/office/2007/relationships/diagramDrawing" Target="../diagrams/drawing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37" Type="http://schemas.openxmlformats.org/officeDocument/2006/relationships/diagramData" Target="../diagrams/data8.xml"/><Relationship Id="rId40" Type="http://schemas.openxmlformats.org/officeDocument/2006/relationships/diagramColors" Target="../diagrams/colors8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38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319868" cy="20654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</a:rPr>
              <a:t>ГБОУ г. Москвы Школа №1516 </a:t>
            </a:r>
            <a:r>
              <a:rPr lang="ru-RU" sz="3600" dirty="0" smtClean="0">
                <a:solidFill>
                  <a:srgbClr val="FFC000"/>
                </a:solidFill>
                <a:effectLst/>
              </a:rPr>
              <a:t>Приобщение детей младшего дошкольного возраста к народной культуре и творчеству.</a:t>
            </a:r>
            <a:endParaRPr lang="ru-RU" sz="3600" dirty="0">
              <a:solidFill>
                <a:srgbClr val="FFC000"/>
              </a:soli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9074" y="2564904"/>
            <a:ext cx="4109707" cy="3222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81527" y="5238418"/>
            <a:ext cx="26624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Воспитатель:</a:t>
            </a:r>
          </a:p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Кирюшина О.А.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6150569"/>
            <a:ext cx="10827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2018г.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62228446"/>
              </p:ext>
            </p:extLst>
          </p:nvPr>
        </p:nvGraphicFramePr>
        <p:xfrm>
          <a:off x="971600" y="404664"/>
          <a:ext cx="7744374" cy="4296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4941168"/>
            <a:ext cx="86063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Результаты анкетирования нас не особо удивили нас.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большинстве семей народных игрушек нет, мало родителей, использующих фольклорные произведения дома.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Поэтому мы определили следующие направления работы и разработали систему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детьми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младшего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возраста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3143240" y="2786058"/>
          <a:ext cx="2928959" cy="138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142976" y="1500174"/>
          <a:ext cx="200026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3643306" y="928670"/>
          <a:ext cx="2000264" cy="571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428596" y="2571744"/>
          <a:ext cx="1928826" cy="5331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500034" y="3929066"/>
          <a:ext cx="1928826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6357950" y="1643050"/>
          <a:ext cx="2000264" cy="642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6858016" y="3000372"/>
          <a:ext cx="1919302" cy="847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6572264" y="4572008"/>
          <a:ext cx="1857388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grpSp>
        <p:nvGrpSpPr>
          <p:cNvPr id="13" name="Группа 12"/>
          <p:cNvGrpSpPr/>
          <p:nvPr/>
        </p:nvGrpSpPr>
        <p:grpSpPr>
          <a:xfrm>
            <a:off x="4286248" y="5429265"/>
            <a:ext cx="1857388" cy="1013120"/>
            <a:chOff x="0" y="-276998"/>
            <a:chExt cx="2152465" cy="65472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82787" y="-276998"/>
              <a:ext cx="2069678" cy="46166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000" b="1" dirty="0" smtClean="0">
                  <a:solidFill>
                    <a:srgbClr val="FFC000"/>
                  </a:solidFill>
                </a:rPr>
                <a:t>Наглядная агитация</a:t>
              </a:r>
              <a:endParaRPr lang="ru-RU" sz="2000" b="1" dirty="0">
                <a:solidFill>
                  <a:srgbClr val="FFC000"/>
                </a:solidFill>
              </a:endParaRPr>
            </a:p>
          </p:txBody>
        </p:sp>
        <p:sp>
          <p:nvSpPr>
            <p:cNvPr id="15" name="Скругленный прямоугольник 4"/>
            <p:cNvSpPr/>
            <p:nvPr/>
          </p:nvSpPr>
          <p:spPr>
            <a:xfrm>
              <a:off x="0" y="13522"/>
              <a:ext cx="1918382" cy="36420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i="0" kern="1200" baseline="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14480" y="5286388"/>
            <a:ext cx="1904556" cy="857256"/>
            <a:chOff x="-79603" y="83939"/>
            <a:chExt cx="2122237" cy="50363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-79603" y="125908"/>
              <a:ext cx="2069678" cy="46166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0" y="83939"/>
              <a:ext cx="2042634" cy="5036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solidFill>
                    <a:srgbClr val="FFC000"/>
                  </a:solidFill>
                </a:rPr>
                <a:t>Родительские собрания</a:t>
              </a:r>
              <a:endParaRPr lang="ru-RU" sz="2000" b="1" i="0" kern="1200" baseline="0" dirty="0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5409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  <a:effectLst/>
              </a:rPr>
              <a:t>Взаимодействие с семьями воспитанников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400" dirty="0">
              <a:solidFill>
                <a:srgbClr val="FFC000"/>
              </a:solidFill>
              <a:effectLst/>
            </a:endParaRPr>
          </a:p>
        </p:txBody>
      </p:sp>
      <p:pic>
        <p:nvPicPr>
          <p:cNvPr id="6145" name="Picture 1" descr="D:\ФОТОГРАФИИ\день семьи 2013г\IMG_16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8244" y="2547256"/>
            <a:ext cx="4699606" cy="3524943"/>
          </a:xfrm>
          <a:prstGeom prst="rect">
            <a:avLst/>
          </a:prstGeom>
          <a:noFill/>
        </p:spPr>
      </p:pic>
      <p:pic>
        <p:nvPicPr>
          <p:cNvPr id="6146" name="Picture 2" descr="D:\ФОТОГРАФИИ\Ясли русский народн. 13г\IMG_172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05328" y="2539326"/>
            <a:ext cx="4636175" cy="347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14018924"/>
              </p:ext>
            </p:extLst>
          </p:nvPr>
        </p:nvGraphicFramePr>
        <p:xfrm>
          <a:off x="457200" y="1772816"/>
          <a:ext cx="822960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691680" y="632467"/>
            <a:ext cx="6048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Взаимодействие с детьми</a:t>
            </a: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ФОТОГРАФИИ\Фото дет. сад\РЕПКА, ясли, 6.04.2010\DSC017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188640"/>
            <a:ext cx="4657635" cy="3493226"/>
          </a:xfrm>
          <a:prstGeom prst="rect">
            <a:avLst/>
          </a:prstGeom>
          <a:noFill/>
        </p:spPr>
      </p:pic>
      <p:pic>
        <p:nvPicPr>
          <p:cNvPr id="3" name="Picture 2" descr="D:\ФОТОГРАФИИ\разное\IMG_00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284984"/>
            <a:ext cx="5405473" cy="3364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Ясли русский народн. 13г\IMG_16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02" y="3573016"/>
            <a:ext cx="4105845" cy="3079593"/>
          </a:xfrm>
          <a:prstGeom prst="rect">
            <a:avLst/>
          </a:prstGeom>
          <a:noFill/>
        </p:spPr>
      </p:pic>
      <p:pic>
        <p:nvPicPr>
          <p:cNvPr id="3" name="Picture 3" descr="D:\ФОТОГРАФИИ\Ясли русский народн. 13г\IMG_17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03" y="167696"/>
            <a:ext cx="4105845" cy="3079593"/>
          </a:xfrm>
          <a:prstGeom prst="rect">
            <a:avLst/>
          </a:prstGeom>
          <a:noFill/>
        </p:spPr>
      </p:pic>
      <p:pic>
        <p:nvPicPr>
          <p:cNvPr id="1026" name="Picture 2" descr="C:\Users\EMU\Desktop\аттестация 2019\IMG_16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726" y="908720"/>
            <a:ext cx="3507854" cy="467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350" y="404664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latin typeface="+mj-lt"/>
              </a:rPr>
              <a:t>Л</a:t>
            </a:r>
            <a:r>
              <a:rPr lang="ru-RU" sz="2800" b="1" dirty="0" smtClean="0">
                <a:latin typeface="+mj-lt"/>
              </a:rPr>
              <a:t>итература</a:t>
            </a:r>
            <a:r>
              <a:rPr lang="ru-RU" sz="2800" b="1" dirty="0">
                <a:latin typeface="+mj-lt"/>
              </a:rPr>
              <a:t>:</a:t>
            </a:r>
          </a:p>
          <a:p>
            <a:pPr fontAlgn="base"/>
            <a:r>
              <a:rPr lang="ru-RU" dirty="0"/>
              <a:t> </a:t>
            </a:r>
          </a:p>
          <a:p>
            <a:pPr lvl="0" fontAlgn="base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1.Абдулаева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Е. Развивающие игрушки. Что это такое?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/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Мама и Малыш. – 2006. – №02.</a:t>
            </a:r>
          </a:p>
          <a:p>
            <a:pPr lvl="0" fontAlgn="base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Абрамычева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Н.В. Мир народной игрушки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/Юный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художник. – 2007. – №04.</a:t>
            </a:r>
          </a:p>
          <a:p>
            <a:pPr lvl="0" fontAlgn="base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Абрамычева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Н.В. Дети и народная игрушка. Как играть в народные игрушки? Советы педагога // Храм и слово. – 2011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fontAlgn="base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Барсукова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О. В. Развивающие деревянные и народные игрушки для игр-занятий с детьми раннего возраста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/Молодой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ученый. — 2012. — №4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0" fontAlgn="base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Огиевич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М. О пользе деревянных игрушек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/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Волчонок. – 2011.</a:t>
            </a:r>
          </a:p>
          <a:p>
            <a:pPr lvl="0" fontAlgn="base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Радина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Е.И. Дидактические игры и занятия с детьми раннего возраста / Под ред. С.Л.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Новоселовой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– М., 1985.</a:t>
            </a:r>
          </a:p>
          <a:p>
            <a:pPr lvl="0" fontAlgn="base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Харисова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Е. Центр игровой поддержки ребенка // Учительская газета, 2010.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 «Дошкольное образование» № 20, 2002г. «Этнокультурная компетентность педагога».</a:t>
            </a:r>
          </a:p>
          <a:p>
            <a:pPr fontAlgn="base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7138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90335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за внимание</a:t>
            </a:r>
            <a:endParaRPr lang="ru-RU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565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829576" cy="557216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«Воспитание, созданное самим народом и основанное на народных началах, имеет ту воспитательную силу, которой нет в самых лучших системах, основанных на абстрактных идеях или заимствованных у другого народа. Но кроме того, только народное воспитание является живым органом в историческом процессе народного развития…     Народ без народности – тело без души, которому остается только подвергнуться закону разложения и уничтожиться в других телах, сохранивших свою самобытность».</a:t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К.Д. Ушинский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464496" cy="574665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Народная педагогика обладает богатейшим арсеналом педагогических традиций. Это не только традиционная для народа практика воспитания, сложившиеся в ней знания, принципы, идеалы, но и их закрепление в народных заповедях, фольклорных образах и других формах отображения действительности.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D:\ФОТОГРАФИИ\день семьи 2013г\IMG_169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4072242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340768"/>
            <a:ext cx="8658708" cy="4190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/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современной практике дошкольного образования и семейного воспитания идет активное возрождение принципа народности воспитания, который предполагает приобщение детей к основам родной культуры, к традициям своего народа. Народная педагогика обладает богатейшим арсеналом педагогических традиций. Это не только традиционная для народа практика воспитания, сложившиеся в ней знания, принципы, идеалы, но и их закрепление в народных заповедях, фольклорных образах и других формах отображения действительности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4128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Фольклорные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произведения оказывают благоприятное влияние на общение с ребенком в разные режимные моменты, когда его укладывают спать (колыбельная песня), во время умывания (ласковые поговорки, совпадающие по эмоциональному колориту с активным общим тонусом ребенка), во время еды, бодрствования (прибаутки,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потешки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).</a:t>
            </a:r>
          </a:p>
          <a:p>
            <a:pPr fontAlgn="base">
              <a:lnSpc>
                <a:spcPct val="15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Вызывают интерес у детей народные произведения, в которых имеются звукоподражания голосам животных и описываются их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повадки.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таких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потешках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малыши улавливают доброе гуманное отношение ко всему живому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Отбирая произведения для игр с детьми, я всегда учитываю, чтобы они отражали все стороны жизни человека, развития взаимоотношений с окружающей действительностью общения со взрослым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964" y="404664"/>
            <a:ext cx="46050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Особую значимость фольклор приобретает в первые дни жизни малыша в дошкольном учреждении. Ведь в период адаптации к новой обстановке он скучает по дому, маме, еще не может общаться с другими детьми, взрослыми. Поэтому я подбирала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потешки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которые помогали установить контакт с ребенком, вызывали у него положительные эмоции, симпатию к пока еще малознакомому человеку - воспитателю. Ведь многие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потешки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позволяют вставить любое имя, не изменяя содержание.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 descr="D:\ФОТОГРАФИИ\Ясли русский народн. 13г\IMG_17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706" y="1412776"/>
            <a:ext cx="3182757" cy="42433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763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500042"/>
            <a:ext cx="5286412" cy="3571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  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785918" y="1142984"/>
            <a:ext cx="1512168" cy="1584176"/>
          </a:xfrm>
          <a:prstGeom prst="straightConnector1">
            <a:avLst/>
          </a:prstGeom>
          <a:ln w="22225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143504" y="1142984"/>
            <a:ext cx="1512168" cy="1584176"/>
          </a:xfrm>
          <a:prstGeom prst="straightConnector1">
            <a:avLst/>
          </a:prstGeom>
          <a:ln w="22225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928794" y="428604"/>
            <a:ext cx="464347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Направления работы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2649159" y="2649167"/>
            <a:ext cx="3071834" cy="59468"/>
          </a:xfrm>
          <a:prstGeom prst="straightConnector1">
            <a:avLst/>
          </a:prstGeom>
          <a:ln w="22225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286084" y="2998807"/>
            <a:ext cx="2664296" cy="1147465"/>
            <a:chOff x="0" y="0"/>
            <a:chExt cx="1926942" cy="533103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1926942" cy="5331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5614" y="15614"/>
              <a:ext cx="1895714" cy="5018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srgbClr val="FFC000"/>
                  </a:solidFill>
                </a:rPr>
                <a:t>Взаимодействие с родителями</a:t>
              </a:r>
              <a:endParaRPr lang="ru-RU" sz="2400" b="1" i="0" kern="1200" baseline="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084168" y="2879580"/>
            <a:ext cx="2549728" cy="1192270"/>
            <a:chOff x="0" y="0"/>
            <a:chExt cx="1926942" cy="533103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0"/>
              <a:ext cx="1926942" cy="5331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15614" y="15614"/>
              <a:ext cx="1895714" cy="5018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srgbClr val="FFC000"/>
                  </a:solidFill>
                </a:rPr>
                <a:t>Взаимодействие с детьми</a:t>
              </a:r>
              <a:endParaRPr lang="ru-RU" sz="2400" b="1" i="0" kern="1200" baseline="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04980" y="4461552"/>
            <a:ext cx="2604041" cy="1010693"/>
            <a:chOff x="0" y="0"/>
            <a:chExt cx="1926942" cy="533103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0"/>
              <a:ext cx="1926942" cy="5331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15614" y="15614"/>
              <a:ext cx="1895714" cy="5018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srgbClr val="FFC000"/>
                  </a:solidFill>
                </a:rPr>
                <a:t>Работа с педагогами</a:t>
              </a:r>
              <a:endParaRPr lang="ru-RU" sz="2400" b="1" i="0" kern="1200" baseline="0" dirty="0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0648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000" dirty="0">
                <a:latin typeface="+mj-lt"/>
              </a:rPr>
              <a:t>Начиная работу, по знакомству детей </a:t>
            </a:r>
            <a:r>
              <a:rPr lang="ru-RU" sz="2000" dirty="0" smtClean="0">
                <a:latin typeface="+mj-lt"/>
              </a:rPr>
              <a:t>младшего дошкольного возраста с </a:t>
            </a:r>
            <a:r>
              <a:rPr lang="ru-RU" sz="2000" dirty="0">
                <a:latin typeface="+mj-lt"/>
              </a:rPr>
              <a:t>народной культурой и традициями мы выяснили, что литературы, пособий по этой теме </a:t>
            </a:r>
            <a:r>
              <a:rPr lang="ru-RU" sz="2000" dirty="0" smtClean="0">
                <a:latin typeface="+mj-lt"/>
              </a:rPr>
              <a:t>очень мало.  </a:t>
            </a:r>
            <a:r>
              <a:rPr lang="ru-RU" sz="2000" dirty="0">
                <a:latin typeface="+mj-lt"/>
              </a:rPr>
              <a:t>Поэтому мы решили начать с анализа семейного воспитания, провели беседы с родителями, анкетирование: «В какие игрушки играет ребенок», «Традиции вашей семьи в воспитании ребенка». Мы  спрашивали родителей, которые приходят к нам: «Как вы играете дома с ребенком?», «Любит ли он собирать пирамидки и матрешки?», «Есть ли у него наиболее предпочитаемые игрушки?», «Играет ли ваш малыш дома с деревянными и народными игрушками?» и т.д. Такие вопросы позволяют собрать данные о том, как проходит развитие ребенка дома, что он умеет делать, а что еще и не пробовал. Часто родители искренне удивляются, когда мы рекомендуем им самые простые и общеизвестные игрушки: деревянные пирамидки, волчки, матрешки, рамки, вкладыши, мисочки, паровозики. У большинства современных семей их нет и в наличии, а возможность контактировать с ними у малышей изредка появляется при посещении гостей или развивающих центров.</a:t>
            </a:r>
          </a:p>
        </p:txBody>
      </p:sp>
    </p:spTree>
    <p:extLst>
      <p:ext uri="{BB962C8B-B14F-4D97-AF65-F5344CB8AC3E}">
        <p14:creationId xmlns:p14="http://schemas.microsoft.com/office/powerpoint/2010/main" val="34107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02370262"/>
              </p:ext>
            </p:extLst>
          </p:nvPr>
        </p:nvGraphicFramePr>
        <p:xfrm>
          <a:off x="287524" y="978987"/>
          <a:ext cx="8676456" cy="5380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15615" y="332656"/>
            <a:ext cx="7379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Анкетирование  родителей</a:t>
            </a:r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651</TotalTime>
  <Words>737</Words>
  <Application>Microsoft Office PowerPoint</Application>
  <PresentationFormat>Экран (4:3)</PresentationFormat>
  <Paragraphs>51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ГБОУ г. Москвы Школа №1516 Приобщение детей младшего дошкольного возраста к народной культуре и творчеству.</vt:lpstr>
      <vt:lpstr>  «Воспитание, созданное самим народом и основанное на народных началах, имеет ту воспитательную силу, которой нет в самых лучших системах, основанных на абстрактных идеях или заимствованных у другого народа. Но кроме того, только народное воспитание является живым органом в историческом процессе народного развития…     Народ без народности – тело без души, которому остается только подвергнуться закону разложения и уничтожиться в других телах, сохранивших свою самобытность».                                                                                 К.Д. Ушинский </vt:lpstr>
      <vt:lpstr>Народная педагогика обладает богатейшим арсеналом педагогических традиций. Это не только традиционная для народа практика воспитания, сложившиеся в ней знания, принципы, идеалы, но и их закрепление в народных заповедях, фольклорных образах и других формах отображения действительности.</vt:lpstr>
      <vt:lpstr>Презентация PowerPoint</vt:lpstr>
      <vt:lpstr>Презентация PowerPoint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  Взаимодействие с семьями воспитанников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Приобщение детей раннего возраста к народной культуре и творчеству.</dc:title>
  <dc:creator>EMU</dc:creator>
  <cp:lastModifiedBy>EMU</cp:lastModifiedBy>
  <cp:revision>65</cp:revision>
  <dcterms:modified xsi:type="dcterms:W3CDTF">2019-12-08T18:52:04Z</dcterms:modified>
</cp:coreProperties>
</file>