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80" r:id="rId3"/>
    <p:sldId id="295" r:id="rId4"/>
    <p:sldId id="282" r:id="rId5"/>
    <p:sldId id="283" r:id="rId6"/>
    <p:sldId id="284" r:id="rId7"/>
    <p:sldId id="263" r:id="rId8"/>
    <p:sldId id="262" r:id="rId9"/>
    <p:sldId id="268" r:id="rId10"/>
    <p:sldId id="290" r:id="rId11"/>
    <p:sldId id="287" r:id="rId12"/>
    <p:sldId id="288" r:id="rId13"/>
    <p:sldId id="285" r:id="rId14"/>
    <p:sldId id="265" r:id="rId15"/>
    <p:sldId id="273" r:id="rId16"/>
    <p:sldId id="291" r:id="rId17"/>
    <p:sldId id="292" r:id="rId18"/>
    <p:sldId id="293" r:id="rId19"/>
    <p:sldId id="27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0757F-0A51-4808-914B-7021879C4624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4FF93-411A-40E7-A582-B4AB06EE2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35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4FF93-411A-40E7-A582-B4AB06EE237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460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75AD-A405-4A9A-B8F0-D355E3ED1CCF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8139D-BD68-4738-821D-B7A54EC9C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56E27-6769-4764-AD6F-CA97E637393E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79C33-4190-420E-AD03-1AB68DF59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B00C3-6FEB-4F3F-B284-0DC8E4CB2FFA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F1634-C427-4F61-9283-F61B85113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3104C-8A6E-46E8-91BB-DE079F8990F9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CE7C7-19AA-4D50-9D30-5BE763173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57057-0C3F-4632-AFCE-2C369C4565DE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88FFA-1344-4811-96A9-83478B73D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A40F7-F652-463B-B424-B8A6F4F985E9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3F946-2DF5-4BAA-A031-3AF6AC222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5D2EE-1A78-4E67-83F1-59CF1F11F103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AF726-BB62-435A-8FB8-8EF1BEAE4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40092-2E0C-4C0D-9BBA-51CFF10472DD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8C32A-96BF-4FF5-AA07-9CAB1D370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DB841-7396-4B6E-8B1D-B70FD7B92126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F14DF-04E9-4660-A731-5B5A63BF3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B5790-A0D1-481B-B4A7-3C6F3B83F030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BA2F7-2D4D-4F2C-8AE1-EF4824CC1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66EE-4910-4D3A-97C8-A66DE6325488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4604C-0388-4681-9DE7-C78FD148F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8E6AF4-3744-425B-A892-7715232145A5}" type="datetimeFigureOut">
              <a:rPr lang="ru-RU"/>
              <a:pPr>
                <a:defRPr/>
              </a:pPr>
              <a:t>05.11.2019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673C32-F334-483F-8837-3D7A15D92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20" r:id="rId9"/>
    <p:sldLayoutId id="2147483711" r:id="rId10"/>
    <p:sldLayoutId id="214748371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DE6C3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DE6C3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F9B63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1340768"/>
            <a:ext cx="7183312" cy="2800767"/>
          </a:xfrm>
          <a:prstGeom prst="rect">
            <a:avLst/>
          </a:prstGeom>
          <a:noFill/>
        </p:spPr>
        <p:txBody>
          <a:bodyPr wrap="non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 i="1" dirty="0">
                <a:solidFill>
                  <a:srgbClr val="7030A0"/>
                </a:solidFill>
                <a:latin typeface="Times New Roman"/>
                <a:ea typeface="Calibri"/>
                <a:cs typeface="+mn-cs"/>
              </a:rPr>
              <a:t>«Проектная деятельность </a:t>
            </a:r>
            <a:endParaRPr lang="ru-RU" sz="4400" b="1" i="1" dirty="0" smtClean="0">
              <a:solidFill>
                <a:srgbClr val="7030A0"/>
              </a:solidFill>
              <a:latin typeface="Times New Roman"/>
              <a:ea typeface="Calibri"/>
              <a:cs typeface="+mn-cs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 i="1" dirty="0">
                <a:solidFill>
                  <a:srgbClr val="7030A0"/>
                </a:solidFill>
                <a:latin typeface="Times New Roman"/>
                <a:ea typeface="Calibri"/>
                <a:cs typeface="+mn-cs"/>
              </a:rPr>
              <a:t>к</a:t>
            </a:r>
            <a:r>
              <a:rPr lang="ru-RU" sz="4400" b="1" i="1" dirty="0" smtClean="0">
                <a:solidFill>
                  <a:srgbClr val="7030A0"/>
                </a:solidFill>
                <a:latin typeface="Times New Roman"/>
                <a:ea typeface="Calibri"/>
                <a:cs typeface="+mn-cs"/>
              </a:rPr>
              <a:t>ак средство развития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 i="1" dirty="0" smtClean="0">
                <a:solidFill>
                  <a:srgbClr val="7030A0"/>
                </a:solidFill>
                <a:latin typeface="Times New Roman"/>
                <a:ea typeface="Calibri"/>
                <a:cs typeface="+mn-cs"/>
              </a:rPr>
              <a:t>познавательной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 i="1" dirty="0">
                <a:solidFill>
                  <a:srgbClr val="7030A0"/>
                </a:solidFill>
                <a:latin typeface="Times New Roman"/>
                <a:ea typeface="Calibri"/>
                <a:cs typeface="+mn-cs"/>
              </a:rPr>
              <a:t>а</a:t>
            </a:r>
            <a:r>
              <a:rPr lang="ru-RU" sz="4400" b="1" i="1" dirty="0" smtClean="0">
                <a:solidFill>
                  <a:srgbClr val="7030A0"/>
                </a:solidFill>
                <a:latin typeface="Times New Roman"/>
                <a:ea typeface="Calibri"/>
                <a:cs typeface="+mn-cs"/>
              </a:rPr>
              <a:t>ктивности дошкольника»</a:t>
            </a:r>
            <a:endParaRPr lang="ru-RU" sz="4400" dirty="0">
              <a:solidFill>
                <a:srgbClr val="7030A0"/>
              </a:solidFill>
              <a:latin typeface="Calibri"/>
              <a:cs typeface="+mn-cs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4437112"/>
            <a:ext cx="2266032" cy="2266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42898" y="4084064"/>
            <a:ext cx="184731" cy="769441"/>
          </a:xfrm>
          <a:prstGeom prst="rect">
            <a:avLst/>
          </a:prstGeom>
          <a:noFill/>
        </p:spPr>
        <p:txBody>
          <a:bodyPr wrap="non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4400" dirty="0">
              <a:solidFill>
                <a:srgbClr val="7030A0"/>
              </a:solidFill>
              <a:latin typeface="Calibri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-459482"/>
            <a:ext cx="7704856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 smtClean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654956"/>
            <a:ext cx="7968497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solidFill>
                <a:srgbClr val="222222"/>
              </a:solidFill>
              <a:effectLst/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 smtClean="0">
              <a:solidFill>
                <a:srgbClr val="222222"/>
              </a:solidFill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2458" y="1312555"/>
            <a:ext cx="792088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dirty="0" smtClean="0">
              <a:solidFill>
                <a:srgbClr val="222222"/>
              </a:solidFill>
              <a:latin typeface="PTSans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720" y="260648"/>
            <a:ext cx="8990355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чего начать проект? Как заинтересовать детей? </a:t>
            </a:r>
            <a:endParaRPr lang="ru-RU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сталкиваемся с проблемой мотивации. Почему ребенок должен делать то, что хочет 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взрослый?</a:t>
            </a:r>
            <a:endParaRPr lang="ru-RU" sz="2000" b="1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младших группах выбор проекта осуществляет воспитатель, основываясь на интересах детей или данных диагностики. В группах старшего дошкольного возраста – выбор темы проекта может осуществлять как педагог, так и дети в, соответствии со своими желаниями и уровнем развития. Дети – это участники планирования, их вопросы, идеи, предложения и жизненный опыт являются важными критериями отбора содержания проекта.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может послужить источником темы проекта?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Предпосылки к выбору темы проекта: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Просьбы о помощи (реальным людям или персонажам)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Что-то делать в присутствии детей (физические упражнения, вышивать, рассказывать стихи и пр.)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Что-то внести (вещь, предмет,.)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Что-то убрать…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Организовать ситуацию (перекрыть воду в кране, сменить мыло на кирпичик)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Изменить ситуацию, порядок действий, изменить 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себя.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Внести героя. 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ru-RU" sz="20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36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7329" y="6597352"/>
            <a:ext cx="184731" cy="769441"/>
          </a:xfrm>
          <a:prstGeom prst="rect">
            <a:avLst/>
          </a:prstGeom>
          <a:noFill/>
        </p:spPr>
        <p:txBody>
          <a:bodyPr wrap="non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4400" dirty="0">
              <a:solidFill>
                <a:srgbClr val="7030A0"/>
              </a:solidFill>
              <a:latin typeface="Calibri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-459482"/>
            <a:ext cx="7704856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 smtClean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1" y="1654956"/>
            <a:ext cx="50405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2458" y="1312555"/>
            <a:ext cx="792088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dirty="0" smtClean="0">
              <a:solidFill>
                <a:srgbClr val="222222"/>
              </a:solidFill>
              <a:latin typeface="PTSans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2458" y="811617"/>
            <a:ext cx="8238014" cy="347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6989" y="985222"/>
            <a:ext cx="8251818" cy="574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проектов предполагает: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Постановку проблемы 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(1этап) </a:t>
            </a:r>
            <a:r>
              <a:rPr lang="ru-RU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Поисковый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темы и целей проекта; педагог помогает ребёнку выбрать наиболее актуальную и посильную для него задачу на определенный отрезок времени.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Её обсуждение 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 этап)</a:t>
            </a: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деятельности по достижению цели, определение источников </a:t>
            </a:r>
            <a:r>
              <a:rPr lang="ru-RU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 кому обратиться за помощью (взрослому, педагогу);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 каких источниках можно найти информацию;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какие предметы использовать (принадлежности, оборудование);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1920"/>
              </a:lnSpc>
              <a:spcAft>
                <a:spcPts val="800"/>
              </a:spcAft>
              <a:buFontTx/>
              <a:buChar char="-"/>
            </a:pPr>
            <a:r>
              <a:rPr lang="ru-RU" sz="20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какими предметами научиться работать для достижения цели. </a:t>
            </a:r>
            <a:endParaRPr lang="ru-RU" sz="2000" b="1" i="1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1920"/>
              </a:lnSpc>
              <a:spcAft>
                <a:spcPts val="800"/>
              </a:spcAft>
              <a:buFontTx/>
              <a:buChar char="-"/>
            </a:pPr>
            <a:r>
              <a:rPr lang="ru-RU" sz="20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Обсуждение способов </a:t>
            </a: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сбора и анализа информации, способов представления результатов.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Работу над проектом (3этап) </a:t>
            </a:r>
            <a:r>
              <a:rPr lang="ru-RU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(основной этап) поиск информации детьми совместно с родителями и воспитателями (интервью, опросов, наблюдений, экспериментов.).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 (4 этап)</a:t>
            </a: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подведение итогов, коллективное обсуждение, самооценка, продукт деятельности др</a:t>
            </a:r>
            <a:r>
              <a:rPr lang="ru-RU" sz="20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0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74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42898" y="3372094"/>
            <a:ext cx="184731" cy="769441"/>
          </a:xfrm>
          <a:prstGeom prst="rect">
            <a:avLst/>
          </a:prstGeom>
          <a:noFill/>
        </p:spPr>
        <p:txBody>
          <a:bodyPr wrap="non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4400" dirty="0">
              <a:solidFill>
                <a:srgbClr val="7030A0"/>
              </a:solidFill>
              <a:latin typeface="Calibri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-459482"/>
            <a:ext cx="7704856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 smtClean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914209"/>
            <a:ext cx="7968497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solidFill>
                <a:srgbClr val="222222"/>
              </a:solidFill>
              <a:effectLst/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 smtClean="0">
              <a:solidFill>
                <a:srgbClr val="222222"/>
              </a:solidFill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2458" y="1312555"/>
            <a:ext cx="792088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dirty="0" smtClean="0">
              <a:solidFill>
                <a:srgbClr val="222222"/>
              </a:solidFill>
              <a:latin typeface="PTSans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7" y="937254"/>
            <a:ext cx="8568952" cy="5299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организации проектной деятельности дошкольников полезно учитывать их возраст.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3-5 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лет.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этом этапе дети участвуют в проекте «на вторых ролях», выполняют действия по прямому предложению взрослого или путём подражания ему, что не противоречит природе маленького ребёнка; в этом возрасте ещё существует потребность установить и сохранить положительное отношение к взрослому и подражать 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ему.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различный возраст детей, специфика использования метода проектов в дошкольной практике заключается в том, что взрослым необходимо «наводить» ребёнка, помогать ему обнаруживать проблему или даже провоцировать её возникновение, вызвать к ней интерес и «втягивать» детей в совместный проект, но при этом не переусердствовать с помощью и опекой.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53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42898" y="4084064"/>
            <a:ext cx="184731" cy="769441"/>
          </a:xfrm>
          <a:prstGeom prst="rect">
            <a:avLst/>
          </a:prstGeom>
          <a:noFill/>
        </p:spPr>
        <p:txBody>
          <a:bodyPr wrap="non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4400" dirty="0">
              <a:solidFill>
                <a:srgbClr val="7030A0"/>
              </a:solidFill>
              <a:latin typeface="Calibri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-459482"/>
            <a:ext cx="7704856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 smtClean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654956"/>
            <a:ext cx="7968497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solidFill>
                <a:srgbClr val="222222"/>
              </a:solidFill>
              <a:effectLst/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 smtClean="0">
              <a:solidFill>
                <a:srgbClr val="222222"/>
              </a:solidFill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2458" y="1312555"/>
            <a:ext cx="792088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dirty="0" smtClean="0">
              <a:solidFill>
                <a:srgbClr val="222222"/>
              </a:solidFill>
              <a:latin typeface="PTSans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775" y="836712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исследовательской деятельности специфичны для каждого возраста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младшем дошкольном возрасте </a:t>
            </a:r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вхождение детей в проблемную игровую ситуацию (ведущая роль педагога)</a:t>
            </a: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активизация желания искать пути разрешения проблемной ситуации (вместе с педагогом)</a:t>
            </a: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старшем дошкольном возрасте </a:t>
            </a:r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предпосылок поисковой деятельности, интеллектуальной инициативы;</a:t>
            </a: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умения определять возможные методы решения проблемы с помощью взрослого, а затем и самостоятельно;</a:t>
            </a: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умения применять данные методы, способствующие решению поставленной задачи, с использованием различных вариантов;</a:t>
            </a: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Самостоятельное приобретение недостающих знаний из разных источников;</a:t>
            </a: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умений пользоваться этими знаниями для решения новых познавательных и практических задач;</a:t>
            </a: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способностей к аналитическому, критическому, творческому мышлению;</a:t>
            </a: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важнейших компетенций для современной жизни.</a:t>
            </a: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желания пользоваться специальной терминологией, ведение конструктивной беседы в процессе совместной исследовательской деятельности.</a:t>
            </a:r>
            <a:endParaRPr lang="ru-RU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65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10422689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МЕТОДЫ РЕАЛИЗАЦИИ ПРОЕКТА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2082" y="1556792"/>
            <a:ext cx="2088232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Практические</a:t>
            </a: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79511" y="2780928"/>
            <a:ext cx="2473375" cy="684656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Создание развивающей среды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1" y="3903663"/>
            <a:ext cx="2473375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Экскурсии,</a:t>
            </a:r>
            <a:br>
              <a:rPr lang="ru-RU" dirty="0"/>
            </a:br>
            <a:r>
              <a:rPr lang="ru-RU" dirty="0"/>
              <a:t> наблюдения</a:t>
            </a:r>
          </a:p>
        </p:txBody>
      </p:sp>
      <p:sp>
        <p:nvSpPr>
          <p:cNvPr id="28684" name="TextBox 9"/>
          <p:cNvSpPr txBox="1">
            <a:spLocks noChangeArrowheads="1"/>
          </p:cNvSpPr>
          <p:nvPr/>
        </p:nvSpPr>
        <p:spPr bwMode="auto">
          <a:xfrm>
            <a:off x="611188" y="518795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1" y="5085184"/>
            <a:ext cx="2473375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Оформление уголков </a:t>
            </a:r>
            <a:br>
              <a:rPr lang="ru-RU" dirty="0"/>
            </a:br>
            <a:r>
              <a:rPr lang="ru-RU" dirty="0"/>
              <a:t>в группах для </a:t>
            </a:r>
            <a:br>
              <a:rPr lang="ru-RU" dirty="0"/>
            </a:br>
            <a:r>
              <a:rPr lang="ru-RU" dirty="0"/>
              <a:t>познавательного </a:t>
            </a:r>
            <a:br>
              <a:rPr lang="ru-RU" dirty="0"/>
            </a:br>
            <a:r>
              <a:rPr lang="ru-RU" dirty="0"/>
              <a:t>развития детей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491880" y="1556791"/>
            <a:ext cx="2016224" cy="884637"/>
          </a:xfrm>
          <a:prstGeom prst="flowChartAlternate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Словесные</a:t>
            </a: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491880" y="2780928"/>
            <a:ext cx="2016224" cy="612648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Беседы, наблюдения</a:t>
            </a: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3347864" y="3645024"/>
            <a:ext cx="2403032" cy="144016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Чтение художественной литературы, заучивание стихотворений</a:t>
            </a: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3347864" y="5372926"/>
            <a:ext cx="2520280" cy="1224426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Дидактические игры, сюжетно-ролевые игры, подвижные игры</a:t>
            </a: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6516216" y="1556792"/>
            <a:ext cx="2160240" cy="884635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Наглядные</a:t>
            </a: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6588224" y="2790432"/>
            <a:ext cx="2160240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Выставки, конкурсы</a:t>
            </a: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6660232" y="3789040"/>
            <a:ext cx="2088232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Сбор фотоматериалов</a:t>
            </a: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6660232" y="4797152"/>
            <a:ext cx="2088232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Рассматривание иллюстраций</a:t>
            </a: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6660232" y="5877272"/>
            <a:ext cx="1958516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Личный пример взрослых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8" y="549275"/>
            <a:ext cx="8278812" cy="621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124744"/>
            <a:ext cx="8418971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проекта</a:t>
            </a:r>
          </a:p>
          <a:p>
            <a:endParaRPr lang="ru-RU" sz="24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Название проекта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Руководитель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Вид проекта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Масштаб (возраст детей)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Длительность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Проблема или гипотеза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(если это исследовательская деятельность)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Девиз проекта (может быть пословица, поговорка, стихотворение)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Цель взрослая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Цель детская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Задачи проекта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Подготовительный этап (подбор литературы, иллюстраций, музыки,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игр, костюмов и т.д.)</a:t>
            </a:r>
          </a:p>
          <a:p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34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052736"/>
            <a:ext cx="83529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проекта</a:t>
            </a:r>
          </a:p>
          <a:p>
            <a:pPr marL="342900" indent="-342900" algn="just">
              <a:buFontTx/>
              <a:buChar char="-"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(через какие виды деятельности осуществляется </a:t>
            </a:r>
          </a:p>
          <a:p>
            <a:pPr algn="just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проекта: проведение НОД, чтение художественной литературы, экскурсия, наблюдения, продуктивная деятельность, проведение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 ,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развлечений, сюжетно-ролевые игры, дидактические игры и т. д.</a:t>
            </a:r>
          </a:p>
          <a:p>
            <a:pPr algn="just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(оформление проекта, итоговое занятие, концерт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выпуск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стенгазеты, журнала, изготовление макета и т.д.; защита проекта).</a:t>
            </a:r>
          </a:p>
          <a:p>
            <a:pPr algn="just"/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знаний детей до и после реализации проекта.</a:t>
            </a:r>
          </a:p>
          <a:p>
            <a:pPr algn="just"/>
            <a:endParaRPr lang="ru-RU" sz="2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приложения в папку вкладываются конспекты НОД, развлечений, беседы, рисунки детей, фотографии, схемы, графики, диагностики и т.д.</a:t>
            </a:r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69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80728"/>
            <a:ext cx="86409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 Е.,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Н. Проектная деятельность дошкольников. Пособие для педагогов дошкольных учреждений. — М.: Мозаика — Синтез, 2008. — 112 с.</a:t>
            </a:r>
          </a:p>
          <a:p>
            <a:pPr algn="just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Образовательные проекты в детском саду. Пособие для воспитателей/Н. А. Виноградова, Е. П. Панкова. – М.: Айрис-пресс, 2008. – 208 с. – (Дошкольное воспитание и развитие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Данюкова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А вы любите проекты? //Обруч. - 2001. - №4.</a:t>
            </a:r>
          </a:p>
          <a:p>
            <a:pPr algn="just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Евдокимова Е. С. Проект как мотивация к познанию // Дошкольное воспитание. - 2003. - № 3.</a:t>
            </a:r>
          </a:p>
          <a:p>
            <a:pPr algn="just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Комратова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 Г. Проектный метод в социокультурном воспитании дошкольников// Дошкольное воспитание. - 2007. - № 1.</a:t>
            </a:r>
          </a:p>
          <a:p>
            <a:pPr algn="just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Комратова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 Г. Проектная деятельность: культура и экология // Дошкольное воспитание. - 2007. - № 2.</a:t>
            </a:r>
          </a:p>
          <a:p>
            <a:pPr algn="just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Проектный метод в деятельности дошкольного </a:t>
            </a:r>
            <a:r>
              <a:rPr lang="ru-RU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Пособие для руководителей и практических работников ДОУ / Авт. -сост.: Л. С. Киселева, Т. А. Данилина, Т. С.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Лагода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М. Б. Зуйкова. – 3-е изд. </a:t>
            </a:r>
            <a:r>
              <a:rPr lang="ru-RU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пспр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доп. – М.: АРКТИ, 2005. – 96 с. </a:t>
            </a:r>
          </a:p>
          <a:p>
            <a:pPr algn="just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Штанько И. В. Проектная деятельность с детьми старшего дошкольного возраста. // Управление дошкольным образовательным учреждением. 2004, № </a:t>
            </a:r>
          </a:p>
        </p:txBody>
      </p:sp>
    </p:spTree>
    <p:extLst>
      <p:ext uri="{BB962C8B-B14F-4D97-AF65-F5344CB8AC3E}">
        <p14:creationId xmlns:p14="http://schemas.microsoft.com/office/powerpoint/2010/main" val="241511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0025" y="3689350"/>
            <a:ext cx="4022725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Лента лицом вверх 2"/>
          <p:cNvSpPr/>
          <p:nvPr/>
        </p:nvSpPr>
        <p:spPr>
          <a:xfrm>
            <a:off x="467544" y="908720"/>
            <a:ext cx="8424936" cy="2448272"/>
          </a:xfrm>
          <a:prstGeom prst="ribbon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prstTxWarp prst="textStop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Желаем </a:t>
            </a:r>
            <a:br>
              <a:rPr lang="ru-RU" sz="60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</a:br>
            <a:r>
              <a:rPr lang="ru-RU" sz="6000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</a:rPr>
              <a:t>удачи!!!!!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42898" y="3372094"/>
            <a:ext cx="184731" cy="769441"/>
          </a:xfrm>
          <a:prstGeom prst="rect">
            <a:avLst/>
          </a:prstGeom>
          <a:noFill/>
        </p:spPr>
        <p:txBody>
          <a:bodyPr wrap="non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4400" dirty="0">
              <a:solidFill>
                <a:srgbClr val="7030A0"/>
              </a:solidFill>
              <a:latin typeface="Calibri"/>
              <a:cs typeface="+mn-cs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4437112"/>
            <a:ext cx="2266032" cy="2266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875201" y="856020"/>
            <a:ext cx="7704856" cy="3285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 smtClean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algn="ctr">
              <a:spcAft>
                <a:spcPts val="800"/>
              </a:spcAft>
            </a:pPr>
            <a:r>
              <a:rPr lang="ru-RU" sz="28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Китайская </a:t>
            </a:r>
            <a:r>
              <a:rPr lang="ru-RU" sz="28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пословица </a:t>
            </a:r>
            <a:r>
              <a:rPr lang="ru-RU" sz="2800" b="1" i="1" u="sng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гласит</a:t>
            </a:r>
            <a:r>
              <a:rPr lang="ru-RU" sz="28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«Расскажи – и я забуду, покажи – и я запомню, дай попробовать – и я пойму». Усваивается все прочно и надолго, когда ребенок слышит, видит и делает сам</a:t>
            </a:r>
            <a:r>
              <a:rPr lang="ru-RU" sz="28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18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42898" y="3372094"/>
            <a:ext cx="184731" cy="769441"/>
          </a:xfrm>
          <a:prstGeom prst="rect">
            <a:avLst/>
          </a:prstGeom>
          <a:noFill/>
        </p:spPr>
        <p:txBody>
          <a:bodyPr wrap="non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4400" dirty="0">
              <a:solidFill>
                <a:srgbClr val="7030A0"/>
              </a:solidFill>
              <a:latin typeface="Calibri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-459482"/>
            <a:ext cx="7704856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 smtClean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914209"/>
            <a:ext cx="796849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 с введением с 1 сентября 2013 года в действие нового «Закона об образовании в Российской Федерации», ФГОС Дошкольного образования от «17» октября 2013 г. № 1155, который вступил в действие с 1 января 2014г, в системе дошкольного образования происходят серьёзные </a:t>
            </a:r>
            <a:r>
              <a:rPr lang="ru-RU" sz="2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дошкольное образование становится первым уровнем общего образования. </a:t>
            </a:r>
            <a:endParaRPr lang="ru-RU" sz="20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новой системы образования, требует серьезных изменений в педагогической теории и практике дошкольных учреждений, совершенствования педагогических технологий. На смену традиционному образованию должно прийти продуктивное обучение, которое направлено на, формирование у детей потребности к активной созидательной деятельности, развитие творческих способностей.</a:t>
            </a:r>
          </a:p>
          <a:p>
            <a:pPr algn="just"/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перспективных методов, способствующих решению этой проблемы, является метод проектов. Основываясь на личностно-ориентированном подходе к обучению и воспитанию, он формирует навыки сотрудничества, развивает познавательный интерес к различным областям знаний.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2458" y="1312555"/>
            <a:ext cx="792088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dirty="0" smtClean="0">
              <a:solidFill>
                <a:srgbClr val="222222"/>
              </a:solidFill>
              <a:latin typeface="PTSans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59" y="1534660"/>
            <a:ext cx="7776864" cy="354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7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42898" y="3372094"/>
            <a:ext cx="184731" cy="769441"/>
          </a:xfrm>
          <a:prstGeom prst="rect">
            <a:avLst/>
          </a:prstGeom>
          <a:noFill/>
        </p:spPr>
        <p:txBody>
          <a:bodyPr wrap="non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4400" dirty="0">
              <a:solidFill>
                <a:srgbClr val="7030A0"/>
              </a:solidFill>
              <a:latin typeface="Calibri"/>
              <a:cs typeface="+mn-cs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4437112"/>
            <a:ext cx="2266032" cy="2266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875201" y="856020"/>
            <a:ext cx="7704856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 smtClean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914209"/>
            <a:ext cx="7968497" cy="4119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же такое «ПРОЕКТ»?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словаре слово «проект» заимствовано из латыни и означает «выброшенный вперёд», «выступающий», «бросающийся в глаза».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проектов</a:t>
            </a: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способ организации педагогического процесса, основанный на взаимодействии педагога и воспитанника, способ взаимодействия с окружающей средой, поэтапная практическая деятельность по достижению поставленной цели.</a:t>
            </a:r>
            <a:endParaRPr lang="ru-RU" sz="20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проектов как педагогическая технология</a:t>
            </a: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это совокупность исследовательских, поисковых, проблемных методов, творческих по своей сути</a:t>
            </a:r>
            <a:r>
              <a:rPr lang="ru-RU" sz="20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solidFill>
                <a:srgbClr val="222222"/>
              </a:solidFill>
              <a:effectLst/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 smtClean="0">
              <a:solidFill>
                <a:srgbClr val="222222"/>
              </a:solidFill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29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42898" y="3372094"/>
            <a:ext cx="184731" cy="769441"/>
          </a:xfrm>
          <a:prstGeom prst="rect">
            <a:avLst/>
          </a:prstGeom>
          <a:noFill/>
        </p:spPr>
        <p:txBody>
          <a:bodyPr wrap="non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4400" dirty="0">
              <a:solidFill>
                <a:srgbClr val="7030A0"/>
              </a:solidFill>
              <a:latin typeface="Calibri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-459482"/>
            <a:ext cx="7704856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 smtClean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914209"/>
            <a:ext cx="7968497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solidFill>
                <a:srgbClr val="222222"/>
              </a:solidFill>
              <a:effectLst/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 smtClean="0">
              <a:solidFill>
                <a:srgbClr val="222222"/>
              </a:solidFill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2458" y="1135921"/>
            <a:ext cx="7920880" cy="5722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Достоинства метода проектов</a:t>
            </a:r>
            <a:endParaRPr lang="ru-RU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проектов полностью соответствует требованиям ФГОС дошкольного </a:t>
            </a:r>
            <a:r>
              <a:rPr lang="ru-RU" sz="24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по проектам помогает реализовать принцип интеграции образовательных областей и может быть направлена на организацию игровой, познавательно-исследовательской, коммуникативной, продуктивной детской деятельности.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Реализация проекта осуществляется в игровой форме, включением детей в различные виды творческой и практически значимой деятельности, в непосредственном контакте с различными объектами социальной среды (экскурсии, разведки, встречи с людьми разных профессий, игры на объектах социальной среды, практические полезные дела). </a:t>
            </a:r>
          </a:p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следствие, проектная деятельность дает возможность воспитывать “деятеля”, а не “исполнителя”, развивать волевые качества личности, навыки партнерского взаимодействия.</a:t>
            </a:r>
          </a:p>
          <a:p>
            <a:pPr algn="just">
              <a:lnSpc>
                <a:spcPts val="1920"/>
              </a:lnSpc>
              <a:spcAft>
                <a:spcPts val="800"/>
              </a:spcAft>
            </a:pPr>
            <a:endParaRPr lang="ru-RU" sz="24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34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42898" y="3372094"/>
            <a:ext cx="184731" cy="769441"/>
          </a:xfrm>
          <a:prstGeom prst="rect">
            <a:avLst/>
          </a:prstGeom>
          <a:noFill/>
        </p:spPr>
        <p:txBody>
          <a:bodyPr wrap="none" anchor="b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4400" dirty="0">
              <a:solidFill>
                <a:srgbClr val="7030A0"/>
              </a:solidFill>
              <a:latin typeface="Calibri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-459482"/>
            <a:ext cx="7704856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 smtClean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2800" b="1" i="1" dirty="0">
              <a:solidFill>
                <a:srgbClr val="222222"/>
              </a:solidFill>
              <a:latin typeface="Constantia" panose="02030602050306030303" pitchFamily="18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914209"/>
            <a:ext cx="7968497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solidFill>
                <a:srgbClr val="222222"/>
              </a:solidFill>
              <a:effectLst/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 smtClean="0">
              <a:solidFill>
                <a:srgbClr val="222222"/>
              </a:solidFill>
              <a:latin typeface="PTSans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2458" y="1312555"/>
            <a:ext cx="792088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Aft>
                <a:spcPts val="800"/>
              </a:spcAft>
            </a:pPr>
            <a:endParaRPr lang="ru-RU" dirty="0" smtClean="0">
              <a:solidFill>
                <a:srgbClr val="222222"/>
              </a:solidFill>
              <a:latin typeface="PTSans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4466" y="1556792"/>
            <a:ext cx="7776864" cy="3952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Метод </a:t>
            </a:r>
            <a:r>
              <a:rPr lang="ru-RU" sz="24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проектов соответствует комплексно-тематическому принципу построения образовательного процесса, так как предполагает погружение ребенка в определенную тему или проблему. Таким образом, получается целостный, а не разбитый на части образовательный процесс. Это позволит ребенку «прожить» тему в разных видах деятельности, усвоить больший объем информации по предлагаемой теме, осмыслить связи между предметами и явлениями</a:t>
            </a:r>
            <a:r>
              <a:rPr lang="ru-RU" sz="24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ts val="192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Основной 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 проектного метода в ДОУ является развитие свободной творческой личности ребёнка, которое определяется задачами развития и задачами исследовательской деятельности детей.</a:t>
            </a:r>
          </a:p>
          <a:p>
            <a:pPr>
              <a:lnSpc>
                <a:spcPts val="192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04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4300" y="3106738"/>
            <a:ext cx="1944688" cy="2520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</a:rPr>
              <a:t>Количество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 участников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341688" y="2778125"/>
            <a:ext cx="4321175" cy="914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Индивидуальные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6763" y="3983038"/>
            <a:ext cx="43465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8663" y="5227638"/>
            <a:ext cx="43465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Box 3"/>
          <p:cNvSpPr txBox="1">
            <a:spLocks noChangeArrowheads="1"/>
          </p:cNvSpPr>
          <p:nvPr/>
        </p:nvSpPr>
        <p:spPr bwMode="auto">
          <a:xfrm>
            <a:off x="4102100" y="4203700"/>
            <a:ext cx="2757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Коллективные</a:t>
            </a:r>
          </a:p>
        </p:txBody>
      </p:sp>
      <p:sp>
        <p:nvSpPr>
          <p:cNvPr id="21511" name="TextBox 4"/>
          <p:cNvSpPr txBox="1">
            <a:spLocks noChangeArrowheads="1"/>
          </p:cNvSpPr>
          <p:nvPr/>
        </p:nvSpPr>
        <p:spPr bwMode="auto">
          <a:xfrm>
            <a:off x="4433888" y="5465763"/>
            <a:ext cx="1685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onstantia" pitchFamily="18" charset="0"/>
              </a:rPr>
              <a:t>Групповые</a:t>
            </a:r>
          </a:p>
        </p:txBody>
      </p:sp>
      <p:pic>
        <p:nvPicPr>
          <p:cNvPr id="2151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8238" y="5421313"/>
            <a:ext cx="5730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5538" y="4310063"/>
            <a:ext cx="5730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5538" y="3143250"/>
            <a:ext cx="5730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71600" y="1052736"/>
            <a:ext cx="803303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+mn-lt"/>
                <a:cs typeface="+mn-cs"/>
              </a:rPr>
              <a:t>Классификация проектов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7505" y="548679"/>
            <a:ext cx="919276" cy="5976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</a:rPr>
              <a:t>По</a:t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 доминирующему  методу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92275" y="1585913"/>
            <a:ext cx="7294563" cy="914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Информационные</a:t>
            </a:r>
            <a:r>
              <a:rPr lang="ru-RU" dirty="0"/>
              <a:t/>
            </a:r>
            <a:br>
              <a:rPr lang="ru-RU" dirty="0"/>
            </a:br>
            <a:r>
              <a:rPr lang="ru-RU" sz="1600" dirty="0"/>
              <a:t>направлены  на  сбор  и анализ информации  о каком –либо  явлении, объекте , например, «Герои- земляки» , «Космос»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9263" y="225425"/>
            <a:ext cx="72945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0050" y="2684463"/>
            <a:ext cx="7312025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0050" y="3933825"/>
            <a:ext cx="73660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0838" y="5737225"/>
            <a:ext cx="7312025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1095375" y="738188"/>
            <a:ext cx="574675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5375" y="2992438"/>
            <a:ext cx="5746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6963" y="4486275"/>
            <a:ext cx="5762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5895975"/>
            <a:ext cx="5778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9975" y="1768475"/>
            <a:ext cx="5746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1" name="TextBox 10"/>
          <p:cNvSpPr txBox="1">
            <a:spLocks noChangeArrowheads="1"/>
          </p:cNvSpPr>
          <p:nvPr/>
        </p:nvSpPr>
        <p:spPr bwMode="auto">
          <a:xfrm>
            <a:off x="1876425" y="312738"/>
            <a:ext cx="711993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Исследовательские</a:t>
            </a:r>
            <a:br>
              <a:rPr lang="ru-RU" sz="2000" b="1">
                <a:latin typeface="Constantia" pitchFamily="18" charset="0"/>
              </a:rPr>
            </a:br>
            <a:r>
              <a:rPr lang="ru-RU" sz="1400" b="1">
                <a:latin typeface="Constantia" pitchFamily="18" charset="0"/>
              </a:rPr>
              <a:t>предполагают проверку некого предположения ( гипотезы) с использованием метода познания ( наблюдение, эксперимент)  например. «Почему дети болеют?», «Что мы знаем о воде», «  Как растет горох?»</a:t>
            </a:r>
            <a:endParaRPr lang="ru-RU" sz="1400">
              <a:latin typeface="Constantia" pitchFamily="18" charset="0"/>
            </a:endParaRPr>
          </a:p>
        </p:txBody>
      </p:sp>
      <p:sp>
        <p:nvSpPr>
          <p:cNvPr id="22542" name="TextBox 11"/>
          <p:cNvSpPr txBox="1">
            <a:spLocks noChangeArrowheads="1"/>
          </p:cNvSpPr>
          <p:nvPr/>
        </p:nvSpPr>
        <p:spPr bwMode="auto">
          <a:xfrm>
            <a:off x="1743075" y="2735263"/>
            <a:ext cx="7400925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Творческие</a:t>
            </a:r>
            <a:r>
              <a:rPr lang="ru-RU">
                <a:latin typeface="Constantia" pitchFamily="18" charset="0"/>
              </a:rPr>
              <a:t/>
            </a:r>
            <a:br>
              <a:rPr lang="ru-RU">
                <a:latin typeface="Constantia" pitchFamily="18" charset="0"/>
              </a:rPr>
            </a:br>
            <a:r>
              <a:rPr lang="ru-RU" sz="1400">
                <a:latin typeface="Constantia" pitchFamily="18" charset="0"/>
              </a:rPr>
              <a:t>связаны с подготовкой праздников, театрализованных представлений , съемкой видеофильма и др.(чаще всего дошкольники выступают как исполнители заданных взрослым ролей), например, «Концерт для мам»,спектакль для малышей ;</a:t>
            </a:r>
          </a:p>
        </p:txBody>
      </p:sp>
      <p:sp>
        <p:nvSpPr>
          <p:cNvPr id="22543" name="TextBox 12"/>
          <p:cNvSpPr txBox="1">
            <a:spLocks noChangeArrowheads="1"/>
          </p:cNvSpPr>
          <p:nvPr/>
        </p:nvSpPr>
        <p:spPr bwMode="auto">
          <a:xfrm>
            <a:off x="1746250" y="3933825"/>
            <a:ext cx="7239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 Ролевые,  игровые</a:t>
            </a:r>
            <a:br>
              <a:rPr lang="ru-RU" sz="2000" b="1">
                <a:latin typeface="Constantia" pitchFamily="18" charset="0"/>
              </a:rPr>
            </a:br>
            <a:r>
              <a:rPr lang="ru-RU" sz="1400">
                <a:latin typeface="Constantia" pitchFamily="18" charset="0"/>
              </a:rPr>
              <a:t>участники принимают на себя определенные роли , обусловленные характером и  содержанием проекта ( литературные герои, выдуманные герои, имитирующие социальные или деловые отношения в определенных игровых или учебных ситуациях.  В основе таких  проектов лежит сюжетно- ролевая игра  и дети активно включаются в них. Охотно выполняют роли. Например, «Моя любимая игрушка», «В гостях у сказки»;</a:t>
            </a:r>
          </a:p>
        </p:txBody>
      </p:sp>
      <p:sp>
        <p:nvSpPr>
          <p:cNvPr id="22544" name="Прямоугольник 15"/>
          <p:cNvSpPr>
            <a:spLocks noChangeArrowheads="1"/>
          </p:cNvSpPr>
          <p:nvPr/>
        </p:nvSpPr>
        <p:spPr bwMode="auto">
          <a:xfrm>
            <a:off x="1624013" y="5895975"/>
            <a:ext cx="71247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nstantia" pitchFamily="18" charset="0"/>
              </a:rPr>
              <a:t>Практические </a:t>
            </a:r>
            <a:r>
              <a:rPr lang="ru-RU">
                <a:latin typeface="Constantia" pitchFamily="18" charset="0"/>
              </a:rPr>
              <a:t/>
            </a:r>
            <a:br>
              <a:rPr lang="ru-RU">
                <a:latin typeface="Constantia" pitchFamily="18" charset="0"/>
              </a:rPr>
            </a:br>
            <a:r>
              <a:rPr lang="ru-RU" sz="1600">
                <a:latin typeface="Constantia" pitchFamily="18" charset="0"/>
              </a:rPr>
              <a:t>связаны с работой   на достижение значимого результата .Например, благоустройство группы, оформление клумбы и уход за 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332656"/>
            <a:ext cx="569527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Проект – это «пять П»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2975" y="1212850"/>
            <a:ext cx="7235825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узел 2"/>
          <p:cNvSpPr/>
          <p:nvPr/>
        </p:nvSpPr>
        <p:spPr>
          <a:xfrm>
            <a:off x="3348038" y="2565400"/>
            <a:ext cx="2376487" cy="223202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Портфолио проекта </a:t>
            </a:r>
            <a:br>
              <a:rPr lang="ru-RU" sz="1600" dirty="0"/>
            </a:br>
            <a:r>
              <a:rPr lang="ru-RU" sz="1600" dirty="0"/>
              <a:t>– папка ,в которой собраны все рабочие материалы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549</TotalTime>
  <Words>727</Words>
  <Application>Microsoft Office PowerPoint</Application>
  <PresentationFormat>Экран (4:3)</PresentationFormat>
  <Paragraphs>133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Constantia</vt:lpstr>
      <vt:lpstr>PTSans</vt:lpstr>
      <vt:lpstr>Segoe UI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</dc:creator>
  <cp:lastModifiedBy>Leo</cp:lastModifiedBy>
  <cp:revision>53</cp:revision>
  <dcterms:created xsi:type="dcterms:W3CDTF">2014-04-21T17:15:27Z</dcterms:created>
  <dcterms:modified xsi:type="dcterms:W3CDTF">2019-11-05T17:08:57Z</dcterms:modified>
</cp:coreProperties>
</file>