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sldIdLst>
    <p:sldId id="278" r:id="rId2"/>
    <p:sldId id="277" r:id="rId3"/>
    <p:sldId id="258" r:id="rId4"/>
    <p:sldId id="259" r:id="rId5"/>
    <p:sldId id="260" r:id="rId6"/>
    <p:sldId id="261" r:id="rId7"/>
    <p:sldId id="262" r:id="rId8"/>
    <p:sldId id="263" r:id="rId9"/>
    <p:sldId id="264" r:id="rId10"/>
    <p:sldId id="265" r:id="rId11"/>
    <p:sldId id="274" r:id="rId12"/>
    <p:sldId id="267" r:id="rId13"/>
    <p:sldId id="275" r:id="rId14"/>
    <p:sldId id="269" r:id="rId15"/>
    <p:sldId id="270" r:id="rId16"/>
    <p:sldId id="271" r:id="rId17"/>
    <p:sldId id="276" r:id="rId18"/>
    <p:sldId id="273"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01" autoAdjust="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pPr>
              <a:defRPr/>
            </a:pPr>
            <a:fld id="{372BF92A-5B43-4BBD-BB4F-FCE9BC41E616}" type="datetimeFigureOut">
              <a:rPr lang="ru-RU" smtClean="0"/>
              <a:pPr>
                <a:defRPr/>
              </a:pPr>
              <a:t>08.12.2019</a:t>
            </a:fld>
            <a:endParaRPr lang="ru-RU"/>
          </a:p>
        </p:txBody>
      </p:sp>
      <p:sp>
        <p:nvSpPr>
          <p:cNvPr id="17" name="Нижний колонтитул 16"/>
          <p:cNvSpPr>
            <a:spLocks noGrp="1"/>
          </p:cNvSpPr>
          <p:nvPr>
            <p:ph type="ftr" sz="quarter" idx="11"/>
          </p:nvPr>
        </p:nvSpPr>
        <p:spPr/>
        <p:txBody>
          <a:bodyPr/>
          <a:lstStyle/>
          <a:p>
            <a:pPr>
              <a:defRPr/>
            </a:pPr>
            <a:endParaRPr lang="ru-RU"/>
          </a:p>
        </p:txBody>
      </p:sp>
      <p:sp>
        <p:nvSpPr>
          <p:cNvPr id="29" name="Номер слайда 28"/>
          <p:cNvSpPr>
            <a:spLocks noGrp="1"/>
          </p:cNvSpPr>
          <p:nvPr>
            <p:ph type="sldNum" sz="quarter" idx="12"/>
          </p:nvPr>
        </p:nvSpPr>
        <p:spPr/>
        <p:txBody>
          <a:bodyPr/>
          <a:lstStyle/>
          <a:p>
            <a:pPr>
              <a:defRPr/>
            </a:pPr>
            <a:fld id="{8A7A3350-D52E-42F4-8DE7-9579AF9DD9DD}" type="slidenum">
              <a:rPr lang="ru-RU" smtClean="0"/>
              <a:pPr>
                <a:defRPr/>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362378C1-4918-4E10-90ED-7D35B26ACF2F}" type="datetimeFigureOut">
              <a:rPr lang="ru-RU" smtClean="0"/>
              <a:pPr>
                <a:defRPr/>
              </a:pPr>
              <a:t>08.12.2019</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C0C8BA84-7887-4159-93B1-547AA3B3B1F4}"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218D6E99-1A4A-4210-BCE6-9C2D37BA406C}" type="datetimeFigureOut">
              <a:rPr lang="ru-RU" smtClean="0"/>
              <a:pPr>
                <a:defRPr/>
              </a:pPr>
              <a:t>08.12.2019</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2EB607DB-C35B-4DCD-B0D2-3A5F8CB4BB57}"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B147E5EA-686D-40FC-9D1D-0C08D3110ED0}" type="datetimeFigureOut">
              <a:rPr lang="ru-RU" smtClean="0"/>
              <a:pPr>
                <a:defRPr/>
              </a:pPr>
              <a:t>08.12.2019</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637E4A9-5E4F-4897-933F-9A169F05EB09}"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fld id="{5CF3A21B-FBCA-4620-BB40-9992FEBE2155}" type="datetimeFigureOut">
              <a:rPr lang="ru-RU" smtClean="0"/>
              <a:pPr>
                <a:defRPr/>
              </a:pPr>
              <a:t>08.12.2019</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a:xfrm>
            <a:off x="7924800" y="6416675"/>
            <a:ext cx="762000" cy="365125"/>
          </a:xfrm>
        </p:spPr>
        <p:txBody>
          <a:bodyPr/>
          <a:lstStyle/>
          <a:p>
            <a:pPr>
              <a:defRPr/>
            </a:pPr>
            <a:fld id="{8DD4C8DE-2FB2-4F3B-8667-01B4F928057D}"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E1DDF302-06A0-4C45-ACB5-7D60D23FA900}" type="datetimeFigureOut">
              <a:rPr lang="ru-RU" smtClean="0"/>
              <a:pPr>
                <a:defRPr/>
              </a:pPr>
              <a:t>08.12.2019</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FECBD52-B355-45C6-B405-F9B0CB87E25A}"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fld id="{62D9ED95-AC13-4B50-B8A3-7F921D0C6D72}" type="datetimeFigureOut">
              <a:rPr lang="ru-RU" smtClean="0"/>
              <a:pPr>
                <a:defRPr/>
              </a:pPr>
              <a:t>08.12.2019</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FF2C696C-BC8F-450E-9E6D-5229FDD2B7D1}"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fld id="{3520E963-E8E3-4EBB-B21E-64CD04ABBED5}" type="datetimeFigureOut">
              <a:rPr lang="ru-RU" smtClean="0"/>
              <a:pPr>
                <a:defRPr/>
              </a:pPr>
              <a:t>08.12.2019</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FD6572FE-3BE4-482A-BBFB-347112A7BBD3}"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5872C391-37B6-48DE-985E-94D7DCE183E8}" type="datetimeFigureOut">
              <a:rPr lang="ru-RU" smtClean="0"/>
              <a:pPr>
                <a:defRPr/>
              </a:pPr>
              <a:t>08.12.2019</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CC35281F-0BF3-4534-80EE-5AB23FEBA9D6}"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6B668811-FAB3-45B3-BEBA-1D6E02CDAF27}" type="datetimeFigureOut">
              <a:rPr lang="ru-RU" smtClean="0"/>
              <a:pPr>
                <a:defRPr/>
              </a:pPr>
              <a:t>08.12.2019</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98F8F15C-F088-4887-B9BA-F68BCABBA331}"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2C5E90C3-D9FA-4DE2-8554-E5DE11441952}" type="datetimeFigureOut">
              <a:rPr lang="ru-RU" smtClean="0"/>
              <a:pPr>
                <a:defRPr/>
              </a:pPr>
              <a:t>08.12.2019</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C98DB79E-E29C-48FE-B023-4C51B646138E}"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B3F94139-29B7-45EF-B507-C05D32B47E98}" type="datetimeFigureOut">
              <a:rPr lang="ru-RU" smtClean="0"/>
              <a:pPr>
                <a:defRPr/>
              </a:pPr>
              <a:t>08.12.2019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6776A1C8-66E4-4F54-9270-F970F40F52EC}"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ctrTitle"/>
          </p:nvPr>
        </p:nvSpPr>
        <p:spPr/>
        <p:txBody>
          <a:bodyPr/>
          <a:lstStyle/>
          <a:p>
            <a:pPr algn="ctr"/>
            <a:r>
              <a:rPr lang="ru-RU" smtClean="0"/>
              <a:t>Разговорный стиль речи</a:t>
            </a:r>
          </a:p>
        </p:txBody>
      </p:sp>
      <p:sp>
        <p:nvSpPr>
          <p:cNvPr id="38915" name="Rectangle 3"/>
          <p:cNvSpPr>
            <a:spLocks noGrp="1"/>
          </p:cNvSpPr>
          <p:nvPr>
            <p:ph type="subTitle" idx="1"/>
          </p:nvPr>
        </p:nvSpPr>
        <p:spPr>
          <a:xfrm>
            <a:off x="1371600" y="3331698"/>
            <a:ext cx="7629556" cy="1752600"/>
          </a:xfrm>
        </p:spPr>
        <p:txBody>
          <a:bodyPr>
            <a:normAutofit fontScale="32500" lnSpcReduction="20000"/>
          </a:bodyPr>
          <a:lstStyle/>
          <a:p>
            <a:pPr algn="r"/>
            <a:endParaRPr lang="ru-RU" sz="3200" dirty="0" smtClean="0"/>
          </a:p>
          <a:p>
            <a:pPr algn="r"/>
            <a:endParaRPr lang="ru-RU" sz="3200" dirty="0" smtClean="0"/>
          </a:p>
          <a:p>
            <a:pPr algn="r"/>
            <a:endParaRPr lang="ru-RU" sz="3200" dirty="0" smtClean="0"/>
          </a:p>
          <a:p>
            <a:pPr algn="r"/>
            <a:endParaRPr lang="ru-RU" sz="3200" dirty="0" smtClean="0"/>
          </a:p>
          <a:p>
            <a:pPr algn="r"/>
            <a:r>
              <a:rPr lang="ru-RU" sz="6500" dirty="0" smtClean="0"/>
              <a:t>Выполнила</a:t>
            </a:r>
            <a:r>
              <a:rPr lang="en-US" sz="6500" dirty="0" smtClean="0"/>
              <a:t>:</a:t>
            </a:r>
            <a:r>
              <a:rPr lang="ru-RU" sz="6500" dirty="0" smtClean="0"/>
              <a:t> </a:t>
            </a:r>
            <a:r>
              <a:rPr lang="ru-RU" sz="6500" dirty="0" err="1" smtClean="0"/>
              <a:t>Паринова</a:t>
            </a:r>
            <a:r>
              <a:rPr lang="ru-RU" sz="6500" dirty="0" smtClean="0"/>
              <a:t> О. С.,</a:t>
            </a:r>
          </a:p>
          <a:p>
            <a:pPr algn="r"/>
            <a:r>
              <a:rPr lang="ru-RU" sz="6500" dirty="0" smtClean="0"/>
              <a:t>у</a:t>
            </a:r>
            <a:r>
              <a:rPr lang="ru-RU" sz="6500" dirty="0" smtClean="0"/>
              <a:t>читель русского языка и литературы</a:t>
            </a:r>
          </a:p>
          <a:p>
            <a:pPr algn="r"/>
            <a:r>
              <a:rPr lang="ru-RU" sz="6500" dirty="0" smtClean="0"/>
              <a:t>МКОУ «</a:t>
            </a:r>
            <a:r>
              <a:rPr lang="ru-RU" sz="6500" dirty="0" err="1" smtClean="0"/>
              <a:t>Бороздиновская</a:t>
            </a:r>
            <a:r>
              <a:rPr lang="ru-RU" sz="6500" dirty="0" smtClean="0"/>
              <a:t> СОШ»</a:t>
            </a:r>
            <a:endParaRPr lang="ru-RU" sz="6500" dirty="0" smtClean="0"/>
          </a:p>
          <a:p>
            <a:endParaRPr lang="ru-RU" dirty="0" smtClean="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75" y="785813"/>
            <a:ext cx="8229600" cy="1143000"/>
          </a:xfrm>
        </p:spPr>
        <p:txBody>
          <a:bodyPr/>
          <a:lstStyle/>
          <a:p>
            <a:r>
              <a:rPr lang="ru-RU" sz="4000" smtClean="0"/>
              <a:t>Употребление нелитературной лексики</a:t>
            </a:r>
          </a:p>
        </p:txBody>
      </p:sp>
      <p:sp>
        <p:nvSpPr>
          <p:cNvPr id="3" name="Содержимое 2"/>
          <p:cNvSpPr>
            <a:spLocks noGrp="1"/>
          </p:cNvSpPr>
          <p:nvPr>
            <p:ph idx="1"/>
          </p:nvPr>
        </p:nvSpPr>
        <p:spPr/>
        <p:txBody>
          <a:bodyPr>
            <a:normAutofit fontScale="92500" lnSpcReduction="10000"/>
          </a:bodyPr>
          <a:lstStyle/>
          <a:p>
            <a:pPr marL="274320" indent="-274320" fontAlgn="auto">
              <a:spcAft>
                <a:spcPts val="0"/>
              </a:spcAft>
              <a:buClr>
                <a:schemeClr val="accent3"/>
              </a:buClr>
              <a:buFont typeface="Wingdings 2"/>
              <a:buChar char=""/>
              <a:defRPr/>
            </a:pPr>
            <a:r>
              <a:rPr lang="ru-RU" dirty="0" smtClean="0">
                <a:solidFill>
                  <a:schemeClr val="accent3">
                    <a:lumMod val="75000"/>
                  </a:schemeClr>
                </a:solidFill>
              </a:rPr>
              <a:t>Жаргонизмы, вульгаризм, грубые и бранные слова и т.д. это не нормативное явление разговорного стиля, а скорее нарушение норм, так же, как и злоупотребление книжной лексикой, придающей разговорной речи искусственный характер.</a:t>
            </a:r>
            <a:br>
              <a:rPr lang="ru-RU" dirty="0" smtClean="0">
                <a:solidFill>
                  <a:schemeClr val="accent3">
                    <a:lumMod val="75000"/>
                  </a:schemeClr>
                </a:solidFill>
              </a:rPr>
            </a:br>
            <a:r>
              <a:rPr lang="ru-RU" dirty="0" smtClean="0">
                <a:solidFill>
                  <a:schemeClr val="accent3">
                    <a:lumMod val="75000"/>
                  </a:schemeClr>
                </a:solidFill>
              </a:rPr>
              <a:t>Экспрессивность и </a:t>
            </a:r>
            <a:r>
              <a:rPr lang="ru-RU" dirty="0" err="1" smtClean="0">
                <a:solidFill>
                  <a:schemeClr val="accent3">
                    <a:lumMod val="75000"/>
                  </a:schemeClr>
                </a:solidFill>
              </a:rPr>
              <a:t>оценочность</a:t>
            </a:r>
            <a:r>
              <a:rPr lang="ru-RU" dirty="0" smtClean="0">
                <a:solidFill>
                  <a:schemeClr val="accent3">
                    <a:lumMod val="75000"/>
                  </a:schemeClr>
                </a:solidFill>
              </a:rPr>
              <a:t> проявляются и в области словообразования. Весьма продуктивны образования с суффиксами субъективной оценки со значением </a:t>
            </a:r>
            <a:r>
              <a:rPr lang="ru-RU" dirty="0" err="1" smtClean="0">
                <a:solidFill>
                  <a:schemeClr val="accent3">
                    <a:lumMod val="75000"/>
                  </a:schemeClr>
                </a:solidFill>
              </a:rPr>
              <a:t>ласкательности</a:t>
            </a:r>
            <a:r>
              <a:rPr lang="ru-RU" dirty="0" smtClean="0">
                <a:solidFill>
                  <a:schemeClr val="accent3">
                    <a:lumMod val="75000"/>
                  </a:schemeClr>
                </a:solidFill>
              </a:rPr>
              <a:t>, уменьшительности, пренебрежения, (не)одобрения, иронии и др. (доченька, дочушка, дочка, ручища, злющий, большущий).</a:t>
            </a:r>
            <a:endParaRPr lang="ru-RU" dirty="0">
              <a:solidFill>
                <a:schemeClr val="accent3">
                  <a:lumMod val="75000"/>
                </a:schemeClr>
              </a:solidFill>
            </a:endParaRPr>
          </a:p>
        </p:txBody>
      </p:sp>
    </p:spTree>
  </p:cSld>
  <p:clrMapOvr>
    <a:masterClrMapping/>
  </p:clrMapOvr>
  <p:transition advTm="10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35"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r>
              <a:rPr lang="ru-RU" sz="4600" smtClean="0"/>
              <a:t>Экспрессия разговорного стиля</a:t>
            </a:r>
          </a:p>
        </p:txBody>
      </p:sp>
      <p:sp>
        <p:nvSpPr>
          <p:cNvPr id="34819" name="Rectangle 3"/>
          <p:cNvSpPr>
            <a:spLocks noGrp="1"/>
          </p:cNvSpPr>
          <p:nvPr>
            <p:ph idx="1"/>
          </p:nvPr>
        </p:nvSpPr>
        <p:spPr/>
        <p:txBody>
          <a:bodyPr/>
          <a:lstStyle/>
          <a:p>
            <a:pPr>
              <a:lnSpc>
                <a:spcPct val="80000"/>
              </a:lnSpc>
            </a:pPr>
            <a:r>
              <a:rPr lang="ru-RU" sz="2400" smtClean="0">
                <a:solidFill>
                  <a:srgbClr val="089CA3"/>
                </a:solidFill>
              </a:rPr>
              <a:t>Для усиления экспрессии используется удвоение слов, иногда с префиксацией (большой-большой, белая-белая, быстро-быстро, маленький-премаленький, высокий-превысокий). Характерна тенденция к сокращению наименований, замене неоднословных наименований однословными (зачетная книжка -зачетка, десятилетняя школа - десятилетка, мореходное училище - мореходка, хирургическое отделение - хирургия, специалист по глазным болезням - глазник, больной шизофренией -  шизофреник). Широко используются метонимические наименования (Сегодня состоится заседание профбюро - Сегодня профбюро; Словарь русского языка, составленный С.И. Ожеговым  - Ожегов).</a:t>
            </a:r>
          </a:p>
          <a:p>
            <a:endParaRPr lang="ru-RU" smtClean="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428625"/>
            <a:ext cx="8229600" cy="1143000"/>
          </a:xfrm>
        </p:spPr>
        <p:txBody>
          <a:bodyPr/>
          <a:lstStyle/>
          <a:p>
            <a:r>
              <a:rPr lang="ru-RU" sz="4400" smtClean="0"/>
              <a:t>Морфология в разговорном стиле</a:t>
            </a:r>
          </a:p>
        </p:txBody>
      </p:sp>
      <p:sp>
        <p:nvSpPr>
          <p:cNvPr id="3" name="Содержимое 2"/>
          <p:cNvSpPr>
            <a:spLocks noGrp="1"/>
          </p:cNvSpPr>
          <p:nvPr>
            <p:ph idx="1"/>
          </p:nvPr>
        </p:nvSpPr>
        <p:spPr/>
        <p:txBody>
          <a:bodyPr>
            <a:normAutofit fontScale="85000" lnSpcReduction="20000"/>
          </a:bodyPr>
          <a:lstStyle/>
          <a:p>
            <a:pPr marL="274320" indent="-274320" fontAlgn="auto">
              <a:spcAft>
                <a:spcPts val="0"/>
              </a:spcAft>
              <a:buClr>
                <a:schemeClr val="accent3"/>
              </a:buClr>
              <a:buFont typeface="Wingdings 2"/>
              <a:buChar char=""/>
              <a:defRPr/>
            </a:pPr>
            <a:r>
              <a:rPr lang="ru-RU" dirty="0" smtClean="0">
                <a:solidFill>
                  <a:schemeClr val="accent3">
                    <a:lumMod val="75000"/>
                  </a:schemeClr>
                </a:solidFill>
              </a:rPr>
              <a:t>В области морфологии можно отметить, во-первых, грамматические формы, которые функционируют преимущественно в разговорном стиле, а во-вторых, употребительность стилистически не маркированных грамматических категорий, их соотношение здесь иное по сравнению с другими функциональными стилями. Для данного стиля характерны формы на -а в именительном падеже множественного числа, там, где в книжных стилях нормативной является форма на -</a:t>
            </a:r>
            <a:r>
              <a:rPr lang="ru-RU" dirty="0" err="1" smtClean="0">
                <a:solidFill>
                  <a:schemeClr val="accent3">
                    <a:lumMod val="75000"/>
                  </a:schemeClr>
                </a:solidFill>
              </a:rPr>
              <a:t>ы</a:t>
            </a:r>
            <a:r>
              <a:rPr lang="ru-RU" dirty="0" smtClean="0">
                <a:solidFill>
                  <a:schemeClr val="accent3">
                    <a:lumMod val="75000"/>
                  </a:schemeClr>
                </a:solidFill>
              </a:rPr>
              <a:t> (бункера, крейсера, прожектора, инструктора), формы на -у в родительном и предложном падежах (килограмм сахару, стакан чаю, гроздь винограду, в цеху, в отпуску); нулевая флексия в родительном падеже множественного числа (пять грамм, десять килограмм, килограмм помидор, сравни книжн.: граммов, килограммов, помидоров).</a:t>
            </a:r>
            <a:endParaRPr lang="ru-RU" dirty="0">
              <a:solidFill>
                <a:schemeClr val="accent3">
                  <a:lumMod val="75000"/>
                </a:schemeClr>
              </a:solidFill>
            </a:endParaRPr>
          </a:p>
        </p:txBody>
      </p:sp>
    </p:spTree>
  </p:cSld>
  <p:clrMapOvr>
    <a:masterClrMapping/>
  </p:clrMapOvr>
  <p:transition advTm="10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par>
                          <p:cTn id="11" fill="hold">
                            <p:stCondLst>
                              <p:cond delay="36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p:txBody>
          <a:bodyPr/>
          <a:lstStyle/>
          <a:p>
            <a:r>
              <a:rPr lang="ru-RU" sz="4600" smtClean="0"/>
              <a:t>Использование прилагательных</a:t>
            </a:r>
          </a:p>
        </p:txBody>
      </p:sp>
      <p:sp>
        <p:nvSpPr>
          <p:cNvPr id="35843" name="Rectangle 3"/>
          <p:cNvSpPr>
            <a:spLocks noGrp="1"/>
          </p:cNvSpPr>
          <p:nvPr>
            <p:ph idx="1"/>
          </p:nvPr>
        </p:nvSpPr>
        <p:spPr/>
        <p:txBody>
          <a:bodyPr/>
          <a:lstStyle/>
          <a:p>
            <a:pPr>
              <a:lnSpc>
                <a:spcPct val="80000"/>
              </a:lnSpc>
            </a:pPr>
            <a:r>
              <a:rPr lang="ru-RU" sz="2400" smtClean="0">
                <a:solidFill>
                  <a:srgbClr val="089CA3"/>
                </a:solidFill>
              </a:rPr>
              <a:t>Используются притяжательные прилагательные, синонимичные формам косвенных падежей имен существительных: пушкинские поэмы (поэмы Пушкина), бригадирова сестра (сестра бригадира), Катин брат (брат Кати). В предикативной функции обычно употребляется не краткая форма прилагательного, а полная: Женщина была немногословная; Выводы бесспорные (сравни книжн.: Настоящая мудрость немногословна; Выводы бесспорны). Краткие формы прилагательных активны лишь в усилительных конструкциях, где они характеризуются ярко выраженной экспрессивной окраской: Ну и хитер!; Больно уж она проста; Плохи твои дела!</a:t>
            </a:r>
          </a:p>
          <a:p>
            <a:endParaRPr lang="ru-RU" smtClean="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000" smtClean="0"/>
              <a:t>Использование местоимений</a:t>
            </a:r>
          </a:p>
        </p:txBody>
      </p:sp>
      <p:sp>
        <p:nvSpPr>
          <p:cNvPr id="3" name="Содержимое 2"/>
          <p:cNvSpPr>
            <a:spLocks noGrp="1"/>
          </p:cNvSpPr>
          <p:nvPr>
            <p:ph idx="1"/>
          </p:nvPr>
        </p:nvSpPr>
        <p:spPr/>
        <p:txBody>
          <a:bodyPr>
            <a:normAutofit/>
          </a:bodyPr>
          <a:lstStyle/>
          <a:p>
            <a:pPr>
              <a:lnSpc>
                <a:spcPct val="80000"/>
              </a:lnSpc>
            </a:pPr>
            <a:r>
              <a:rPr lang="ru-RU" sz="2000" smtClean="0">
                <a:solidFill>
                  <a:srgbClr val="089CA3"/>
                </a:solidFill>
              </a:rPr>
              <a:t>Одна из характерных особенностей разговорной речи - широкое использование местоимений, не только заменяющих существительные и прилагательные, но и употребляющихся без опоры на контекст. Например, местоимение «такой» может обозначать положительное качество или служить усилителем (Она такая женщина!  прекрасная, великолепная, умная; Такая красота кругом!). Местоимение в сочетании с инфинитивом может заменить наименование предмета, т.е. исключить существительное. Например: Дай чем написать; Принеси что почитать; У тебя есть чем писать?; Возьми чего поесть. За счет использования местоимений в разговорной речи  снижается частотность употребления имен существительных и прилагательных. Незначительная частотность последних в разговорной речи связана также и с тем, что предметы и их признаки видны или известны собеседникам.</a:t>
            </a:r>
            <a:r>
              <a:rPr lang="ru-RU" sz="2000" smtClean="0"/>
              <a:t/>
            </a:r>
            <a:br>
              <a:rPr lang="ru-RU" sz="2000" smtClean="0"/>
            </a:br>
            <a:endParaRPr lang="ru-RU" sz="2000" smtClean="0"/>
          </a:p>
        </p:txBody>
      </p:sp>
    </p:spTree>
  </p:cSld>
  <p:clrMapOvr>
    <a:masterClrMapping/>
  </p:clrMapOvr>
  <p:transition advTm="10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smtClean="0"/>
              <a:t>Использование глаголов</a:t>
            </a:r>
            <a:endParaRPr lang="ru-RU" sz="3600" smtClean="0"/>
          </a:p>
        </p:txBody>
      </p:sp>
      <p:sp>
        <p:nvSpPr>
          <p:cNvPr id="3" name="Содержимое 2"/>
          <p:cNvSpPr>
            <a:spLocks noGrp="1"/>
          </p:cNvSpPr>
          <p:nvPr>
            <p:ph idx="1"/>
          </p:nvPr>
        </p:nvSpPr>
        <p:spPr/>
        <p:txBody>
          <a:bodyPr>
            <a:normAutofit fontScale="77500" lnSpcReduction="20000"/>
          </a:bodyPr>
          <a:lstStyle/>
          <a:p>
            <a:pPr marL="274320" indent="-274320" fontAlgn="auto">
              <a:spcAft>
                <a:spcPts val="0"/>
              </a:spcAft>
              <a:buClr>
                <a:schemeClr val="accent3"/>
              </a:buClr>
              <a:buFont typeface="Wingdings 2"/>
              <a:buChar char=""/>
              <a:defRPr/>
            </a:pPr>
            <a:r>
              <a:rPr lang="ru-RU" dirty="0" smtClean="0">
                <a:solidFill>
                  <a:schemeClr val="accent3">
                    <a:lumMod val="75000"/>
                  </a:schemeClr>
                </a:solidFill>
              </a:rPr>
              <a:t>В разговорном стиле глаголы преобладают над существительными. Активность личных форм глагола возрастает за счет пассивности отглагольных существительных, а также причастий и деепричастий, почти не употребляющихся в разговорной речи. Из форм причастий активна только краткая форма страдательного причастия прошедшего времени среднего рода единственного числа (написано, накурено, перепахано, сделано, сказано). Значительно количество адъективированных причастий (знающий специалист, работящий человек, раненый солдат, рваный сапог, жареная картошка). Яркой приметой разговорной речи является употребление глаголов многократного и однократного действия (читывал, сиживал, хаживал, крутанул, стеганул, долбанул), а также глаголов со значением ультрамгновенного действия (стук, бряк, прыг, скок, трах, </a:t>
            </a:r>
            <a:r>
              <a:rPr lang="ru-RU" dirty="0" err="1" smtClean="0">
                <a:solidFill>
                  <a:schemeClr val="accent3">
                    <a:lumMod val="75000"/>
                  </a:schemeClr>
                </a:solidFill>
              </a:rPr>
              <a:t>шась</a:t>
            </a:r>
            <a:r>
              <a:rPr lang="ru-RU" dirty="0" smtClean="0">
                <a:solidFill>
                  <a:schemeClr val="accent3">
                    <a:lumMod val="75000"/>
                  </a:schemeClr>
                </a:solidFill>
              </a:rPr>
              <a:t>).</a:t>
            </a:r>
            <a:r>
              <a:rPr lang="ru-RU" dirty="0" smtClean="0"/>
              <a:t/>
            </a:r>
            <a:br>
              <a:rPr lang="ru-RU" dirty="0" smtClean="0"/>
            </a:br>
            <a:endParaRPr lang="ru-RU" dirty="0"/>
          </a:p>
        </p:txBody>
      </p:sp>
    </p:spTree>
  </p:cSld>
  <p:clrMapOvr>
    <a:masterClrMapping/>
  </p:clrMapOvr>
  <p:transition advTm="1000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000" smtClean="0"/>
              <a:t>Сложноподчиненные и бессоюзные предложения</a:t>
            </a:r>
          </a:p>
        </p:txBody>
      </p:sp>
      <p:sp>
        <p:nvSpPr>
          <p:cNvPr id="3" name="Содержимое 2"/>
          <p:cNvSpPr>
            <a:spLocks noGrp="1"/>
          </p:cNvSpPr>
          <p:nvPr>
            <p:ph idx="1"/>
          </p:nvPr>
        </p:nvSpPr>
        <p:spPr/>
        <p:txBody>
          <a:bodyPr>
            <a:normAutofit/>
          </a:bodyPr>
          <a:lstStyle/>
          <a:p>
            <a:pPr>
              <a:lnSpc>
                <a:spcPct val="80000"/>
              </a:lnSpc>
            </a:pPr>
            <a:r>
              <a:rPr lang="ru-RU" sz="2000" smtClean="0">
                <a:solidFill>
                  <a:srgbClr val="089CA3"/>
                </a:solidFill>
              </a:rPr>
              <a:t>Из сложных предложений в данном стиле активнее сложносочиненные и бессоюзные. Последние часто носят ярко выраженную разговорную окраску, а поэтому не употребительны в книжной речи (Приедешь, позвони; Есть люди, себя не жалеют). Неподготовленность высказывания, отсутствие возможности предварительно продумать фразу препятствуют использованию в разговорном стиле сложных синтаксических конструкций. Эмоциональностью и экспрессивностью разговорной речи обусловлено широкое использование вопросительных и восклицательных предложений (Неужели ты не смотрел этот фильм? Хочешь посмотреть? Идем сейчас в «Октябрь», Ну что ты сидишь дома! В такую погоду!). Активны междометные фразы (Как бы не так!; Да ну!; Ну да?; Еще бы!; Ой ли?; Ух ты!); используются присоединительные конструкции (Завод хорошо оборудован. По последнему слову техники; Хороший он человек. К тому же и веселый).</a:t>
            </a:r>
            <a:r>
              <a:rPr lang="ru-RU" sz="2000" smtClean="0"/>
              <a:t/>
            </a:r>
            <a:br>
              <a:rPr lang="ru-RU" sz="2000" smtClean="0"/>
            </a:br>
            <a:endParaRPr lang="ru-RU"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pPr algn="ctr"/>
            <a:r>
              <a:rPr lang="ru-RU" sz="4000" smtClean="0"/>
              <a:t>Особенности использования сложноподчиненных предложений</a:t>
            </a:r>
          </a:p>
        </p:txBody>
      </p:sp>
      <p:sp>
        <p:nvSpPr>
          <p:cNvPr id="36867" name="Rectangle 3"/>
          <p:cNvSpPr>
            <a:spLocks noGrp="1"/>
          </p:cNvSpPr>
          <p:nvPr>
            <p:ph idx="1"/>
          </p:nvPr>
        </p:nvSpPr>
        <p:spPr/>
        <p:txBody>
          <a:bodyPr/>
          <a:lstStyle/>
          <a:p>
            <a:pPr>
              <a:lnSpc>
                <a:spcPct val="90000"/>
              </a:lnSpc>
            </a:pPr>
            <a:r>
              <a:rPr lang="ru-RU" sz="2000" smtClean="0">
                <a:solidFill>
                  <a:srgbClr val="089CA3"/>
                </a:solidFill>
              </a:rPr>
              <a:t>В целях экспрессивного выделения нередко сложноподчиненное предложение начинается с придаточной части в тех случаях, когда в других стилях нормой является ее постпозиция. Например: Что делать, не знаю; Что не испугался, молодец; Кто смелый, выходи.</a:t>
            </a:r>
            <a:br>
              <a:rPr lang="ru-RU" sz="2000" smtClean="0">
                <a:solidFill>
                  <a:srgbClr val="089CA3"/>
                </a:solidFill>
              </a:rPr>
            </a:br>
            <a:endParaRPr lang="ru-RU" sz="2000" smtClean="0">
              <a:solidFill>
                <a:srgbClr val="089CA3"/>
              </a:solidFill>
            </a:endParaRPr>
          </a:p>
          <a:p>
            <a:pPr>
              <a:lnSpc>
                <a:spcPct val="90000"/>
              </a:lnSpc>
            </a:pPr>
            <a:r>
              <a:rPr lang="ru-RU" sz="2000" smtClean="0">
                <a:solidFill>
                  <a:srgbClr val="089CA3"/>
                </a:solidFill>
              </a:rPr>
              <a:t>Одновременность обдумывания и произнесения речи при непосредственном общении приводит к частым перестройкам фразы на ходу. При этом предложения то обрываются, то следуют дополнения к ним, то меняется их синтаксическая структура: Но я не вижу особенных причин так уж сильно волноваться... хотя, впрочем...; Котика они купили недавно. Миленький такой и т.п.</a:t>
            </a:r>
          </a:p>
          <a:p>
            <a:endParaRPr lang="ru-RU" sz="2200" smtClean="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1357313"/>
            <a:ext cx="8229600" cy="4389437"/>
          </a:xfrm>
        </p:spPr>
        <p:txBody>
          <a:bodyPr>
            <a:normAutofit/>
          </a:bodyPr>
          <a:lstStyle/>
          <a:p>
            <a:pPr marL="274320" indent="-274320" fontAlgn="auto">
              <a:spcAft>
                <a:spcPts val="0"/>
              </a:spcAft>
              <a:buClr>
                <a:schemeClr val="accent3"/>
              </a:buClr>
              <a:buFont typeface="Wingdings 2"/>
              <a:buNone/>
              <a:defRPr/>
            </a:pPr>
            <a:r>
              <a:rPr lang="ru-RU" sz="8000" dirty="0" smtClean="0">
                <a:solidFill>
                  <a:schemeClr val="accent3">
                    <a:lumMod val="75000"/>
                  </a:schemeClr>
                </a:solidFill>
              </a:rPr>
              <a:t>Благодарю за внимание!</a:t>
            </a:r>
            <a:endParaRPr lang="ru-RU" sz="8000" dirty="0">
              <a:solidFill>
                <a:schemeClr val="accent3">
                  <a:lumMod val="75000"/>
                </a:schemeClr>
              </a:solidFill>
            </a:endParaRPr>
          </a:p>
        </p:txBody>
      </p:sp>
    </p:spTree>
  </p:cSld>
  <p:clrMapOvr>
    <a:masterClrMapping/>
  </p:clrMapOvr>
  <p:transition advTm="10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0" end="0"/>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pPr algn="ctr"/>
            <a:r>
              <a:rPr lang="ru-RU" sz="3200" smtClean="0"/>
              <a:t>Использование </a:t>
            </a:r>
            <a:br>
              <a:rPr lang="ru-RU" sz="3200" smtClean="0"/>
            </a:br>
            <a:r>
              <a:rPr lang="ru-RU" sz="3200" smtClean="0"/>
              <a:t>разговорного стиля</a:t>
            </a:r>
          </a:p>
        </p:txBody>
      </p:sp>
      <p:sp>
        <p:nvSpPr>
          <p:cNvPr id="37891" name="Rectangle 3"/>
          <p:cNvSpPr>
            <a:spLocks noGrp="1"/>
          </p:cNvSpPr>
          <p:nvPr>
            <p:ph idx="1"/>
          </p:nvPr>
        </p:nvSpPr>
        <p:spPr/>
        <p:txBody>
          <a:bodyPr/>
          <a:lstStyle/>
          <a:p>
            <a:pPr>
              <a:lnSpc>
                <a:spcPct val="80000"/>
              </a:lnSpc>
            </a:pPr>
            <a:r>
              <a:rPr lang="ru-RU" sz="2400" smtClean="0">
                <a:solidFill>
                  <a:srgbClr val="089CA3"/>
                </a:solidFill>
              </a:rPr>
              <a:t>Разговорный стиль как одна из разновидностей литературного языка обслуживает сферу непринужденного общения людей в быту, в семье, а также сферу неофициальных отношений на производстве, в учреждениях и т.д.</a:t>
            </a:r>
          </a:p>
          <a:p>
            <a:pPr>
              <a:lnSpc>
                <a:spcPct val="80000"/>
              </a:lnSpc>
            </a:pPr>
            <a:r>
              <a:rPr lang="ru-RU" sz="2400" smtClean="0">
                <a:solidFill>
                  <a:srgbClr val="089CA3"/>
                </a:solidFill>
              </a:rPr>
              <a:t>Основной формой реализации разговорного стиля является устная речь, хотя он может проявляться и в письменной форме (неофициальные дружеские письма, записки на бытовые темы, дневниковые записи, реплики персонажей в пьесах, в отдельных жанрах художественной и публицистической литературы). В таких случаях фиксируются особенности устной формы речи . </a:t>
            </a:r>
            <a:br>
              <a:rPr lang="ru-RU" sz="2400" smtClean="0">
                <a:solidFill>
                  <a:srgbClr val="089CA3"/>
                </a:solidFill>
              </a:rPr>
            </a:br>
            <a:endParaRPr lang="ru-RU" sz="2400" smtClean="0">
              <a:solidFill>
                <a:srgbClr val="089CA3"/>
              </a:solidFill>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000" smtClean="0"/>
              <a:t>Основные экстралингвистические признаки</a:t>
            </a:r>
          </a:p>
        </p:txBody>
      </p:sp>
      <p:sp>
        <p:nvSpPr>
          <p:cNvPr id="3" name="Содержимое 2"/>
          <p:cNvSpPr>
            <a:spLocks noGrp="1"/>
          </p:cNvSpPr>
          <p:nvPr>
            <p:ph idx="1"/>
          </p:nvPr>
        </p:nvSpPr>
        <p:spPr/>
        <p:txBody>
          <a:bodyPr>
            <a:normAutofit fontScale="92500" lnSpcReduction="10000"/>
          </a:bodyPr>
          <a:lstStyle/>
          <a:p>
            <a:pPr marL="274320" indent="-274320" fontAlgn="auto">
              <a:spcAft>
                <a:spcPts val="0"/>
              </a:spcAft>
              <a:buClr>
                <a:schemeClr val="accent3"/>
              </a:buClr>
              <a:buFont typeface="Wingdings 2"/>
              <a:buChar char=""/>
              <a:defRPr/>
            </a:pPr>
            <a:r>
              <a:rPr lang="ru-RU" dirty="0" smtClean="0">
                <a:solidFill>
                  <a:schemeClr val="accent3">
                    <a:lumMod val="75000"/>
                  </a:schemeClr>
                </a:solidFill>
              </a:rPr>
              <a:t>непринужденность (что возможно лишь при неофициальных отношениях между говорящими и при отсутствии установки на сообщение, имеющее официальный характер), непосредственность и неподготовленность общения. В разговоре непосредственно участвуют и отправитель речи, и ее получатель, часто меняясь при этом ролями, соотношения между ними устанавливаются в самом акте речи. Такая речь не может быть предварительно обдумана, непосредственное участие адресанта и адресата обусловливает ее преимущественно диалогический характер, хотя возможен и монолог.</a:t>
            </a:r>
            <a:endParaRPr lang="ru-RU" dirty="0">
              <a:solidFill>
                <a:schemeClr val="accent3">
                  <a:lumMod val="75000"/>
                </a:schemeClr>
              </a:solidFill>
            </a:endParaRPr>
          </a:p>
        </p:txBody>
      </p:sp>
    </p:spTree>
  </p:cSld>
  <p:clrMapOvr>
    <a:masterClrMapping/>
  </p:clrMapOvr>
  <p:transition advTm="10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571500"/>
            <a:ext cx="8229600" cy="1143000"/>
          </a:xfrm>
        </p:spPr>
        <p:txBody>
          <a:bodyPr>
            <a:normAutofit fontScale="90000"/>
          </a:bodyPr>
          <a:lstStyle/>
          <a:p>
            <a:r>
              <a:rPr lang="ru-RU" sz="4500" smtClean="0"/>
              <a:t>Монолог в разговорном стиле</a:t>
            </a:r>
          </a:p>
        </p:txBody>
      </p:sp>
      <p:sp>
        <p:nvSpPr>
          <p:cNvPr id="3" name="Содержимое 2"/>
          <p:cNvSpPr>
            <a:spLocks noGrp="1"/>
          </p:cNvSpPr>
          <p:nvPr>
            <p:ph idx="1"/>
          </p:nvPr>
        </p:nvSpPr>
        <p:spPr/>
        <p:txBody>
          <a:bodyPr>
            <a:normAutofit fontScale="92500" lnSpcReduction="10000"/>
          </a:bodyPr>
          <a:lstStyle/>
          <a:p>
            <a:pPr marL="274320" indent="-274320" fontAlgn="auto">
              <a:spcAft>
                <a:spcPts val="0"/>
              </a:spcAft>
              <a:buClr>
                <a:schemeClr val="accent3"/>
              </a:buClr>
              <a:buFont typeface="Wingdings 2"/>
              <a:buChar char=""/>
              <a:defRPr/>
            </a:pPr>
            <a:r>
              <a:rPr lang="ru-RU" dirty="0" smtClean="0">
                <a:solidFill>
                  <a:schemeClr val="accent3">
                    <a:lumMod val="75000"/>
                  </a:schemeClr>
                </a:solidFill>
              </a:rPr>
              <a:t>Монолог в разговорном стиле представляет собой форму непринужденного рассказа о каких-либо событиях, о чем-то увиденном, прочитанном или услышанном и адресуется конкретному слушателю (слушателям), с которым говорящий должен установить контакт. Слушатель, естественно, реагирует на рассказ, выражая согласие, несогласие, удивление, возмущение и т.д. или спрашивая о чем-то говорящего. Поэтому монолог в разговорной речи не настолько отчетливо противопоставляется диалогу, как в письменной.</a:t>
            </a:r>
            <a:br>
              <a:rPr lang="ru-RU" dirty="0" smtClean="0">
                <a:solidFill>
                  <a:schemeClr val="accent3">
                    <a:lumMod val="75000"/>
                  </a:schemeClr>
                </a:solidFill>
              </a:rPr>
            </a:br>
            <a:endParaRPr lang="ru-RU" dirty="0">
              <a:solidFill>
                <a:schemeClr val="accent3">
                  <a:lumMod val="75000"/>
                </a:schemeClr>
              </a:solidFill>
            </a:endParaRPr>
          </a:p>
        </p:txBody>
      </p:sp>
    </p:spTree>
  </p:cSld>
  <p:clrMapOvr>
    <a:masterClrMapping/>
  </p:clrMapOvr>
  <p:transition advTm="10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arn(inHorizontal)">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mtClean="0">
                <a:latin typeface="Times New Roman" pitchFamily="18" charset="0"/>
              </a:rPr>
              <a:t>Особенности стиля</a:t>
            </a:r>
          </a:p>
        </p:txBody>
      </p:sp>
      <p:sp>
        <p:nvSpPr>
          <p:cNvPr id="3" name="Содержимое 2"/>
          <p:cNvSpPr>
            <a:spLocks noGrp="1"/>
          </p:cNvSpPr>
          <p:nvPr>
            <p:ph idx="1"/>
          </p:nvPr>
        </p:nvSpPr>
        <p:spPr/>
        <p:txBody>
          <a:bodyPr>
            <a:normAutofit/>
          </a:bodyPr>
          <a:lstStyle/>
          <a:p>
            <a:pPr>
              <a:lnSpc>
                <a:spcPct val="90000"/>
              </a:lnSpc>
            </a:pPr>
            <a:r>
              <a:rPr lang="ru-RU" sz="2400" smtClean="0">
                <a:solidFill>
                  <a:srgbClr val="089CA3"/>
                </a:solidFill>
              </a:rPr>
              <a:t>Характерной особенностью разговорной речи является эмоциональность, экспрессивность, оценочная реакция. Так, на вопрос «Написали?» вместо «Нет, не написали» обычно следуют эмоционально-экспрессивные ответы типа</a:t>
            </a:r>
            <a:r>
              <a:rPr lang="en-US" sz="2400" smtClean="0">
                <a:solidFill>
                  <a:srgbClr val="089CA3"/>
                </a:solidFill>
              </a:rPr>
              <a:t>:</a:t>
            </a:r>
            <a:r>
              <a:rPr lang="ru-RU" sz="2400" smtClean="0">
                <a:solidFill>
                  <a:srgbClr val="089CA3"/>
                </a:solidFill>
              </a:rPr>
              <a:t> «Где там написали!» или «Прямо, написали!»; «Куда там написали!»; «Так и написали!»; «Легко сказать написали!» и т.п.</a:t>
            </a:r>
          </a:p>
          <a:p>
            <a:pPr>
              <a:lnSpc>
                <a:spcPct val="90000"/>
              </a:lnSpc>
            </a:pPr>
            <a:r>
              <a:rPr lang="ru-RU" sz="2400" smtClean="0">
                <a:solidFill>
                  <a:srgbClr val="089CA3"/>
                </a:solidFill>
              </a:rPr>
              <a:t>Большую роль в разговорной речи играет обстановка речевого общения, ситуация, а также невербальные средства коммуникации (жесты, мимика, характер взаимоотношений собеседников и т.д.).</a:t>
            </a:r>
            <a:r>
              <a:rPr lang="ru-RU" sz="2400" smtClean="0"/>
              <a:t/>
            </a:r>
            <a:br>
              <a:rPr lang="ru-RU" sz="2400" smtClean="0"/>
            </a:br>
            <a:endParaRPr lang="ru-RU" sz="2400" smtClean="0"/>
          </a:p>
        </p:txBody>
      </p:sp>
    </p:spTree>
  </p:cSld>
  <p:clrMapOvr>
    <a:masterClrMapping/>
  </p:clrMapOvr>
  <p:transition advTm="1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ox(in)">
                                      <p:cBhvr>
                                        <p:cTn id="10" dur="500"/>
                                        <p:tgtEl>
                                          <p:spTgt spid="3">
                                            <p:txEl>
                                              <p:pRg st="0" end="0"/>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ox(in)">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500063"/>
            <a:ext cx="8229600" cy="1143000"/>
          </a:xfrm>
        </p:spPr>
        <p:txBody>
          <a:bodyPr/>
          <a:lstStyle/>
          <a:p>
            <a:r>
              <a:rPr lang="ru-RU" smtClean="0"/>
              <a:t>Нормы разговорной речи</a:t>
            </a:r>
          </a:p>
        </p:txBody>
      </p:sp>
      <p:sp>
        <p:nvSpPr>
          <p:cNvPr id="3" name="Содержимое 2"/>
          <p:cNvSpPr>
            <a:spLocks noGrp="1"/>
          </p:cNvSpPr>
          <p:nvPr>
            <p:ph idx="1"/>
          </p:nvPr>
        </p:nvSpPr>
        <p:spPr/>
        <p:txBody>
          <a:bodyPr>
            <a:normAutofit fontScale="55000" lnSpcReduction="20000"/>
          </a:bodyPr>
          <a:lstStyle/>
          <a:p>
            <a:pPr marL="274320" indent="-274320" fontAlgn="auto">
              <a:spcAft>
                <a:spcPts val="0"/>
              </a:spcAft>
              <a:buClr>
                <a:schemeClr val="accent3"/>
              </a:buClr>
              <a:buFont typeface="Wingdings 2"/>
              <a:buChar char=""/>
              <a:defRPr/>
            </a:pPr>
            <a:r>
              <a:rPr lang="ru-RU" sz="2900" dirty="0" smtClean="0">
                <a:solidFill>
                  <a:schemeClr val="accent3">
                    <a:lumMod val="75000"/>
                  </a:schemeClr>
                </a:solidFill>
              </a:rPr>
              <a:t>Разговорная речь имеет свои нормы, не совпадающие во многих случаях с нормами книжной речи, зафиксированными в словарях, справочниках, грамматиках (кодифицированными). Нормы разговорной речи, в отличие от книжных, устанавливаются узусом (обычаем) и никем сознательно не поддерживаются. </a:t>
            </a:r>
          </a:p>
          <a:p>
            <a:pPr marL="274320" indent="-274320" fontAlgn="auto">
              <a:spcAft>
                <a:spcPts val="0"/>
              </a:spcAft>
              <a:buClr>
                <a:schemeClr val="accent3"/>
              </a:buClr>
              <a:buFont typeface="Wingdings 2"/>
              <a:buChar char=""/>
              <a:defRPr/>
            </a:pPr>
            <a:r>
              <a:rPr lang="ru-RU" sz="2900" dirty="0" smtClean="0">
                <a:solidFill>
                  <a:schemeClr val="accent3">
                    <a:lumMod val="75000"/>
                  </a:schemeClr>
                </a:solidFill>
              </a:rPr>
              <a:t>Однако носители языка чувствуют их и любое немотивированное отступление от них воспринимают как ошибку. Это и позволило исследователям (О.Б. Сиротининой, А.Н. Васильевой, Н.Ю. Шведовой, О.А. Лаптевой и др.) утверждать, что современная русская разговорная речь нормированная, хотя нормы в ней довольно своеобразны. В разговорной речи для выражения сходного содержания в типичных и повторяющихся ситуациях создаются готовые конструкции, устойчивые обороты, разного рода речевые клише (формулы приветствия, прощания, обращения, извинения, благодарности и т.д.).</a:t>
            </a:r>
          </a:p>
          <a:p>
            <a:pPr marL="274320" indent="-274320" fontAlgn="auto">
              <a:spcAft>
                <a:spcPts val="0"/>
              </a:spcAft>
              <a:buClr>
                <a:schemeClr val="accent3"/>
              </a:buClr>
              <a:buFont typeface="Wingdings 2"/>
              <a:buChar char=""/>
              <a:defRPr/>
            </a:pPr>
            <a:r>
              <a:rPr lang="ru-RU" sz="2900" dirty="0" smtClean="0">
                <a:solidFill>
                  <a:schemeClr val="accent3">
                    <a:lumMod val="75000"/>
                  </a:schemeClr>
                </a:solidFill>
              </a:rPr>
              <a:t>Эти готовые, стандартизированные речевые средства автоматически воспроизводятся и способствуют упрочению нормативного характера разговорной речи, что и является отличительной чертой ее нормы. Однако спонтанность речевого общения, отсутствие предварительного обдумывания, использование невербальных средств коммуникации и конкретность речевой ситуации приводят к ослаблению норм.</a:t>
            </a:r>
            <a:r>
              <a:rPr lang="ru-RU" dirty="0" smtClean="0"/>
              <a:t/>
            </a:r>
            <a:br>
              <a:rPr lang="ru-RU" dirty="0" smtClean="0"/>
            </a:br>
            <a:endParaRPr lang="ru-RU" dirty="0"/>
          </a:p>
        </p:txBody>
      </p:sp>
    </p:spTree>
  </p:cSld>
  <p:clrMapOvr>
    <a:masterClrMapping/>
  </p:clrMapOvr>
  <p:transition advTm="1000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amond(in)">
                                      <p:cBhvr>
                                        <p:cTn id="10" dur="2000"/>
                                        <p:tgtEl>
                                          <p:spTgt spid="3">
                                            <p:txEl>
                                              <p:pRg st="0" end="0"/>
                                            </p:txEl>
                                          </p:spTgt>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amond(in)">
                                      <p:cBhvr>
                                        <p:cTn id="13" dur="2000"/>
                                        <p:tgtEl>
                                          <p:spTgt spid="3">
                                            <p:txEl>
                                              <p:pRg st="1" end="1"/>
                                            </p:txEl>
                                          </p:spTgt>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diamond(in)">
                                      <p:cBhvr>
                                        <p:cTn id="16"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50" y="928688"/>
            <a:ext cx="8715375" cy="919162"/>
          </a:xfrm>
        </p:spPr>
        <p:txBody>
          <a:bodyPr>
            <a:normAutofit fontScale="90000"/>
          </a:bodyPr>
          <a:lstStyle/>
          <a:p>
            <a:pPr algn="ctr"/>
            <a:r>
              <a:rPr lang="ru-RU" sz="4000" smtClean="0"/>
              <a:t>В сравнении с научным и официально-деловым стилями</a:t>
            </a:r>
          </a:p>
        </p:txBody>
      </p:sp>
      <p:sp>
        <p:nvSpPr>
          <p:cNvPr id="3" name="Содержимое 2"/>
          <p:cNvSpPr>
            <a:spLocks noGrp="1"/>
          </p:cNvSpPr>
          <p:nvPr>
            <p:ph idx="1"/>
          </p:nvPr>
        </p:nvSpPr>
        <p:spPr/>
        <p:txBody>
          <a:bodyPr>
            <a:normAutofit/>
          </a:bodyPr>
          <a:lstStyle/>
          <a:p>
            <a:pPr>
              <a:lnSpc>
                <a:spcPct val="80000"/>
              </a:lnSpc>
            </a:pPr>
            <a:r>
              <a:rPr lang="ru-RU" sz="2000" smtClean="0">
                <a:solidFill>
                  <a:srgbClr val="089CA3"/>
                </a:solidFill>
              </a:rPr>
              <a:t>В разговорном стиле, по сравнению с научным и официально-деловым, значительно выше удельный вес нейтральной лексики. Ряд стилистически нейтральных слов употребляется в переносных значениях, специфичных именно для данного стиля. Например, стилистически нейтральный глагол отрезать (отделить что-либо, часть чего-либо) в разговорном стиле употребляется в значении «резко ответить, желая прекратить разговор» (Сказал - отрезал и больше не повторял), лететь (передвигаться, перемещаться по воздуху с помощью крыльев)  в значении «ломаться, портиться» (Полетел двигатель внутреннего сгорания). и др.</a:t>
            </a:r>
            <a:br>
              <a:rPr lang="ru-RU" sz="2000" smtClean="0">
                <a:solidFill>
                  <a:srgbClr val="089CA3"/>
                </a:solidFill>
              </a:rPr>
            </a:br>
            <a:r>
              <a:rPr lang="ru-RU" sz="2000" smtClean="0">
                <a:solidFill>
                  <a:srgbClr val="089CA3"/>
                </a:solidFill>
              </a:rPr>
              <a:t>Широко используется лексика бытового содержания: жадничать, тормошить, мигом, крошечный, невдомек, поделом, потихоньку, электричка, картошка, чашка, солонка, метелка, щетка, тарелка и т.п.</a:t>
            </a:r>
            <a:br>
              <a:rPr lang="ru-RU" sz="2000" smtClean="0">
                <a:solidFill>
                  <a:srgbClr val="089CA3"/>
                </a:solidFill>
              </a:rPr>
            </a:br>
            <a:endParaRPr lang="ru-RU" sz="2000" smtClean="0">
              <a:solidFill>
                <a:srgbClr val="089CA3"/>
              </a:solidFill>
            </a:endParaRPr>
          </a:p>
        </p:txBody>
      </p:sp>
    </p:spTree>
  </p:cSld>
  <p:clrMapOvr>
    <a:masterClrMapping/>
  </p:clrMapOvr>
  <p:transition advTm="10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785813"/>
            <a:ext cx="8229600" cy="1143000"/>
          </a:xfrm>
        </p:spPr>
        <p:txBody>
          <a:bodyPr>
            <a:normAutofit fontScale="90000"/>
          </a:bodyPr>
          <a:lstStyle/>
          <a:p>
            <a:r>
              <a:rPr lang="ru-RU" sz="4000" smtClean="0"/>
              <a:t>Особенности лексической системы разговорного стиля</a:t>
            </a:r>
          </a:p>
        </p:txBody>
      </p:sp>
      <p:sp>
        <p:nvSpPr>
          <p:cNvPr id="3" name="Содержимое 2"/>
          <p:cNvSpPr>
            <a:spLocks noGrp="1"/>
          </p:cNvSpPr>
          <p:nvPr>
            <p:ph idx="1"/>
          </p:nvPr>
        </p:nvSpPr>
        <p:spPr/>
        <p:txBody>
          <a:bodyPr>
            <a:normAutofit/>
          </a:bodyPr>
          <a:lstStyle/>
          <a:p>
            <a:r>
              <a:rPr lang="ru-RU" smtClean="0">
                <a:solidFill>
                  <a:srgbClr val="089CA3"/>
                </a:solidFill>
              </a:rPr>
              <a:t>Распространено употребление слов с конкретным значением и ограничено с абстрактным; не характерно использование терминов, иноязычных слов, еще не ставших общеупотребительными.</a:t>
            </a:r>
          </a:p>
          <a:p>
            <a:r>
              <a:rPr lang="ru-RU" smtClean="0">
                <a:solidFill>
                  <a:srgbClr val="089CA3"/>
                </a:solidFill>
              </a:rPr>
              <a:t>богатство эмоционально-экспрессивной лексики и фразеологии (трудяга, дармоед, старикан, глупыш; дурочка, вихрастый, наводить тень на плетень, брать за горло, лезть в бутылку, брать измором).</a:t>
            </a:r>
          </a:p>
          <a:p>
            <a:pPr>
              <a:buFont typeface="Wingdings 2" pitchFamily="18" charset="2"/>
              <a:buNone/>
            </a:pPr>
            <a:endParaRPr lang="ru-RU" smtClean="0"/>
          </a:p>
        </p:txBody>
      </p:sp>
    </p:spTree>
  </p:cSld>
  <p:clrMapOvr>
    <a:masterClrMapping/>
  </p:clrMapOvr>
  <p:transition advTm="10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par>
                                <p:cTn id="10" presetID="48" presetClass="entr" presetSubtype="0" accel="5000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5" dur="1000"/>
                                        <p:tgtEl>
                                          <p:spTgt spid="3">
                                            <p:txEl>
                                              <p:pRg st="0" end="0"/>
                                            </p:txEl>
                                          </p:spTgt>
                                        </p:tgtEl>
                                      </p:cBhvr>
                                    </p:animEffect>
                                  </p:childTnLst>
                                </p:cTn>
                              </p:par>
                              <p:par>
                                <p:cTn id="16" presetID="48" presetClass="entr" presetSubtype="0" accel="5000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9" dur="10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813" y="785813"/>
            <a:ext cx="8072437" cy="1062037"/>
          </a:xfrm>
        </p:spPr>
        <p:txBody>
          <a:bodyPr/>
          <a:lstStyle/>
          <a:p>
            <a:r>
              <a:rPr lang="ru-RU" sz="4000" smtClean="0"/>
              <a:t>Фразеологизмы в разговорной лексике</a:t>
            </a:r>
          </a:p>
        </p:txBody>
      </p:sp>
      <p:sp>
        <p:nvSpPr>
          <p:cNvPr id="3" name="Содержимое 2"/>
          <p:cNvSpPr>
            <a:spLocks noGrp="1"/>
          </p:cNvSpPr>
          <p:nvPr>
            <p:ph idx="1"/>
          </p:nvPr>
        </p:nvSpPr>
        <p:spPr/>
        <p:txBody>
          <a:bodyPr>
            <a:normAutofit/>
          </a:bodyPr>
          <a:lstStyle/>
          <a:p>
            <a:pPr>
              <a:lnSpc>
                <a:spcPct val="90000"/>
              </a:lnSpc>
            </a:pPr>
            <a:r>
              <a:rPr lang="ru-RU" sz="2200" smtClean="0">
                <a:solidFill>
                  <a:srgbClr val="089CA3"/>
                </a:solidFill>
              </a:rPr>
              <a:t>Фразеологизмы в разговорной речи часто переосмысляются, изменяют форму, активны процессы контаминации и комического обновления фраземы. Слово с фразеологически обусловленным значением может употребляться как самостоятельное, сохраняя при этом значение целого фразеологизма: не суйся соваться совать нос не в свое дело, сорвалось сорваться с языка. В этом находит выражение закон экономии речевых средств. Особую разновидность разговорной фразеологии составляют стандартные выражения, привычные формулы речевого этикета типа Как дела?; Доброе утро!; Будьте любезны!; Благодарю за внимание; Прошу прощения и т.п.</a:t>
            </a:r>
            <a:r>
              <a:rPr lang="ru-RU" sz="2200" smtClean="0"/>
              <a:t/>
            </a:r>
            <a:br>
              <a:rPr lang="ru-RU" sz="2200" smtClean="0"/>
            </a:br>
            <a:endParaRPr lang="ru-RU" sz="2200" smtClean="0"/>
          </a:p>
        </p:txBody>
      </p:sp>
    </p:spTree>
  </p:cSld>
  <p:clrMapOvr>
    <a:masterClrMapping/>
  </p:clrMapOvr>
  <p:transition advTm="1000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800" decel="100000"/>
                                        <p:tgtEl>
                                          <p:spTgt spid="3">
                                            <p:txEl>
                                              <p:pRg st="0" end="0"/>
                                            </p:txEl>
                                          </p:spTgt>
                                        </p:tgtEl>
                                      </p:cBhvr>
                                    </p:animEffect>
                                    <p:anim calcmode="lin" valueType="num">
                                      <p:cBhvr>
                                        <p:cTn id="16"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126</TotalTime>
  <Words>1600</Words>
  <Application>Microsoft Office PowerPoint</Application>
  <PresentationFormat>Экран (4:3)</PresentationFormat>
  <Paragraphs>47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Апекс</vt:lpstr>
      <vt:lpstr>Разговорный стиль речи</vt:lpstr>
      <vt:lpstr>Использование  разговорного стиля</vt:lpstr>
      <vt:lpstr>Основные экстралингвистические признаки</vt:lpstr>
      <vt:lpstr>Монолог в разговорном стиле</vt:lpstr>
      <vt:lpstr>Особенности стиля</vt:lpstr>
      <vt:lpstr>Нормы разговорной речи</vt:lpstr>
      <vt:lpstr>В сравнении с научным и официально-деловым стилями</vt:lpstr>
      <vt:lpstr>Особенности лексической системы разговорного стиля</vt:lpstr>
      <vt:lpstr>Фразеологизмы в разговорной лексике</vt:lpstr>
      <vt:lpstr>Употребление нелитературной лексики</vt:lpstr>
      <vt:lpstr>Экспрессия разговорного стиля</vt:lpstr>
      <vt:lpstr>Морфология в разговорном стиле</vt:lpstr>
      <vt:lpstr>Использование прилагательных</vt:lpstr>
      <vt:lpstr>Использование местоимений</vt:lpstr>
      <vt:lpstr>Использование глаголов</vt:lpstr>
      <vt:lpstr>Сложноподчиненные и бессоюзные предложения</vt:lpstr>
      <vt:lpstr>Особенности использования сложноподчиненных предложений</vt:lpstr>
      <vt:lpstr>Слайд 18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Разговорный стиль.</dc:title>
  <dc:creator>ALOS</dc:creator>
  <cp:lastModifiedBy>Пользователь</cp:lastModifiedBy>
  <cp:revision>12</cp:revision>
  <dcterms:created xsi:type="dcterms:W3CDTF">2010-12-04T11:41:00Z</dcterms:created>
  <dcterms:modified xsi:type="dcterms:W3CDTF">2019-12-08T12:37:50Z</dcterms:modified>
</cp:coreProperties>
</file>