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>
        <p:scale>
          <a:sx n="62" d="100"/>
          <a:sy n="62" d="100"/>
        </p:scale>
        <p:origin x="-293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6508" y="4987234"/>
            <a:ext cx="8767860" cy="1388165"/>
          </a:xfrm>
        </p:spPr>
        <p:txBody>
          <a:bodyPr/>
          <a:lstStyle/>
          <a:p>
            <a:pPr lvl="0" algn="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CC00"/>
              </a:buClr>
              <a:buSzPct val="120000"/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учитель- логопед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МБДОУ №127 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lvl="0" algn="r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CC00"/>
              </a:buClr>
              <a:buSzPct val="120000"/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ИЛЬИНЫХ  СВЕТЛАНА  НИКОЛАЕВНА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120000"/>
              <a:defRPr/>
            </a:pPr>
            <a:endParaRPr lang="ru-RU" sz="3200" dirty="0">
              <a:solidFill>
                <a:srgbClr val="FFFFFF">
                  <a:lumMod val="95000"/>
                </a:srgb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0962" y="1235676"/>
            <a:ext cx="9446282" cy="3689781"/>
          </a:xfrm>
        </p:spPr>
        <p:txBody>
          <a:bodyPr>
            <a:normAutofit/>
          </a:bodyPr>
          <a:lstStyle/>
          <a:p>
            <a:r>
              <a:rPr lang="ru-RU" dirty="0">
                <a:latin typeface="Cambria" panose="02040503050406030204" pitchFamily="18" charset="0"/>
              </a:rPr>
              <a:t>Использование дидактических игр в работе </a:t>
            </a:r>
            <a:r>
              <a:rPr lang="ru-RU" dirty="0" smtClean="0">
                <a:latin typeface="Cambria" panose="02040503050406030204" pitchFamily="18" charset="0"/>
              </a:rPr>
              <a:t>логопеда</a:t>
            </a:r>
            <a:endParaRPr lang="ru-RU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07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2222" y="330200"/>
            <a:ext cx="11706578" cy="4038600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sz="2800" b="1" dirty="0">
                <a:solidFill>
                  <a:srgbClr val="FF0000"/>
                </a:solidFill>
                <a:latin typeface="Cambria" panose="02040503050406030204" pitchFamily="18" charset="0"/>
              </a:rPr>
              <a:t>Дидактическая игра – одна из форм обучающего воздействия взрослого на ребенка. В то же время игра – основной вид деятельности детей.</a:t>
            </a:r>
          </a:p>
          <a:p>
            <a:pPr marL="45720" indent="0">
              <a:buNone/>
            </a:pPr>
            <a:r>
              <a:rPr lang="ru-RU" sz="2800" b="1" dirty="0">
                <a:solidFill>
                  <a:srgbClr val="FF0000"/>
                </a:solidFill>
                <a:latin typeface="Cambria" panose="02040503050406030204" pitchFamily="18" charset="0"/>
              </a:rPr>
              <a:t>Таким образом, дидактическая игра имеет две цели: одна из них обучающая, которую преследует взрослый, а другая – игровая, ради которой действует ребенок. Важно, чтобы две цели дополняли друг друга и обеспечивали усвоение программного материала</a:t>
            </a:r>
            <a:r>
              <a:rPr lang="ru-RU" sz="28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.</a:t>
            </a:r>
            <a:endParaRPr lang="ru-RU" sz="2800" b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marL="45720" indent="0">
              <a:buNone/>
            </a:pPr>
            <a:r>
              <a:rPr lang="ru-RU" sz="2800" b="1" dirty="0">
                <a:solidFill>
                  <a:srgbClr val="FF0000"/>
                </a:solidFill>
                <a:latin typeface="Cambria" panose="02040503050406030204" pitchFamily="18" charset="0"/>
              </a:rPr>
              <a:t>Использование дидактических игр в логопедической практике значительно ускоряет темпы и эффективность работы логопеда, если тщательно отбирать игры по их содержанию и уметь правильно ими руководить</a:t>
            </a:r>
            <a:r>
              <a:rPr lang="ru-RU" sz="2800" b="1" dirty="0">
                <a:solidFill>
                  <a:srgbClr val="FF0000"/>
                </a:solidFill>
              </a:rPr>
              <a:t>. </a:t>
            </a: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63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0934" y="327378"/>
            <a:ext cx="11661422" cy="5768622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При проведении дидактических игр логопед основывается на общих дидактических принципах</a:t>
            </a:r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Принцип системности. Игры-одиночки могут быть очень интересными, но, используя их вне системы, нельзя достигнуть обучающего и развивающего результата. Системность предполагает последовательно развивающуюся и усложняющуюся систему игр.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Принцип повторности. Новые знания у дошкольника вызывают значительные затруднения так как у него нет опыта, нет накопленных представлений и способов усвоения знаний. И только в результате повторения ребенок приобретает знания.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Принцип </a:t>
            </a:r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наглядности. У детей дошкольного возраста преобладает наглядно-действенное восприятие, то есть показ предмета или картинки, его обозначающей, действует на ребенка сильнее, чем слово. Поэтому в своей работе логопед должен использовать как можно больше игрушек, конкретных предметов, картинок, муляжей и т. д.</a:t>
            </a: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477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7379" y="239889"/>
            <a:ext cx="11706578" cy="403860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200" b="1" dirty="0">
                <a:solidFill>
                  <a:srgbClr val="FF0000"/>
                </a:solidFill>
                <a:latin typeface="Cambria" panose="02040503050406030204" pitchFamily="18" charset="0"/>
              </a:rPr>
              <a:t>В речевой игре от ребенка требуется использовать приобретенные ранее знания в новых связях и обстоятельствах. Поэтому, в логопедической работе с детьми, организовывая дидактические игры, необходимо соблюдать и коррекционно-развивающие принципы, такие как: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Cambria" panose="02040503050406030204" pitchFamily="18" charset="0"/>
              </a:rPr>
              <a:t>принцип динамичности восприятия;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Cambria" panose="02040503050406030204" pitchFamily="18" charset="0"/>
              </a:rPr>
              <a:t>принцип развития высших психических функций;</a:t>
            </a:r>
          </a:p>
          <a:p>
            <a:r>
              <a:rPr lang="ru-RU" sz="3200" b="1" dirty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принцип мотивации</a:t>
            </a:r>
            <a:r>
              <a:rPr lang="ru-RU" sz="3200" b="1" dirty="0">
                <a:solidFill>
                  <a:srgbClr val="FF0000"/>
                </a:solidFill>
                <a:latin typeface="Cambria" panose="020405030504060302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8866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61244" y="270933"/>
            <a:ext cx="11661423" cy="5825067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b="1" dirty="0">
                <a:solidFill>
                  <a:srgbClr val="FF0000"/>
                </a:solidFill>
                <a:latin typeface="Cambria" panose="02040503050406030204" pitchFamily="18" charset="0"/>
              </a:rPr>
              <a:t>Одним из факторов, определяющих успешность работы по коррекции звукопроизношения у детей старшего дошкольного возраста является частота повторений правильно произносимого звука. Задача по коррекции звукопроизношения может решаться в течение всего дня с помощью дидактических игр, а также игровых упражнений, которые включаются в различные режимные моменты.</a:t>
            </a:r>
          </a:p>
          <a:p>
            <a:pPr marL="45720" indent="0">
              <a:buNone/>
            </a:pPr>
            <a:r>
              <a:rPr lang="ru-RU" sz="2800" b="1" dirty="0">
                <a:solidFill>
                  <a:srgbClr val="FF0000"/>
                </a:solidFill>
                <a:latin typeface="Cambria" panose="02040503050406030204" pitchFamily="18" charset="0"/>
              </a:rPr>
              <a:t>Дидактические игры, используемые в коррекции звукопроизношения, решают такие дидактические задачи, как подготовка артикуляционного аппарата к постановке нарушенного звука и закрепления правильного звукопроизношения</a:t>
            </a:r>
            <a:r>
              <a:rPr lang="ru-RU" sz="28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.</a:t>
            </a:r>
            <a:endParaRPr lang="ru-RU" sz="2800" b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334233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91911" y="270933"/>
            <a:ext cx="12000089" cy="4301067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6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    </a:t>
            </a:r>
            <a:r>
              <a:rPr lang="ru-RU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Игровые </a:t>
            </a:r>
            <a:r>
              <a:rPr lang="ru-RU" sz="3600" b="1" dirty="0">
                <a:solidFill>
                  <a:srgbClr val="FF0000"/>
                </a:solidFill>
                <a:latin typeface="Cambria" panose="02040503050406030204" pitchFamily="18" charset="0"/>
              </a:rPr>
              <a:t>упражнения, предлагаемые небольшими дозами в течение всего дня, приучают детей контролировать свое произношение. Этот контроль осуществляется благодаря, артикуляционной гимнастике и речевым играм, которые связаны с движениями. Все эти игровые упражнения не утомляют, а снимают статическое напряжение органов речи, которое так характерно для детей с нарушениями звукопроизношения.</a:t>
            </a:r>
          </a:p>
        </p:txBody>
      </p:sp>
    </p:spTree>
    <p:extLst>
      <p:ext uri="{BB962C8B-B14F-4D97-AF65-F5344CB8AC3E}">
        <p14:creationId xmlns:p14="http://schemas.microsoft.com/office/powerpoint/2010/main" val="379089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14489" y="237067"/>
            <a:ext cx="12180711" cy="4346222"/>
          </a:xfrm>
        </p:spPr>
        <p:txBody>
          <a:bodyPr>
            <a:normAutofit fontScale="92500" lnSpcReduction="10000"/>
          </a:bodyPr>
          <a:lstStyle/>
          <a:p>
            <a:pPr marL="45720" indent="0" fontAlgn="base">
              <a:buNone/>
            </a:pPr>
            <a:r>
              <a:rPr lang="ru-RU" sz="3600" b="1" dirty="0">
                <a:solidFill>
                  <a:srgbClr val="FF0000"/>
                </a:solidFill>
                <a:latin typeface="Cambria" panose="02040503050406030204" pitchFamily="18" charset="0"/>
              </a:rPr>
              <a:t>Для речевого развития детей используют следующие виды дидактических игр:</a:t>
            </a:r>
          </a:p>
          <a:p>
            <a:pPr fontAlgn="base"/>
            <a:r>
              <a:rPr lang="ru-RU" sz="3600" b="1" dirty="0">
                <a:solidFill>
                  <a:srgbClr val="FF0000"/>
                </a:solidFill>
                <a:latin typeface="Cambria" panose="02040503050406030204" pitchFamily="18" charset="0"/>
              </a:rPr>
              <a:t>игры с предметами (игрушки, реальные предметы, природный материал, предметы декоративно-прикладного искусства и т. д.);</a:t>
            </a:r>
          </a:p>
          <a:p>
            <a:pPr fontAlgn="base"/>
            <a:r>
              <a:rPr lang="ru-RU" sz="3600" b="1" dirty="0">
                <a:solidFill>
                  <a:srgbClr val="FF0000"/>
                </a:solidFill>
                <a:latin typeface="Cambria" panose="02040503050406030204" pitchFamily="18" charset="0"/>
              </a:rPr>
              <a:t>настольно-печатные (парные картинки, домино, кубики, лото);</a:t>
            </a:r>
          </a:p>
          <a:p>
            <a:pPr fontAlgn="base"/>
            <a:r>
              <a:rPr lang="ru-RU" sz="3600" b="1" dirty="0">
                <a:solidFill>
                  <a:srgbClr val="FF0000"/>
                </a:solidFill>
                <a:latin typeface="Cambria" panose="02040503050406030204" pitchFamily="18" charset="0"/>
              </a:rPr>
              <a:t>словесные игры (без наглядного материала).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868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112" y="293511"/>
            <a:ext cx="11514948" cy="5531556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  Эффективность </a:t>
            </a:r>
            <a:r>
              <a:rPr lang="ru-RU" sz="2800" b="1" dirty="0">
                <a:solidFill>
                  <a:srgbClr val="FF0000"/>
                </a:solidFill>
                <a:latin typeface="Cambria" panose="02040503050406030204" pitchFamily="18" charset="0"/>
              </a:rPr>
              <a:t>использования дидактической игры заключается в том, что дети решают учебные задачи, предложенные им в занимательной игровой форме, сами находят решения, преодолевая при этом определённые трудности. Ребята воспринимают умственную задачу, как практическую, игровую; это повышает его умственную активность. Одновременно, в игре происходит развитие логического мышления, и умения выражать свои мысли словами. Чтобы решить игровую задачу требуется сравнивать признаки предметов, устанавливать сходство и различие, обобщать, делать выводы.</a:t>
            </a:r>
          </a:p>
        </p:txBody>
      </p:sp>
    </p:spTree>
    <p:extLst>
      <p:ext uri="{BB962C8B-B14F-4D97-AF65-F5344CB8AC3E}">
        <p14:creationId xmlns:p14="http://schemas.microsoft.com/office/powerpoint/2010/main" val="78025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21969" y="857673"/>
            <a:ext cx="11263631" cy="5847927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Итак, использование дидактических игр в коррекционной работе с </a:t>
            </a:r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дошкольниками, </a:t>
            </a:r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вызывает у детей интерес к изучаемому материалу, улучшает их эмоциональный настрой и психологическую готовность к усвоению новых знаний, умений и навыков, позволяет сосредоточить внимание ребенка на нужном предмете.</a:t>
            </a:r>
          </a:p>
          <a:p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Логопедическая коррекция становится более эффективной при использовании дидактических игр с привлечением различного наглядного материала: предметов, игрушек, схем, панно, картинок и т. д.</a:t>
            </a:r>
          </a:p>
          <a:p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Использование речевых игр на логопедических занятиях позволяет достичь формирования определенных навыков; умения учиться; развития необходимых способностей и психических функций; познания (в сфере становления собственного языка) ; запоминания речевого материала.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4464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87</TotalTime>
  <Words>570</Words>
  <Application>Microsoft Office PowerPoint</Application>
  <PresentationFormat>Произвольный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Использование дидактических игр в работе логопеда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дидактических игр в работе логопеда</dc:title>
  <dc:creator>Fateh</dc:creator>
  <cp:lastModifiedBy>Светлана</cp:lastModifiedBy>
  <cp:revision>9</cp:revision>
  <dcterms:created xsi:type="dcterms:W3CDTF">2016-11-23T15:48:16Z</dcterms:created>
  <dcterms:modified xsi:type="dcterms:W3CDTF">2019-12-07T20:32:38Z</dcterms:modified>
</cp:coreProperties>
</file>