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4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5" r:id="rId16"/>
    <p:sldId id="269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5230"/>
    <a:srgbClr val="3E51A1"/>
    <a:srgbClr val="E15A3A"/>
    <a:srgbClr val="3B529E"/>
    <a:srgbClr val="3E52A0"/>
    <a:srgbClr val="2E2C2D"/>
    <a:srgbClr val="47627F"/>
    <a:srgbClr val="04105A"/>
    <a:srgbClr val="ED613E"/>
    <a:srgbClr val="BF3C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51" autoAdjust="0"/>
    <p:restoredTop sz="94660"/>
  </p:normalViewPr>
  <p:slideViewPr>
    <p:cSldViewPr snapToGrid="0">
      <p:cViewPr varScale="1">
        <p:scale>
          <a:sx n="91" d="100"/>
          <a:sy n="91" d="100"/>
        </p:scale>
        <p:origin x="97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" y="366"/>
            <a:ext cx="9143024" cy="685726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13.xml"/><Relationship Id="rId12" Type="http://schemas.openxmlformats.org/officeDocument/2006/relationships/slide" Target="slide2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slide" Target="slide19.xml"/><Relationship Id="rId5" Type="http://schemas.openxmlformats.org/officeDocument/2006/relationships/slide" Target="slide10.xml"/><Relationship Id="rId10" Type="http://schemas.openxmlformats.org/officeDocument/2006/relationships/slide" Target="slide16.xml"/><Relationship Id="rId4" Type="http://schemas.openxmlformats.org/officeDocument/2006/relationships/slide" Target="slide5.xml"/><Relationship Id="rId9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https://www.google.ru/imghp?hl=r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2.xml"/><Relationship Id="rId7" Type="http://schemas.openxmlformats.org/officeDocument/2006/relationships/slide" Target="slide9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8180" y="346841"/>
            <a:ext cx="7945820" cy="3597443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ln w="22225">
                  <a:solidFill>
                    <a:srgbClr val="3E51A1"/>
                  </a:solidFill>
                  <a:prstDash val="solid"/>
                </a:ln>
                <a:solidFill>
                  <a:srgbClr val="E15A3A"/>
                </a:solidFill>
                <a:latin typeface="+mn-lt"/>
              </a:rPr>
              <a:t>Сочинение-описание (по картине </a:t>
            </a:r>
            <a:br>
              <a:rPr lang="ru-RU" sz="6600" b="1" dirty="0" smtClean="0">
                <a:ln w="22225">
                  <a:solidFill>
                    <a:srgbClr val="3E51A1"/>
                  </a:solidFill>
                  <a:prstDash val="solid"/>
                </a:ln>
                <a:solidFill>
                  <a:srgbClr val="E15A3A"/>
                </a:solidFill>
                <a:latin typeface="+mn-lt"/>
              </a:rPr>
            </a:br>
            <a:r>
              <a:rPr lang="ru-RU" sz="6600" b="1" dirty="0" smtClean="0">
                <a:ln w="22225">
                  <a:solidFill>
                    <a:srgbClr val="3E51A1"/>
                  </a:solidFill>
                  <a:prstDash val="solid"/>
                </a:ln>
                <a:solidFill>
                  <a:srgbClr val="E15A3A"/>
                </a:solidFill>
                <a:latin typeface="+mn-lt"/>
              </a:rPr>
              <a:t>А.А. </a:t>
            </a:r>
            <a:r>
              <a:rPr lang="ru-RU" sz="6600" b="1" dirty="0" err="1" smtClean="0">
                <a:ln w="22225">
                  <a:solidFill>
                    <a:srgbClr val="3E51A1"/>
                  </a:solidFill>
                  <a:prstDash val="solid"/>
                </a:ln>
                <a:solidFill>
                  <a:srgbClr val="E15A3A"/>
                </a:solidFill>
                <a:latin typeface="+mn-lt"/>
              </a:rPr>
              <a:t>Пластова</a:t>
            </a:r>
            <a:r>
              <a:rPr lang="ru-RU" sz="6600" b="1" dirty="0" smtClean="0">
                <a:ln w="22225">
                  <a:solidFill>
                    <a:srgbClr val="3E51A1"/>
                  </a:solidFill>
                  <a:prstDash val="solid"/>
                </a:ln>
                <a:solidFill>
                  <a:srgbClr val="E15A3A"/>
                </a:solidFill>
                <a:latin typeface="+mn-lt"/>
              </a:rPr>
              <a:t> </a:t>
            </a:r>
            <a:br>
              <a:rPr lang="ru-RU" sz="6600" b="1" dirty="0" smtClean="0">
                <a:ln w="22225">
                  <a:solidFill>
                    <a:srgbClr val="3E51A1"/>
                  </a:solidFill>
                  <a:prstDash val="solid"/>
                </a:ln>
                <a:solidFill>
                  <a:srgbClr val="E15A3A"/>
                </a:solidFill>
                <a:latin typeface="+mn-lt"/>
              </a:rPr>
            </a:br>
            <a:r>
              <a:rPr lang="ru-RU" sz="6600" b="1" dirty="0" smtClean="0">
                <a:ln w="22225">
                  <a:solidFill>
                    <a:srgbClr val="3E51A1"/>
                  </a:solidFill>
                  <a:prstDash val="solid"/>
                </a:ln>
                <a:solidFill>
                  <a:srgbClr val="E15A3A"/>
                </a:solidFill>
                <a:latin typeface="+mn-lt"/>
              </a:rPr>
              <a:t>«Витя-подпасок»)</a:t>
            </a:r>
            <a:endParaRPr lang="en-US" sz="6600" b="1" dirty="0">
              <a:ln w="22225">
                <a:solidFill>
                  <a:srgbClr val="3E51A1"/>
                </a:solidFill>
                <a:prstDash val="solid"/>
              </a:ln>
              <a:solidFill>
                <a:srgbClr val="E15A3A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4778" y="4564394"/>
            <a:ext cx="4992624" cy="165576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3E52A0"/>
                </a:solidFill>
              </a:rPr>
              <a:t>Раздел: «Причастие»</a:t>
            </a:r>
          </a:p>
          <a:p>
            <a:r>
              <a:rPr lang="ru-RU" sz="3600" dirty="0" smtClean="0">
                <a:solidFill>
                  <a:srgbClr val="3E52A0"/>
                </a:solidFill>
              </a:rPr>
              <a:t>7 класс</a:t>
            </a:r>
            <a:endParaRPr lang="en-US" sz="3600" dirty="0">
              <a:solidFill>
                <a:srgbClr val="3E52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0386" y="1"/>
            <a:ext cx="8094936" cy="861848"/>
          </a:xfrm>
        </p:spPr>
        <p:txBody>
          <a:bodyPr/>
          <a:lstStyle/>
          <a:p>
            <a:r>
              <a:rPr lang="ru-RU" dirty="0" smtClean="0"/>
              <a:t>Словарно-стилистическая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099" y="1037348"/>
            <a:ext cx="7886700" cy="5673507"/>
          </a:xfrm>
        </p:spPr>
        <p:txBody>
          <a:bodyPr>
            <a:normAutofit/>
          </a:bodyPr>
          <a:lstStyle/>
          <a:p>
            <a:pPr lvl="1"/>
            <a:r>
              <a:rPr lang="ru-RU" b="1" dirty="0" smtClean="0"/>
              <a:t>Лицо:</a:t>
            </a:r>
            <a:r>
              <a:rPr lang="ru-RU" dirty="0" smtClean="0"/>
              <a:t> </a:t>
            </a:r>
            <a:r>
              <a:rPr lang="ru-RU" i="1" dirty="0" smtClean="0"/>
              <a:t>сосредоточенное, оживлённое, улыбающееся.</a:t>
            </a:r>
          </a:p>
          <a:p>
            <a:pPr lvl="1"/>
            <a:r>
              <a:rPr lang="ru-RU" b="1" dirty="0" smtClean="0"/>
              <a:t>Волосы:</a:t>
            </a:r>
            <a:r>
              <a:rPr lang="ru-RU" dirty="0" smtClean="0"/>
              <a:t> </a:t>
            </a:r>
            <a:r>
              <a:rPr lang="ru-RU" i="1" dirty="0" smtClean="0"/>
              <a:t>взлохмаченные, выбивающиеся из-под шапки, спадающие на лоб, непричёсанные, давно не стриженные, спутанные.</a:t>
            </a:r>
          </a:p>
          <a:p>
            <a:pPr lvl="1"/>
            <a:r>
              <a:rPr lang="ru-RU" b="1" dirty="0" smtClean="0"/>
              <a:t>Взгляд: </a:t>
            </a:r>
            <a:r>
              <a:rPr lang="ru-RU" i="1" dirty="0" smtClean="0"/>
              <a:t>остановившийся, восторженный, восхищённый, целеустремлённый, устремлённый вдаль, завороженный, озабоченный, озадаченный.</a:t>
            </a:r>
          </a:p>
          <a:p>
            <a:pPr lvl="1"/>
            <a:r>
              <a:rPr lang="ru-RU" b="1" dirty="0" smtClean="0"/>
              <a:t>Глаза: </a:t>
            </a:r>
            <a:r>
              <a:rPr lang="ru-RU" i="1" dirty="0" smtClean="0"/>
              <a:t>прищуренные, едва виднеющиеся, суженные.</a:t>
            </a:r>
          </a:p>
          <a:p>
            <a:pPr lvl="1"/>
            <a:r>
              <a:rPr lang="ru-RU" b="1" dirty="0" smtClean="0"/>
              <a:t>Брови: </a:t>
            </a:r>
            <a:r>
              <a:rPr lang="ru-RU" i="1" dirty="0" smtClean="0"/>
              <a:t>приподнятые, сдвинутые.</a:t>
            </a:r>
          </a:p>
          <a:p>
            <a:pPr lvl="1"/>
            <a:r>
              <a:rPr lang="ru-RU" b="1" dirty="0" smtClean="0"/>
              <a:t>Нос: </a:t>
            </a:r>
            <a:r>
              <a:rPr lang="ru-RU" i="1" dirty="0" smtClean="0"/>
              <a:t>слегка вздёрнутый, приплюснутый.</a:t>
            </a:r>
          </a:p>
          <a:p>
            <a:pPr lvl="1"/>
            <a:r>
              <a:rPr lang="ru-RU" b="1" dirty="0" smtClean="0"/>
              <a:t>Рот: </a:t>
            </a:r>
            <a:r>
              <a:rPr lang="ru-RU" i="1" dirty="0" smtClean="0"/>
              <a:t>приоткрытый, обнаживший белые зубы, улыбающийся.</a:t>
            </a:r>
          </a:p>
          <a:p>
            <a:pPr lvl="1"/>
            <a:r>
              <a:rPr lang="ru-RU" b="1" dirty="0" smtClean="0"/>
              <a:t>Одежда: </a:t>
            </a:r>
            <a:r>
              <a:rPr lang="ru-RU" i="1" dirty="0" smtClean="0"/>
              <a:t>выгоревшая на солнце рубаха, распахнутый ворот, заломленная шапка, болтающиеся тесёмки, перекинутая сумка/кнут. </a:t>
            </a:r>
          </a:p>
          <a:p>
            <a:pPr lvl="1"/>
            <a:endParaRPr lang="ru-RU" b="1" dirty="0" smtClean="0"/>
          </a:p>
          <a:p>
            <a:pPr lvl="1"/>
            <a:endParaRPr lang="ru-RU" i="1" dirty="0" smtClean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399656" y="6113656"/>
            <a:ext cx="744344" cy="744344"/>
          </a:xfrm>
          <a:prstGeom prst="actionButtonHome">
            <a:avLst/>
          </a:prstGeom>
          <a:solidFill>
            <a:srgbClr val="EB5230"/>
          </a:solidFill>
          <a:ln w="38100">
            <a:solidFill>
              <a:srgbClr val="3E51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47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5984" y="746234"/>
            <a:ext cx="8009868" cy="6600497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4000" b="1" dirty="0"/>
              <a:t>Правописание </a:t>
            </a:r>
            <a:r>
              <a:rPr lang="ru-RU" sz="4000" b="1" dirty="0" smtClean="0"/>
              <a:t>причастий</a:t>
            </a:r>
            <a:endParaRPr lang="ru-RU" sz="4000" b="1" dirty="0"/>
          </a:p>
          <a:p>
            <a:pPr marL="0" indent="0">
              <a:buNone/>
            </a:pPr>
            <a:r>
              <a:rPr lang="ru-RU" sz="3400" dirty="0" smtClean="0"/>
              <a:t>1. Если </a:t>
            </a:r>
            <a:r>
              <a:rPr lang="ru-RU" sz="3400" dirty="0"/>
              <a:t>действительное причастие настоящего </a:t>
            </a:r>
            <a:r>
              <a:rPr lang="ru-RU" sz="3400" dirty="0" smtClean="0"/>
              <a:t>времени </a:t>
            </a:r>
            <a:r>
              <a:rPr lang="ru-RU" sz="3400" dirty="0"/>
              <a:t>образовано от глагола I спряжения, то пишется суффикс </a:t>
            </a:r>
            <a:r>
              <a:rPr lang="ru-RU" sz="3400" dirty="0" smtClean="0"/>
              <a:t>       -</a:t>
            </a:r>
            <a:r>
              <a:rPr lang="ru-RU" sz="3400" dirty="0" err="1"/>
              <a:t>ущ</a:t>
            </a:r>
            <a:r>
              <a:rPr lang="ru-RU" sz="3400" dirty="0"/>
              <a:t>- или -</a:t>
            </a:r>
            <a:r>
              <a:rPr lang="ru-RU" sz="3400" dirty="0" err="1"/>
              <a:t>ющ</a:t>
            </a:r>
            <a:r>
              <a:rPr lang="ru-RU" sz="3400" dirty="0"/>
              <a:t>- </a:t>
            </a:r>
            <a:r>
              <a:rPr lang="ru-RU" sz="3400" i="1" dirty="0"/>
              <a:t>(летать </a:t>
            </a:r>
            <a:r>
              <a:rPr lang="ru-RU" sz="3400" i="1" dirty="0" smtClean="0"/>
              <a:t>– летающий).</a:t>
            </a:r>
          </a:p>
          <a:p>
            <a:pPr marL="0" indent="0">
              <a:buNone/>
            </a:pPr>
            <a:r>
              <a:rPr lang="ru-RU" sz="3400" dirty="0" smtClean="0"/>
              <a:t>Если </a:t>
            </a:r>
            <a:r>
              <a:rPr lang="ru-RU" sz="3400" dirty="0"/>
              <a:t>же действительное причастие настоящего времени образовано от глагола II спряжения, то пишется суффикс </a:t>
            </a:r>
            <a:r>
              <a:rPr lang="ru-RU" sz="3400" dirty="0" smtClean="0"/>
              <a:t>      -</a:t>
            </a:r>
            <a:r>
              <a:rPr lang="ru-RU" sz="3400" dirty="0" err="1"/>
              <a:t>ащ</a:t>
            </a:r>
            <a:r>
              <a:rPr lang="ru-RU" sz="3400" dirty="0"/>
              <a:t>- или -</a:t>
            </a:r>
            <a:r>
              <a:rPr lang="ru-RU" sz="3400" i="1" dirty="0" err="1"/>
              <a:t>ящ</a:t>
            </a:r>
            <a:r>
              <a:rPr lang="ru-RU" sz="3400" i="1" dirty="0"/>
              <a:t>- (звонить </a:t>
            </a:r>
            <a:r>
              <a:rPr lang="ru-RU" sz="3400" i="1" dirty="0" smtClean="0"/>
              <a:t>– звонящий).</a:t>
            </a:r>
          </a:p>
          <a:p>
            <a:pPr marL="0" indent="0">
              <a:buNone/>
            </a:pPr>
            <a:r>
              <a:rPr lang="ru-RU" sz="3400" dirty="0" smtClean="0"/>
              <a:t>2. </a:t>
            </a:r>
            <a:r>
              <a:rPr lang="ru-RU" sz="3400" dirty="0"/>
              <a:t>Если страдательное причастие настоящего в</a:t>
            </a:r>
            <a:r>
              <a:rPr lang="ru-RU" sz="3400" dirty="0" smtClean="0"/>
              <a:t>ремени </a:t>
            </a:r>
            <a:r>
              <a:rPr lang="ru-RU" sz="3400" dirty="0"/>
              <a:t>образовано от глагола I спряжения, то пишется </a:t>
            </a:r>
            <a:r>
              <a:rPr lang="ru-RU" sz="3400" dirty="0" smtClean="0"/>
              <a:t>суффикс        -</a:t>
            </a:r>
            <a:r>
              <a:rPr lang="ru-RU" sz="3400" dirty="0"/>
              <a:t>ем- или -ом- </a:t>
            </a:r>
            <a:r>
              <a:rPr lang="ru-RU" sz="3400" i="1" dirty="0"/>
              <a:t>(рисовать - рисуемый, вести - ведомый</a:t>
            </a:r>
            <a:r>
              <a:rPr lang="ru-RU" sz="3400" i="1" dirty="0" smtClean="0"/>
              <a:t>).</a:t>
            </a:r>
            <a:endParaRPr lang="ru-RU" sz="3400" i="1" dirty="0"/>
          </a:p>
          <a:p>
            <a:pPr marL="0" indent="0">
              <a:buNone/>
            </a:pPr>
            <a:r>
              <a:rPr lang="ru-RU" sz="3400" dirty="0"/>
              <a:t>Е</a:t>
            </a:r>
            <a:r>
              <a:rPr lang="ru-RU" sz="3400" dirty="0" smtClean="0"/>
              <a:t>сли </a:t>
            </a:r>
            <a:r>
              <a:rPr lang="ru-RU" sz="3400" dirty="0"/>
              <a:t>же страдательное причастие настоящего времени образовано от глагола II спряжения, то пишется суффикс </a:t>
            </a:r>
            <a:r>
              <a:rPr lang="ru-RU" sz="3400" dirty="0" smtClean="0"/>
              <a:t>      -</a:t>
            </a:r>
            <a:r>
              <a:rPr lang="ru-RU" sz="3400" dirty="0"/>
              <a:t>им- </a:t>
            </a:r>
            <a:r>
              <a:rPr lang="ru-RU" sz="3400" i="1" dirty="0"/>
              <a:t>(возить - возимый</a:t>
            </a:r>
            <a:r>
              <a:rPr lang="ru-RU" sz="3400" i="1" dirty="0" smtClean="0"/>
              <a:t>).</a:t>
            </a:r>
            <a:endParaRPr lang="ru-RU" sz="3400" i="1" dirty="0"/>
          </a:p>
          <a:p>
            <a:pPr marL="0" indent="0">
              <a:buNone/>
            </a:pPr>
            <a:r>
              <a:rPr lang="ru-RU" sz="3400" dirty="0" smtClean="0"/>
              <a:t>3</a:t>
            </a:r>
            <a:r>
              <a:rPr lang="ru-RU" sz="3400" dirty="0"/>
              <a:t>. Если страдательное причастие прошедшего времени образовано от глагола на -</a:t>
            </a:r>
            <a:r>
              <a:rPr lang="ru-RU" sz="3400" dirty="0" err="1"/>
              <a:t>ать</a:t>
            </a:r>
            <a:r>
              <a:rPr lang="ru-RU" sz="3400" dirty="0"/>
              <a:t>, </a:t>
            </a:r>
            <a:r>
              <a:rPr lang="ru-RU" sz="3400" dirty="0" smtClean="0"/>
              <a:t>-ять</a:t>
            </a:r>
            <a:r>
              <a:rPr lang="ru-RU" sz="3400" dirty="0"/>
              <a:t>, то </a:t>
            </a:r>
            <a:r>
              <a:rPr lang="ru-RU" sz="3400" dirty="0" smtClean="0"/>
              <a:t>пишется суффикс        -</a:t>
            </a:r>
            <a:r>
              <a:rPr lang="ru-RU" sz="3400" dirty="0" err="1" smtClean="0"/>
              <a:t>нн</a:t>
            </a:r>
            <a:r>
              <a:rPr lang="ru-RU" sz="3400" dirty="0" smtClean="0"/>
              <a:t>- </a:t>
            </a:r>
            <a:r>
              <a:rPr lang="ru-RU" sz="3400" i="1" dirty="0"/>
              <a:t>(прочитать - прочитанный, развеять - развеянный</a:t>
            </a:r>
            <a:r>
              <a:rPr lang="ru-RU" sz="3400" i="1" dirty="0" smtClean="0"/>
              <a:t>).</a:t>
            </a:r>
            <a:endParaRPr lang="ru-RU" sz="3400" i="1" dirty="0"/>
          </a:p>
          <a:p>
            <a:pPr marL="0" indent="0">
              <a:buNone/>
            </a:pPr>
            <a:r>
              <a:rPr lang="ru-RU" sz="3400" dirty="0"/>
              <a:t>Е</a:t>
            </a:r>
            <a:r>
              <a:rPr lang="ru-RU" sz="3400" dirty="0" smtClean="0"/>
              <a:t>сли </a:t>
            </a:r>
            <a:r>
              <a:rPr lang="ru-RU" sz="3400" dirty="0"/>
              <a:t>страдательное причастие прошедшего времени образовано от глагола на -</a:t>
            </a:r>
            <a:r>
              <a:rPr lang="ru-RU" sz="3400" dirty="0" err="1"/>
              <a:t>еть</a:t>
            </a:r>
            <a:r>
              <a:rPr lang="ru-RU" sz="3400" dirty="0"/>
              <a:t>, -</a:t>
            </a:r>
            <a:r>
              <a:rPr lang="ru-RU" sz="3400" dirty="0" err="1"/>
              <a:t>ить</a:t>
            </a:r>
            <a:r>
              <a:rPr lang="ru-RU" sz="3400" dirty="0"/>
              <a:t>, -</a:t>
            </a:r>
            <a:r>
              <a:rPr lang="ru-RU" sz="3400" dirty="0" err="1"/>
              <a:t>ти</a:t>
            </a:r>
            <a:r>
              <a:rPr lang="ru-RU" sz="3400" dirty="0"/>
              <a:t>, -</a:t>
            </a:r>
            <a:r>
              <a:rPr lang="ru-RU" sz="3400" dirty="0" err="1"/>
              <a:t>чь</a:t>
            </a:r>
            <a:r>
              <a:rPr lang="ru-RU" sz="3400" dirty="0"/>
              <a:t>, то пишется суффикс -</a:t>
            </a:r>
            <a:r>
              <a:rPr lang="ru-RU" sz="3400" dirty="0" err="1"/>
              <a:t>енн</a:t>
            </a:r>
            <a:r>
              <a:rPr lang="ru-RU" sz="3400" dirty="0"/>
              <a:t>- </a:t>
            </a:r>
            <a:r>
              <a:rPr lang="ru-RU" sz="3400" i="1" dirty="0" smtClean="0"/>
              <a:t>(спасти - спасенный).</a:t>
            </a:r>
            <a:endParaRPr lang="ru-RU" sz="3400" i="1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17836" y="0"/>
            <a:ext cx="8326164" cy="872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Орфографическая работа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108028" y="1986454"/>
            <a:ext cx="45194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981903" y="2895598"/>
            <a:ext cx="367862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013435" y="3783722"/>
            <a:ext cx="367862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7394027" y="3783722"/>
            <a:ext cx="367862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431627" y="4677102"/>
            <a:ext cx="367862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687617" y="5586248"/>
            <a:ext cx="325821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7877506" y="5586248"/>
            <a:ext cx="325821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787463" y="6479626"/>
            <a:ext cx="45194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Управляющая кнопка: домой 30">
            <a:hlinkClick r:id="rId2" action="ppaction://hlinksldjump" highlightClick="1"/>
          </p:cNvPr>
          <p:cNvSpPr/>
          <p:nvPr/>
        </p:nvSpPr>
        <p:spPr>
          <a:xfrm>
            <a:off x="8399656" y="6113656"/>
            <a:ext cx="744344" cy="744344"/>
          </a:xfrm>
          <a:prstGeom prst="actionButtonHome">
            <a:avLst/>
          </a:prstGeom>
          <a:solidFill>
            <a:srgbClr val="EB5230"/>
          </a:solidFill>
          <a:ln w="38100">
            <a:solidFill>
              <a:srgbClr val="3E51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92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7277458"/>
              </p:ext>
            </p:extLst>
          </p:nvPr>
        </p:nvGraphicFramePr>
        <p:xfrm>
          <a:off x="933450" y="1708988"/>
          <a:ext cx="7886700" cy="4572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943350">
                  <a:extLst>
                    <a:ext uri="{9D8B030D-6E8A-4147-A177-3AD203B41FA5}">
                      <a16:colId xmlns:a16="http://schemas.microsoft.com/office/drawing/2014/main" val="1551882419"/>
                    </a:ext>
                  </a:extLst>
                </a:gridCol>
                <a:gridCol w="3943350">
                  <a:extLst>
                    <a:ext uri="{9D8B030D-6E8A-4147-A177-3AD203B41FA5}">
                      <a16:colId xmlns:a16="http://schemas.microsoft.com/office/drawing/2014/main" val="19565882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</a:rPr>
                        <a:t>пишется -</a:t>
                      </a:r>
                      <a:r>
                        <a:rPr lang="ru-RU" sz="2400" b="1" dirty="0" smtClean="0">
                          <a:effectLst/>
                        </a:rPr>
                        <a:t>н-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</a:rPr>
                        <a:t>пишется -</a:t>
                      </a:r>
                      <a:r>
                        <a:rPr lang="ru-RU" sz="2400" b="1" dirty="0" err="1">
                          <a:effectLst/>
                        </a:rPr>
                        <a:t>нн</a:t>
                      </a:r>
                      <a:r>
                        <a:rPr lang="ru-RU" sz="2400" b="1" dirty="0">
                          <a:effectLst/>
                        </a:rPr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6628703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ru-RU" sz="2400" dirty="0" smtClean="0">
                        <a:effectLst/>
                      </a:endParaRPr>
                    </a:p>
                    <a:p>
                      <a:r>
                        <a:rPr lang="ru-RU" sz="2400" dirty="0" smtClean="0">
                          <a:effectLst/>
                        </a:rPr>
                        <a:t>1. </a:t>
                      </a:r>
                      <a:r>
                        <a:rPr lang="ru-RU" sz="2400" dirty="0">
                          <a:effectLst/>
                        </a:rPr>
                        <a:t>В кратких страдательных причастиях прошедшего </a:t>
                      </a:r>
                      <a:r>
                        <a:rPr lang="ru-RU" sz="2400" dirty="0" smtClean="0">
                          <a:effectLst/>
                        </a:rPr>
                        <a:t>времени:</a:t>
                      </a:r>
                      <a:r>
                        <a:rPr lang="ru-RU" sz="2400" baseline="0" dirty="0" smtClean="0">
                          <a:effectLst/>
                        </a:rPr>
                        <a:t> </a:t>
                      </a:r>
                      <a:r>
                        <a:rPr lang="ru-RU" sz="2400" i="1" dirty="0" smtClean="0">
                          <a:effectLst/>
                        </a:rPr>
                        <a:t>развеян</a:t>
                      </a:r>
                      <a:r>
                        <a:rPr lang="ru-RU" sz="2400" i="1" dirty="0">
                          <a:effectLst/>
                        </a:rPr>
                        <a:t>, </a:t>
                      </a:r>
                      <a:r>
                        <a:rPr lang="ru-RU" sz="2400" i="1" dirty="0" smtClean="0">
                          <a:effectLst/>
                        </a:rPr>
                        <a:t>прочитан;</a:t>
                      </a:r>
                      <a:r>
                        <a:rPr lang="ru-RU" sz="2400" dirty="0">
                          <a:effectLst/>
                        </a:rPr>
                        <a:t/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2. В отглагольных прилагательных, образованных от </a:t>
                      </a:r>
                      <a:r>
                        <a:rPr lang="ru-RU" sz="2400" dirty="0" smtClean="0">
                          <a:effectLst/>
                        </a:rPr>
                        <a:t>причастий,</a:t>
                      </a:r>
                      <a:r>
                        <a:rPr lang="ru-RU" sz="2400" baseline="0" dirty="0" smtClean="0">
                          <a:effectLst/>
                        </a:rPr>
                        <a:t> </a:t>
                      </a:r>
                      <a:r>
                        <a:rPr lang="ru-RU" sz="2400" dirty="0" smtClean="0">
                          <a:effectLst/>
                        </a:rPr>
                        <a:t>не </a:t>
                      </a:r>
                      <a:r>
                        <a:rPr lang="ru-RU" sz="2400" dirty="0">
                          <a:effectLst/>
                        </a:rPr>
                        <a:t>имеющих при себе приставок или зависимых </a:t>
                      </a:r>
                      <a:r>
                        <a:rPr lang="ru-RU" sz="2400" dirty="0" smtClean="0">
                          <a:effectLst/>
                        </a:rPr>
                        <a:t>слов:</a:t>
                      </a:r>
                      <a:r>
                        <a:rPr lang="ru-RU" sz="2400" baseline="0" dirty="0" smtClean="0">
                          <a:effectLst/>
                        </a:rPr>
                        <a:t> </a:t>
                      </a:r>
                      <a:r>
                        <a:rPr lang="ru-RU" sz="2400" i="1" dirty="0" smtClean="0">
                          <a:effectLst/>
                        </a:rPr>
                        <a:t>правленая рукопись.</a:t>
                      </a:r>
                      <a:endParaRPr lang="ru-RU" sz="2400" i="1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effectLst/>
                        </a:rPr>
                        <a:t>1. В полных причастиях, имеющих при себе приставки (кроме </a:t>
                      </a:r>
                      <a:r>
                        <a:rPr lang="ru-RU" sz="2400" dirty="0" err="1">
                          <a:effectLst/>
                        </a:rPr>
                        <a:t>не-</a:t>
                      </a:r>
                      <a:r>
                        <a:rPr lang="ru-RU" sz="2400" dirty="0">
                          <a:effectLst/>
                        </a:rPr>
                        <a:t>): </a:t>
                      </a:r>
                      <a:r>
                        <a:rPr lang="ru-RU" sz="2400" i="1" dirty="0" smtClean="0">
                          <a:effectLst/>
                        </a:rPr>
                        <a:t>развеянный</a:t>
                      </a:r>
                      <a:r>
                        <a:rPr lang="ru-RU" sz="2400" i="1" dirty="0">
                          <a:effectLst/>
                        </a:rPr>
                        <a:t>, запряженный;</a:t>
                      </a:r>
                      <a:r>
                        <a:rPr lang="ru-RU" sz="2400" dirty="0">
                          <a:effectLst/>
                        </a:rPr>
                        <a:t/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2. В полных причастиях, если они имеют при себе зависимые </a:t>
                      </a:r>
                      <a:r>
                        <a:rPr lang="ru-RU" sz="2400" dirty="0" smtClean="0">
                          <a:effectLst/>
                        </a:rPr>
                        <a:t>слова:</a:t>
                      </a:r>
                      <a:r>
                        <a:rPr lang="ru-RU" sz="2400" baseline="0" dirty="0" smtClean="0">
                          <a:effectLst/>
                        </a:rPr>
                        <a:t> </a:t>
                      </a:r>
                      <a:r>
                        <a:rPr lang="ru-RU" sz="2400" i="1" dirty="0" err="1" smtClean="0">
                          <a:effectLst/>
                        </a:rPr>
                        <a:t>правленная</a:t>
                      </a:r>
                      <a:r>
                        <a:rPr lang="ru-RU" sz="2400" i="1" dirty="0" smtClean="0">
                          <a:effectLst/>
                        </a:rPr>
                        <a:t> </a:t>
                      </a:r>
                      <a:r>
                        <a:rPr lang="ru-RU" sz="2400" i="1" dirty="0">
                          <a:effectLst/>
                        </a:rPr>
                        <a:t>редактором </a:t>
                      </a:r>
                      <a:r>
                        <a:rPr lang="ru-RU" sz="2400" i="1" dirty="0" smtClean="0">
                          <a:effectLst/>
                        </a:rPr>
                        <a:t>рукопись.</a:t>
                      </a:r>
                      <a:endParaRPr lang="ru-RU" sz="2400" i="1" dirty="0"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8279404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857" y="220717"/>
            <a:ext cx="7886700" cy="130328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latin typeface="+mn-lt"/>
              </a:rPr>
              <a:t>Правописание -</a:t>
            </a:r>
            <a:r>
              <a:rPr lang="ru-RU" sz="2800" b="1" dirty="0" smtClean="0">
                <a:latin typeface="+mn-lt"/>
              </a:rPr>
              <a:t>н- </a:t>
            </a:r>
            <a:r>
              <a:rPr lang="ru-RU" sz="2800" b="1" dirty="0">
                <a:latin typeface="+mn-lt"/>
              </a:rPr>
              <a:t>и -</a:t>
            </a:r>
            <a:r>
              <a:rPr lang="ru-RU" sz="2800" b="1" dirty="0" err="1" smtClean="0">
                <a:latin typeface="+mn-lt"/>
              </a:rPr>
              <a:t>нн</a:t>
            </a:r>
            <a:r>
              <a:rPr lang="ru-RU" sz="2800" b="1" dirty="0" smtClean="0">
                <a:latin typeface="+mn-lt"/>
              </a:rPr>
              <a:t>- </a:t>
            </a:r>
            <a:r>
              <a:rPr lang="ru-RU" sz="2800" b="1" dirty="0">
                <a:latin typeface="+mn-lt"/>
              </a:rPr>
              <a:t>в суффиксах страдательных причастий прошедшего времени: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081048" y="4014951"/>
            <a:ext cx="157655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200396" y="3652346"/>
            <a:ext cx="157655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695902" y="6205323"/>
            <a:ext cx="157655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854261" y="4025458"/>
            <a:ext cx="29429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814441" y="4014950"/>
            <a:ext cx="29429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885791" y="5491653"/>
            <a:ext cx="29429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933450" y="2543503"/>
            <a:ext cx="3722633" cy="156604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933449" y="4109544"/>
            <a:ext cx="3848758" cy="217144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782207" y="2543502"/>
            <a:ext cx="3825765" cy="156604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782207" y="4109544"/>
            <a:ext cx="3825765" cy="18077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65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2429" y="861849"/>
            <a:ext cx="7664012" cy="5880538"/>
          </a:xfrm>
        </p:spPr>
        <p:txBody>
          <a:bodyPr>
            <a:noAutofit/>
          </a:bodyPr>
          <a:lstStyle/>
          <a:p>
            <a:pPr marL="0" indent="0">
              <a:lnSpc>
                <a:spcPct val="70000"/>
              </a:lnSpc>
              <a:buNone/>
            </a:pPr>
            <a:r>
              <a:rPr lang="ru-RU" sz="2400" b="1" dirty="0"/>
              <a:t>Обособление причастного оборота зависит от того, какую позицию он занимает по отношению к определяемому слову</a:t>
            </a:r>
            <a:r>
              <a:rPr lang="ru-RU" sz="2400" b="1" dirty="0" smtClean="0"/>
              <a:t>:</a:t>
            </a:r>
            <a:endParaRPr lang="ru-RU" sz="2400" b="1" dirty="0"/>
          </a:p>
          <a:p>
            <a:pPr marL="0" indent="0">
              <a:lnSpc>
                <a:spcPct val="70000"/>
              </a:lnSpc>
              <a:buNone/>
            </a:pPr>
            <a:r>
              <a:rPr lang="ru-RU" sz="2400" dirty="0"/>
              <a:t>Если </a:t>
            </a:r>
            <a:r>
              <a:rPr lang="ru-RU" sz="2400" dirty="0">
                <a:solidFill>
                  <a:srgbClr val="EB5230"/>
                </a:solidFill>
              </a:rPr>
              <a:t>причастный оборот </a:t>
            </a:r>
            <a:r>
              <a:rPr lang="ru-RU" sz="2400" dirty="0"/>
              <a:t>находится </a:t>
            </a:r>
            <a:r>
              <a:rPr lang="ru-RU" sz="2400" dirty="0" smtClean="0"/>
              <a:t>ПОСЛЕ определяемого слова</a:t>
            </a:r>
            <a:r>
              <a:rPr lang="ru-RU" sz="2400" dirty="0"/>
              <a:t>, он с обеих сторон </a:t>
            </a:r>
            <a:r>
              <a:rPr lang="ru-RU" sz="2400" dirty="0" smtClean="0"/>
              <a:t>ВЫДЕЛЯЕТСЯ запятыми:</a:t>
            </a:r>
            <a:endParaRPr lang="ru-RU" sz="2400" dirty="0"/>
          </a:p>
          <a:p>
            <a:pPr marL="0" indent="0">
              <a:lnSpc>
                <a:spcPct val="70000"/>
              </a:lnSpc>
              <a:buNone/>
            </a:pPr>
            <a:r>
              <a:rPr lang="ru-RU" sz="2400" dirty="0" smtClean="0"/>
              <a:t>Дома</a:t>
            </a:r>
            <a:r>
              <a:rPr lang="ru-RU" sz="2400" dirty="0"/>
              <a:t>, </a:t>
            </a:r>
            <a:r>
              <a:rPr lang="ru-RU" sz="2400" dirty="0" smtClean="0"/>
              <a:t>/</a:t>
            </a:r>
            <a:r>
              <a:rPr lang="ru-RU" sz="2400" u="wavy" dirty="0" smtClean="0"/>
              <a:t>покрашенные </a:t>
            </a:r>
            <a:r>
              <a:rPr lang="ru-RU" sz="2400" u="wavy" dirty="0"/>
              <a:t>в разные </a:t>
            </a:r>
            <a:r>
              <a:rPr lang="ru-RU" sz="2400" u="wavy" dirty="0" smtClean="0"/>
              <a:t>цвета</a:t>
            </a:r>
            <a:r>
              <a:rPr lang="ru-RU" sz="2400" dirty="0" smtClean="0"/>
              <a:t>/, </a:t>
            </a:r>
            <a:r>
              <a:rPr lang="ru-RU" sz="2400" dirty="0"/>
              <a:t>привлекли внимание туристов.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ru-RU" sz="2400" dirty="0"/>
              <a:t>Если </a:t>
            </a:r>
            <a:r>
              <a:rPr lang="ru-RU" sz="2400" dirty="0">
                <a:solidFill>
                  <a:srgbClr val="EB5230"/>
                </a:solidFill>
              </a:rPr>
              <a:t>причастный оборот </a:t>
            </a:r>
            <a:r>
              <a:rPr lang="ru-RU" sz="2400" dirty="0"/>
              <a:t>находится </a:t>
            </a:r>
            <a:r>
              <a:rPr lang="ru-RU" sz="2400" dirty="0" smtClean="0"/>
              <a:t>ПЕРЕД определяемым </a:t>
            </a:r>
            <a:r>
              <a:rPr lang="ru-RU" sz="2400" dirty="0"/>
              <a:t>словом, он </a:t>
            </a:r>
            <a:r>
              <a:rPr lang="ru-RU" sz="2400" dirty="0" smtClean="0"/>
              <a:t>НЕ ВЫДЕЛЯЕТСЯ запятыми:</a:t>
            </a:r>
            <a:endParaRPr lang="ru-RU" sz="2400" dirty="0"/>
          </a:p>
          <a:p>
            <a:pPr marL="0" indent="0">
              <a:lnSpc>
                <a:spcPct val="70000"/>
              </a:lnSpc>
              <a:buNone/>
            </a:pPr>
            <a:r>
              <a:rPr lang="ru-RU" sz="2400" dirty="0" smtClean="0"/>
              <a:t>/</a:t>
            </a:r>
            <a:r>
              <a:rPr lang="ru-RU" sz="2400" u="wavy" dirty="0" smtClean="0"/>
              <a:t>Идущие </a:t>
            </a:r>
            <a:r>
              <a:rPr lang="ru-RU" sz="2400" u="wavy" dirty="0"/>
              <a:t>в </a:t>
            </a:r>
            <a:r>
              <a:rPr lang="ru-RU" sz="2400" u="wavy" dirty="0" smtClean="0"/>
              <a:t>школу</a:t>
            </a:r>
            <a:r>
              <a:rPr lang="ru-RU" sz="2400" dirty="0" smtClean="0"/>
              <a:t>/ </a:t>
            </a:r>
            <a:r>
              <a:rPr lang="ru-RU" sz="2400" dirty="0"/>
              <a:t>мальчики громко разговаривали. </a:t>
            </a:r>
            <a:endParaRPr lang="ru-RU" sz="2400" dirty="0" smtClean="0"/>
          </a:p>
          <a:p>
            <a:pPr marL="0" indent="0">
              <a:lnSpc>
                <a:spcPct val="70000"/>
              </a:lnSpc>
              <a:buNone/>
            </a:pPr>
            <a:r>
              <a:rPr lang="ru-RU" sz="2400" dirty="0" smtClean="0">
                <a:solidFill>
                  <a:srgbClr val="EB5230"/>
                </a:solidFill>
              </a:rPr>
              <a:t>Одиночное </a:t>
            </a:r>
            <a:r>
              <a:rPr lang="ru-RU" sz="2400" dirty="0">
                <a:solidFill>
                  <a:srgbClr val="EB5230"/>
                </a:solidFill>
              </a:rPr>
              <a:t>причастие </a:t>
            </a:r>
            <a:r>
              <a:rPr lang="ru-RU" sz="2400" dirty="0" smtClean="0"/>
              <a:t>чаще НЕ ОБОСОБЛЯЕТСЯ:</a:t>
            </a:r>
            <a:endParaRPr lang="ru-RU" sz="2400" dirty="0"/>
          </a:p>
          <a:p>
            <a:pPr marL="0" indent="0">
              <a:lnSpc>
                <a:spcPct val="70000"/>
              </a:lnSpc>
              <a:buNone/>
            </a:pPr>
            <a:r>
              <a:rPr lang="ru-RU" sz="2400" u="wavy" dirty="0" smtClean="0"/>
              <a:t>Потерянный</a:t>
            </a:r>
            <a:r>
              <a:rPr lang="ru-RU" sz="2400" dirty="0" smtClean="0"/>
              <a:t> </a:t>
            </a:r>
            <a:r>
              <a:rPr lang="ru-RU" sz="2400" dirty="0"/>
              <a:t>мяч неожиданно нашелся.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ru-RU" sz="2400" dirty="0" smtClean="0"/>
              <a:t>Но, если </a:t>
            </a:r>
            <a:r>
              <a:rPr lang="ru-RU" sz="2400" dirty="0"/>
              <a:t>определяемое слово </a:t>
            </a:r>
            <a:r>
              <a:rPr lang="ru-RU" sz="2400" dirty="0" smtClean="0"/>
              <a:t>ВЫРАЖЕНО ЛИЧНЫМ МЕСТОИМЕНИЕМ, </a:t>
            </a:r>
            <a:r>
              <a:rPr lang="ru-RU" sz="2400" dirty="0">
                <a:solidFill>
                  <a:srgbClr val="EB5230"/>
                </a:solidFill>
              </a:rPr>
              <a:t>одиночное причастие</a:t>
            </a:r>
            <a:r>
              <a:rPr lang="ru-RU" sz="2400" dirty="0"/>
              <a:t> </a:t>
            </a:r>
            <a:r>
              <a:rPr lang="ru-RU" sz="2400" dirty="0" smtClean="0"/>
              <a:t>ОБОСОБЛЯЕТСЯ запятыми:</a:t>
            </a:r>
            <a:endParaRPr lang="ru-RU" sz="2400" dirty="0"/>
          </a:p>
          <a:p>
            <a:pPr marL="0" indent="0">
              <a:lnSpc>
                <a:spcPct val="70000"/>
              </a:lnSpc>
              <a:buNone/>
            </a:pPr>
            <a:r>
              <a:rPr lang="ru-RU" sz="2400" u="wavy" dirty="0"/>
              <a:t>Удивлённые</a:t>
            </a:r>
            <a:r>
              <a:rPr lang="ru-RU" sz="2400" dirty="0" smtClean="0"/>
              <a:t>, </a:t>
            </a:r>
            <a:r>
              <a:rPr lang="ru-RU" sz="2400" dirty="0"/>
              <a:t>они выглянули в окно. </a:t>
            </a:r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17836" y="0"/>
            <a:ext cx="8326164" cy="872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Пунктуационная работа</a:t>
            </a:r>
            <a:endParaRPr lang="ru-RU" dirty="0"/>
          </a:p>
        </p:txBody>
      </p:sp>
      <p:sp>
        <p:nvSpPr>
          <p:cNvPr id="5" name="Умножение 4"/>
          <p:cNvSpPr/>
          <p:nvPr/>
        </p:nvSpPr>
        <p:spPr>
          <a:xfrm>
            <a:off x="1240221" y="2490951"/>
            <a:ext cx="304800" cy="273269"/>
          </a:xfrm>
          <a:prstGeom prst="mathMultiply">
            <a:avLst>
              <a:gd name="adj1" fmla="val 1681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множение 5"/>
          <p:cNvSpPr/>
          <p:nvPr/>
        </p:nvSpPr>
        <p:spPr>
          <a:xfrm>
            <a:off x="3915103" y="3781098"/>
            <a:ext cx="304800" cy="273269"/>
          </a:xfrm>
          <a:prstGeom prst="mathMultiply">
            <a:avLst>
              <a:gd name="adj1" fmla="val 1681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множение 6"/>
          <p:cNvSpPr/>
          <p:nvPr/>
        </p:nvSpPr>
        <p:spPr>
          <a:xfrm>
            <a:off x="2801007" y="4545723"/>
            <a:ext cx="304800" cy="273269"/>
          </a:xfrm>
          <a:prstGeom prst="mathMultiply">
            <a:avLst>
              <a:gd name="adj1" fmla="val 1681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множение 7"/>
          <p:cNvSpPr/>
          <p:nvPr/>
        </p:nvSpPr>
        <p:spPr>
          <a:xfrm>
            <a:off x="2843049" y="5838496"/>
            <a:ext cx="304800" cy="273269"/>
          </a:xfrm>
          <a:prstGeom prst="mathMultiply">
            <a:avLst>
              <a:gd name="adj1" fmla="val 1681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399656" y="6113656"/>
            <a:ext cx="744344" cy="744344"/>
          </a:xfrm>
          <a:prstGeom prst="actionButtonHome">
            <a:avLst/>
          </a:prstGeom>
          <a:solidFill>
            <a:srgbClr val="EB5230"/>
          </a:solidFill>
          <a:ln w="38100">
            <a:solidFill>
              <a:srgbClr val="3E51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026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2940" y="0"/>
            <a:ext cx="7886700" cy="1325563"/>
          </a:xfrm>
        </p:spPr>
        <p:txBody>
          <a:bodyPr/>
          <a:lstStyle/>
          <a:p>
            <a:pPr algn="ctr"/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6512" y="1100412"/>
            <a:ext cx="7886700" cy="541600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I</a:t>
            </a:r>
            <a:r>
              <a:rPr lang="ru-RU" dirty="0"/>
              <a:t>. </a:t>
            </a:r>
            <a:r>
              <a:rPr lang="ru-RU" dirty="0" smtClean="0"/>
              <a:t>Слово о художнике и его картине «</a:t>
            </a:r>
            <a:r>
              <a:rPr lang="ru-RU" dirty="0"/>
              <a:t>Витя-подпасок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r>
              <a:rPr lang="en-US" dirty="0" smtClean="0"/>
              <a:t>II</a:t>
            </a:r>
            <a:r>
              <a:rPr lang="ru-RU" dirty="0" smtClean="0"/>
              <a:t>. Образ Вити-подпаска.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1. Внешний облик:</a:t>
            </a:r>
          </a:p>
          <a:p>
            <a:pPr marL="0" indent="0">
              <a:buNone/>
            </a:pPr>
            <a:r>
              <a:rPr lang="ru-RU" dirty="0" smtClean="0"/>
              <a:t>         а) черты лица;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б) поза;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в) одежда;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г) общая оценка.</a:t>
            </a:r>
          </a:p>
          <a:p>
            <a:pPr marL="0" indent="0">
              <a:buNone/>
            </a:pPr>
            <a:r>
              <a:rPr lang="ru-RU" dirty="0" smtClean="0"/>
              <a:t>    2. Черты характера.</a:t>
            </a:r>
          </a:p>
          <a:p>
            <a:pPr marL="0" indent="0">
              <a:buNone/>
            </a:pPr>
            <a:r>
              <a:rPr lang="ru-RU" dirty="0" smtClean="0"/>
              <a:t>    3. Роль пейзажа в раскрытии образа.</a:t>
            </a:r>
          </a:p>
          <a:p>
            <a:pPr marL="0" indent="0">
              <a:buNone/>
            </a:pPr>
            <a:r>
              <a:rPr lang="en-US" dirty="0" smtClean="0"/>
              <a:t>III</a:t>
            </a:r>
            <a:r>
              <a:rPr lang="ru-RU" dirty="0"/>
              <a:t>. </a:t>
            </a:r>
            <a:r>
              <a:rPr lang="ru-RU" dirty="0" smtClean="0"/>
              <a:t>Впечатление и эмоции от картины.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399656" y="6113656"/>
            <a:ext cx="744344" cy="744344"/>
          </a:xfrm>
          <a:prstGeom prst="actionButtonHome">
            <a:avLst/>
          </a:prstGeom>
          <a:solidFill>
            <a:srgbClr val="EB5230"/>
          </a:solidFill>
          <a:ln w="38100">
            <a:solidFill>
              <a:srgbClr val="3E51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103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0650" y="189186"/>
            <a:ext cx="75280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+mj-lt"/>
              </a:rPr>
              <a:t>Синонимы и искусствоведческие термины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86633" y="1155825"/>
            <a:ext cx="74216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EB5230"/>
                </a:solidFill>
              </a:rPr>
              <a:t>Синонимы:</a:t>
            </a:r>
          </a:p>
          <a:p>
            <a:r>
              <a:rPr lang="ru-RU" sz="2800" b="1" dirty="0" smtClean="0"/>
              <a:t>Художник</a:t>
            </a:r>
            <a:r>
              <a:rPr lang="ru-RU" sz="2800" dirty="0" smtClean="0"/>
              <a:t> </a:t>
            </a:r>
            <a:r>
              <a:rPr lang="ru-RU" sz="2800" dirty="0"/>
              <a:t>– автор, живописец, мастер.</a:t>
            </a:r>
          </a:p>
          <a:p>
            <a:r>
              <a:rPr lang="ru-RU" sz="2800" b="1" dirty="0" smtClean="0"/>
              <a:t>Расположение </a:t>
            </a:r>
            <a:r>
              <a:rPr lang="ru-RU" sz="2800" b="1" dirty="0"/>
              <a:t>предметов </a:t>
            </a:r>
            <a:r>
              <a:rPr lang="ru-RU" sz="2800" dirty="0"/>
              <a:t>– композиция, расстановка.</a:t>
            </a:r>
          </a:p>
          <a:p>
            <a:r>
              <a:rPr lang="ru-RU" sz="2800" b="1" dirty="0"/>
              <a:t>Картина</a:t>
            </a:r>
            <a:r>
              <a:rPr lang="ru-RU" sz="2800" dirty="0"/>
              <a:t> – изображение, полотно, произведение искусства.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86633" y="3749457"/>
            <a:ext cx="756878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EB5230"/>
                </a:solidFill>
              </a:rPr>
              <a:t>Термины:</a:t>
            </a:r>
          </a:p>
          <a:p>
            <a:r>
              <a:rPr lang="ru-RU" sz="2800" b="1" dirty="0" smtClean="0"/>
              <a:t>Оттенок</a:t>
            </a:r>
            <a:r>
              <a:rPr lang="ru-RU" sz="2800" dirty="0" smtClean="0"/>
              <a:t> </a:t>
            </a:r>
            <a:r>
              <a:rPr lang="ru-RU" sz="2800" dirty="0"/>
              <a:t>– разновидность одного и того же цвета.</a:t>
            </a:r>
          </a:p>
          <a:p>
            <a:r>
              <a:rPr lang="ru-RU" sz="2800" b="1" dirty="0"/>
              <a:t>Сюжет</a:t>
            </a:r>
            <a:r>
              <a:rPr lang="ru-RU" sz="2800" dirty="0"/>
              <a:t> – предмет изображения.</a:t>
            </a:r>
          </a:p>
          <a:p>
            <a:r>
              <a:rPr lang="ru-RU" sz="2800" b="1" dirty="0"/>
              <a:t>Тон</a:t>
            </a:r>
            <a:r>
              <a:rPr lang="ru-RU" sz="2800" dirty="0"/>
              <a:t> – оттенок красок.</a:t>
            </a:r>
          </a:p>
          <a:p>
            <a:r>
              <a:rPr lang="ru-RU" sz="2800" b="1" dirty="0"/>
              <a:t>Фон</a:t>
            </a:r>
            <a:r>
              <a:rPr lang="ru-RU" sz="2800" dirty="0"/>
              <a:t> </a:t>
            </a:r>
            <a:r>
              <a:rPr lang="ru-RU" sz="2800" dirty="0" smtClean="0"/>
              <a:t>– тон</a:t>
            </a:r>
            <a:r>
              <a:rPr lang="ru-RU" sz="2800" dirty="0"/>
              <a:t>, на котором пишется картина; задний план.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74428" y="1755228"/>
            <a:ext cx="966951" cy="29428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439104" y="2158352"/>
            <a:ext cx="2002220" cy="29428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986633" y="2605197"/>
            <a:ext cx="2071877" cy="29428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627586" y="2899486"/>
            <a:ext cx="2249214" cy="46810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58865" y="3469410"/>
            <a:ext cx="4046482" cy="29428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941379" y="1671145"/>
            <a:ext cx="1891862" cy="41742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833241" y="1724039"/>
            <a:ext cx="1334814" cy="29428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868896" y="2950394"/>
            <a:ext cx="2309595" cy="46810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482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9" grpId="0" animBg="1"/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4981" y="0"/>
            <a:ext cx="7886700" cy="1325563"/>
          </a:xfrm>
        </p:spPr>
        <p:txBody>
          <a:bodyPr/>
          <a:lstStyle/>
          <a:p>
            <a:pPr algn="ctr"/>
            <a:r>
              <a:rPr lang="ru-RU" dirty="0" smtClean="0"/>
              <a:t>Варианты начала сочинения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4981" y="1325563"/>
            <a:ext cx="7886700" cy="5532437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b="1" dirty="0" smtClean="0"/>
              <a:t>Вариант 1.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dirty="0" smtClean="0"/>
              <a:t>Перед </a:t>
            </a:r>
            <a:r>
              <a:rPr lang="ru-RU" dirty="0"/>
              <a:t>нами картина Аркадия Александровича </a:t>
            </a:r>
            <a:r>
              <a:rPr lang="ru-RU" dirty="0" err="1"/>
              <a:t>Пластова</a:t>
            </a:r>
            <a:r>
              <a:rPr lang="ru-RU" dirty="0"/>
              <a:t> – </a:t>
            </a:r>
            <a:r>
              <a:rPr lang="ru-RU" dirty="0" smtClean="0"/>
              <a:t>известного живописца </a:t>
            </a:r>
            <a:r>
              <a:rPr lang="ru-RU" dirty="0"/>
              <a:t>советской эпохи</a:t>
            </a:r>
            <a:r>
              <a:rPr lang="ru-RU" dirty="0" smtClean="0"/>
              <a:t>, который посвятил </a:t>
            </a:r>
            <a:r>
              <a:rPr lang="ru-RU" dirty="0"/>
              <a:t>своё </a:t>
            </a:r>
            <a:r>
              <a:rPr lang="ru-RU" dirty="0" smtClean="0"/>
              <a:t>творчество описанию </a:t>
            </a:r>
            <a:r>
              <a:rPr lang="ru-RU" dirty="0"/>
              <a:t>деревенской </a:t>
            </a:r>
            <a:r>
              <a:rPr lang="ru-RU" dirty="0" smtClean="0"/>
              <a:t>жизни</a:t>
            </a:r>
            <a:r>
              <a:rPr lang="ru-RU" dirty="0"/>
              <a:t>. Любимые герои Аркадия Александровича - это деревенские ребятишки. </a:t>
            </a:r>
            <a:r>
              <a:rPr lang="ru-RU" dirty="0" smtClean="0"/>
              <a:t>Картина «Витя-подпасок» также изображает деревенского мальчишку….</a:t>
            </a:r>
            <a:endParaRPr lang="ru-RU" dirty="0"/>
          </a:p>
          <a:p>
            <a:pPr marL="0" indent="0">
              <a:lnSpc>
                <a:spcPct val="110000"/>
              </a:lnSpc>
              <a:buNone/>
            </a:pPr>
            <a:r>
              <a:rPr lang="ru-RU" b="1" dirty="0" smtClean="0"/>
              <a:t>Вариант 2</a:t>
            </a:r>
            <a:r>
              <a:rPr lang="ru-RU" b="1" dirty="0"/>
              <a:t>. </a:t>
            </a:r>
            <a:endParaRPr lang="ru-RU" b="1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ru-RU" dirty="0" smtClean="0"/>
              <a:t>Одним </a:t>
            </a:r>
            <a:r>
              <a:rPr lang="ru-RU" dirty="0"/>
              <a:t>из ярких </a:t>
            </a:r>
            <a:r>
              <a:rPr lang="ru-RU" dirty="0" smtClean="0"/>
              <a:t>художников советского времени стал </a:t>
            </a:r>
            <a:r>
              <a:rPr lang="ru-RU" dirty="0"/>
              <a:t>Аркадий Александрович Пластов. Его картины, среди которых есть и жанровые картины, и пейзажи, наполнены тонким чувством природы. Главными героями многих картин </a:t>
            </a:r>
            <a:r>
              <a:rPr lang="ru-RU" dirty="0" err="1"/>
              <a:t>Пластова</a:t>
            </a:r>
            <a:r>
              <a:rPr lang="ru-RU" dirty="0"/>
              <a:t> являются  деревенские </a:t>
            </a:r>
            <a:r>
              <a:rPr lang="ru-RU" dirty="0" smtClean="0"/>
              <a:t>мальчишки. Не исключением является и </a:t>
            </a:r>
            <a:r>
              <a:rPr lang="ru-RU" dirty="0"/>
              <a:t>картина </a:t>
            </a:r>
            <a:r>
              <a:rPr lang="ru-RU" dirty="0" err="1"/>
              <a:t>Картина</a:t>
            </a:r>
            <a:r>
              <a:rPr lang="ru-RU" dirty="0"/>
              <a:t> «Витя-подпасок</a:t>
            </a:r>
            <a:r>
              <a:rPr lang="ru-RU" dirty="0" smtClean="0"/>
              <a:t>»…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399656" y="6113656"/>
            <a:ext cx="744344" cy="744344"/>
          </a:xfrm>
          <a:prstGeom prst="actionButtonHome">
            <a:avLst/>
          </a:prstGeom>
          <a:solidFill>
            <a:srgbClr val="EB5230"/>
          </a:solidFill>
          <a:ln w="38100">
            <a:solidFill>
              <a:srgbClr val="3E51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3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7022" y="1173984"/>
            <a:ext cx="7886700" cy="5226816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b="1" dirty="0" smtClean="0"/>
              <a:t>Вариант 1.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 smtClean="0"/>
              <a:t>Эта </a:t>
            </a:r>
            <a:r>
              <a:rPr lang="ru-RU" dirty="0"/>
              <a:t>картина </a:t>
            </a:r>
            <a:r>
              <a:rPr lang="ru-RU" dirty="0" smtClean="0"/>
              <a:t>произвела на меня глубокое впечатление. Она вызывает чувство симпатии к мальчику-труженику. Смотришь на Витю и проникаешься мыслью, что в нашей стране любой труд заслуживает уважения, если человек выполняет его самозабвенно и радостно.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b="1" dirty="0" smtClean="0"/>
              <a:t>Вариант 2.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 smtClean="0"/>
              <a:t>Смотря на эту картину, я проникаюсь чувством уважения к Вите-подпаску за его стремление </a:t>
            </a:r>
            <a:r>
              <a:rPr lang="ru-RU" dirty="0"/>
              <a:t>к работе. Работа мальчика требует силы воли, чтобы заставить себя встать с </a:t>
            </a:r>
            <a:r>
              <a:rPr lang="ru-RU" dirty="0" smtClean="0"/>
              <a:t>рассветом и выйти на пастбище, следя за стадом. По-моему мнению, художник смог изобразить ведущую роль труда в становлении личности.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54775" y="0"/>
            <a:ext cx="82230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Варианты завершения сочинения</a:t>
            </a:r>
            <a:endParaRPr lang="ru-RU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399656" y="6113656"/>
            <a:ext cx="744344" cy="744344"/>
          </a:xfrm>
          <a:prstGeom prst="actionButtonHome">
            <a:avLst/>
          </a:prstGeom>
          <a:solidFill>
            <a:srgbClr val="EB5230"/>
          </a:solidFill>
          <a:ln w="38100">
            <a:solidFill>
              <a:srgbClr val="3E51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13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7614" y="5934670"/>
            <a:ext cx="82663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Задание: </a:t>
            </a:r>
            <a:r>
              <a:rPr lang="ru-RU" sz="2400" dirty="0" smtClean="0"/>
              <a:t>употребить в сочинении не менее трёх предложений с причастным оборотом.</a:t>
            </a:r>
            <a:endParaRPr lang="ru-RU" sz="24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399656" y="6113656"/>
            <a:ext cx="744344" cy="744344"/>
          </a:xfrm>
          <a:prstGeom prst="actionButtonHome">
            <a:avLst/>
          </a:prstGeom>
          <a:solidFill>
            <a:srgbClr val="EB5230"/>
          </a:solidFill>
          <a:ln w="38100">
            <a:solidFill>
              <a:srgbClr val="3E51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0994" y="-2151"/>
            <a:ext cx="9164994" cy="5903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843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2429" y="0"/>
            <a:ext cx="7886700" cy="1325563"/>
          </a:xfrm>
        </p:spPr>
        <p:txBody>
          <a:bodyPr/>
          <a:lstStyle/>
          <a:p>
            <a:pPr algn="ctr"/>
            <a:r>
              <a:rPr lang="ru-RU" dirty="0" smtClean="0"/>
              <a:t>Сведения об авторе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8250" y="1720521"/>
            <a:ext cx="3733143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Работу выполнила Карпова Софья </a:t>
            </a:r>
            <a:r>
              <a:rPr lang="ru-RU" dirty="0" smtClean="0"/>
              <a:t>Андреевна, студентка </a:t>
            </a:r>
            <a:r>
              <a:rPr lang="ru-RU" dirty="0"/>
              <a:t>4 курса гр. РЛа-16-1 для учащихся </a:t>
            </a:r>
            <a:r>
              <a:rPr lang="ru-RU" dirty="0" smtClean="0"/>
              <a:t>7 </a:t>
            </a:r>
            <a:r>
              <a:rPr lang="ru-RU" dirty="0"/>
              <a:t>класса.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779" y="1325563"/>
            <a:ext cx="3883489" cy="4529721"/>
          </a:xfrm>
          <a:prstGeom prst="rect">
            <a:avLst/>
          </a:prstGeom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399656" y="6113656"/>
            <a:ext cx="744344" cy="744344"/>
          </a:xfrm>
          <a:prstGeom prst="actionButtonHome">
            <a:avLst/>
          </a:prstGeom>
          <a:solidFill>
            <a:srgbClr val="EB5230"/>
          </a:solidFill>
          <a:ln w="38100">
            <a:solidFill>
              <a:srgbClr val="3E51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441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2429" y="0"/>
            <a:ext cx="7886700" cy="1325563"/>
          </a:xfrm>
        </p:spPr>
        <p:txBody>
          <a:bodyPr/>
          <a:lstStyle/>
          <a:p>
            <a:pPr algn="ctr"/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2429" y="1177160"/>
            <a:ext cx="7886700" cy="5044964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hlinkClick r:id="rId2" action="ppaction://hlinksldjump"/>
              </a:rPr>
              <a:t>Основные </a:t>
            </a:r>
            <a:r>
              <a:rPr lang="ru-RU" dirty="0">
                <a:hlinkClick r:id="rId2" action="ppaction://hlinksldjump"/>
              </a:rPr>
              <a:t>виды сочинений по типу речи</a:t>
            </a:r>
            <a:endParaRPr lang="ru-RU" dirty="0">
              <a:hlinkClick r:id="rId3" action="ppaction://hlinksldjump"/>
            </a:endParaRPr>
          </a:p>
          <a:p>
            <a:pPr marL="514350" indent="-514350">
              <a:buAutoNum type="arabicPeriod"/>
            </a:pPr>
            <a:r>
              <a:rPr lang="ru-RU" smtClean="0">
                <a:hlinkClick r:id="rId3" action="ppaction://hlinksldjump"/>
              </a:rPr>
              <a:t>Сведения </a:t>
            </a:r>
            <a:r>
              <a:rPr lang="ru-RU" dirty="0" smtClean="0">
                <a:hlinkClick r:id="rId3" action="ppaction://hlinksldjump"/>
              </a:rPr>
              <a:t>об А.А. </a:t>
            </a:r>
            <a:r>
              <a:rPr lang="ru-RU" dirty="0" err="1" smtClean="0">
                <a:hlinkClick r:id="rId3" action="ppaction://hlinksldjump"/>
              </a:rPr>
              <a:t>Пластове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>
                <a:hlinkClick r:id="rId4" action="ppaction://hlinksldjump"/>
              </a:rPr>
              <a:t>Творчество </a:t>
            </a:r>
            <a:r>
              <a:rPr lang="ru-RU" dirty="0">
                <a:hlinkClick r:id="rId4" action="ppaction://hlinksldjump"/>
              </a:rPr>
              <a:t>А.А. </a:t>
            </a:r>
            <a:r>
              <a:rPr lang="ru-RU" dirty="0" err="1" smtClean="0">
                <a:hlinkClick r:id="rId4" action="ppaction://hlinksldjump"/>
              </a:rPr>
              <a:t>Пластова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>
                <a:hlinkClick r:id="rId5" action="ppaction://hlinksldjump"/>
              </a:rPr>
              <a:t>Словарно-стилистическая </a:t>
            </a:r>
            <a:r>
              <a:rPr lang="ru-RU" dirty="0" smtClean="0">
                <a:hlinkClick r:id="rId5" action="ppaction://hlinksldjump"/>
              </a:rPr>
              <a:t>работа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>
                <a:hlinkClick r:id="rId6" action="ppaction://hlinksldjump"/>
              </a:rPr>
              <a:t>Орфографическая работа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>
                <a:hlinkClick r:id="rId7" action="ppaction://hlinksldjump"/>
              </a:rPr>
              <a:t>Пунктуационная работа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>
                <a:hlinkClick r:id="rId8" action="ppaction://hlinksldjump"/>
              </a:rPr>
              <a:t>План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>
                <a:hlinkClick r:id="rId9" action="ppaction://hlinksldjump"/>
              </a:rPr>
              <a:t>Синонимы и искусствоведческие термины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>
                <a:hlinkClick r:id="rId10" action="ppaction://hlinksldjump"/>
              </a:rPr>
              <a:t>Варианты начала и завершения сочинения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>
                <a:hlinkClick r:id="rId11" action="ppaction://hlinksldjump"/>
              </a:rPr>
              <a:t>Сведения </a:t>
            </a:r>
            <a:r>
              <a:rPr lang="ru-RU" dirty="0">
                <a:hlinkClick r:id="rId11" action="ppaction://hlinksldjump"/>
              </a:rPr>
              <a:t>о</a:t>
            </a:r>
            <a:r>
              <a:rPr lang="ru-RU" dirty="0" smtClean="0">
                <a:hlinkClick r:id="rId11" action="ppaction://hlinksldjump"/>
              </a:rPr>
              <a:t>б авторе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>
                <a:hlinkClick r:id="rId12" action="ppaction://hlinksldjump"/>
              </a:rPr>
              <a:t>Ресурсы</a:t>
            </a: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0942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1919" y="0"/>
            <a:ext cx="7886700" cy="1325563"/>
          </a:xfrm>
        </p:spPr>
        <p:txBody>
          <a:bodyPr/>
          <a:lstStyle/>
          <a:p>
            <a:pPr algn="ctr"/>
            <a:r>
              <a:rPr lang="ru-RU" dirty="0" smtClean="0"/>
              <a:t>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1919" y="1226534"/>
            <a:ext cx="7886700" cy="5184775"/>
          </a:xfrm>
        </p:spPr>
        <p:txBody>
          <a:bodyPr>
            <a:normAutofit/>
          </a:bodyPr>
          <a:lstStyle/>
          <a:p>
            <a:r>
              <a:rPr lang="ru-RU" dirty="0" err="1" smtClean="0"/>
              <a:t>Ходякова</a:t>
            </a:r>
            <a:r>
              <a:rPr lang="ru-RU" dirty="0" smtClean="0"/>
              <a:t> Л.А. Использование живописи в преподавании русского языка: Учеб. пособие по спецкурсу для студентов </a:t>
            </a:r>
            <a:r>
              <a:rPr lang="ru-RU" dirty="0" err="1" smtClean="0"/>
              <a:t>пед</a:t>
            </a:r>
            <a:r>
              <a:rPr lang="ru-RU" dirty="0" smtClean="0"/>
              <a:t>. ин-</a:t>
            </a:r>
            <a:r>
              <a:rPr lang="ru-RU" dirty="0" err="1" smtClean="0"/>
              <a:t>тов</a:t>
            </a:r>
            <a:r>
              <a:rPr lang="ru-RU" dirty="0" smtClean="0"/>
              <a:t> по спец. № 2101 «Рус. яз. и лит.» – М. : Просвещение, 1983. – С.110-113.</a:t>
            </a:r>
          </a:p>
          <a:p>
            <a:r>
              <a:rPr lang="ru-RU" dirty="0" smtClean="0"/>
              <a:t>Русский </a:t>
            </a:r>
            <a:r>
              <a:rPr lang="ru-RU" dirty="0"/>
              <a:t>язык. 7 класс : учеб. для </a:t>
            </a:r>
            <a:r>
              <a:rPr lang="ru-RU" dirty="0" err="1"/>
              <a:t>общеобразоват</a:t>
            </a:r>
            <a:r>
              <a:rPr lang="ru-RU" dirty="0"/>
              <a:t>. учреждений / М.Т. Баранов, Т.А. </a:t>
            </a:r>
            <a:r>
              <a:rPr lang="ru-RU" dirty="0" err="1"/>
              <a:t>Ладыженская</a:t>
            </a:r>
            <a:r>
              <a:rPr lang="ru-RU" dirty="0"/>
              <a:t>, Л.А. </a:t>
            </a:r>
            <a:r>
              <a:rPr lang="ru-RU" dirty="0" err="1"/>
              <a:t>Тростенцова</a:t>
            </a:r>
            <a:r>
              <a:rPr lang="ru-RU" dirty="0"/>
              <a:t> и др.; науч. ред. Н.М. </a:t>
            </a:r>
            <a:r>
              <a:rPr lang="ru-RU" dirty="0" err="1"/>
              <a:t>Шанский</a:t>
            </a:r>
            <a:r>
              <a:rPr lang="ru-RU" dirty="0"/>
              <a:t>. – 34-е изд. – М : Просвещение, 2012 – С</a:t>
            </a:r>
            <a:r>
              <a:rPr lang="ru-RU" dirty="0" smtClean="0"/>
              <a:t>. 32-71.</a:t>
            </a:r>
          </a:p>
          <a:p>
            <a:r>
              <a:rPr lang="ru-RU" dirty="0" smtClean="0"/>
              <a:t>Репродукции: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://www.google.ru/imghp?hl=ru</a:t>
            </a:r>
            <a:endParaRPr lang="ru-RU" dirty="0"/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399656" y="6113656"/>
            <a:ext cx="744344" cy="744344"/>
          </a:xfrm>
          <a:prstGeom prst="actionButtonHome">
            <a:avLst/>
          </a:prstGeom>
          <a:solidFill>
            <a:srgbClr val="EB5230"/>
          </a:solidFill>
          <a:ln w="38100">
            <a:solidFill>
              <a:srgbClr val="3E51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640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9219355"/>
              </p:ext>
            </p:extLst>
          </p:nvPr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849821">
                  <a:extLst>
                    <a:ext uri="{9D8B030D-6E8A-4147-A177-3AD203B41FA5}">
                      <a16:colId xmlns:a16="http://schemas.microsoft.com/office/drawing/2014/main" val="894697779"/>
                    </a:ext>
                  </a:extLst>
                </a:gridCol>
                <a:gridCol w="2564524">
                  <a:extLst>
                    <a:ext uri="{9D8B030D-6E8A-4147-A177-3AD203B41FA5}">
                      <a16:colId xmlns:a16="http://schemas.microsoft.com/office/drawing/2014/main" val="3485366563"/>
                    </a:ext>
                  </a:extLst>
                </a:gridCol>
                <a:gridCol w="2575034">
                  <a:extLst>
                    <a:ext uri="{9D8B030D-6E8A-4147-A177-3AD203B41FA5}">
                      <a16:colId xmlns:a16="http://schemas.microsoft.com/office/drawing/2014/main" val="635998194"/>
                    </a:ext>
                  </a:extLst>
                </a:gridCol>
                <a:gridCol w="2154621">
                  <a:extLst>
                    <a:ext uri="{9D8B030D-6E8A-4147-A177-3AD203B41FA5}">
                      <a16:colId xmlns:a16="http://schemas.microsoft.com/office/drawing/2014/main" val="2587247563"/>
                    </a:ext>
                  </a:extLst>
                </a:gridCol>
              </a:tblGrid>
              <a:tr h="704879"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Вопросы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Задача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Композиционная схема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983720"/>
                  </a:ext>
                </a:extLst>
              </a:tr>
              <a:tr h="19307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Сочинение-описание</a:t>
                      </a:r>
                    </a:p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000" dirty="0" smtClean="0"/>
                        <a:t>Каков предмет описания?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000" dirty="0" smtClean="0"/>
                        <a:t>Как он выглядит?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000" dirty="0" smtClean="0"/>
                        <a:t>Какие признаки для него характерны?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Изобразить какое-либо явление и раскрыть его признаки.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1. Представление</a:t>
                      </a:r>
                      <a:r>
                        <a:rPr lang="ru-RU" sz="2000" baseline="0" dirty="0" smtClean="0"/>
                        <a:t> предмета;</a:t>
                      </a:r>
                    </a:p>
                    <a:p>
                      <a:r>
                        <a:rPr lang="ru-RU" sz="2000" dirty="0" smtClean="0"/>
                        <a:t>2. Признаки предмета;</a:t>
                      </a:r>
                    </a:p>
                    <a:p>
                      <a:r>
                        <a:rPr lang="ru-RU" sz="2000" dirty="0" smtClean="0"/>
                        <a:t>3. Оценка предмета.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3163019"/>
                  </a:ext>
                </a:extLst>
              </a:tr>
              <a:tr h="19307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Сочинение-повествование</a:t>
                      </a:r>
                    </a:p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000" dirty="0" smtClean="0"/>
                        <a:t>Какова последовательность действий (событий)?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000" dirty="0" smtClean="0"/>
                        <a:t>Что происходило сначала и что происходило потом?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Описать последовательные действия, рассказать о событиях в их временной последовательности.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1. Завязка;</a:t>
                      </a:r>
                    </a:p>
                    <a:p>
                      <a:r>
                        <a:rPr lang="ru-RU" sz="2000" dirty="0" smtClean="0"/>
                        <a:t>2. Развитие действия; </a:t>
                      </a:r>
                    </a:p>
                    <a:p>
                      <a:r>
                        <a:rPr lang="ru-RU" sz="2000" dirty="0" smtClean="0"/>
                        <a:t>3. Кульминация;</a:t>
                      </a:r>
                    </a:p>
                    <a:p>
                      <a:r>
                        <a:rPr lang="ru-RU" sz="2000" dirty="0" smtClean="0"/>
                        <a:t>4.</a:t>
                      </a:r>
                      <a:r>
                        <a:rPr lang="ru-RU" sz="2000" baseline="0" dirty="0" smtClean="0"/>
                        <a:t> Р</a:t>
                      </a:r>
                      <a:r>
                        <a:rPr lang="ru-RU" sz="2000" dirty="0" smtClean="0"/>
                        <a:t>азвязка.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103499"/>
                  </a:ext>
                </a:extLst>
              </a:tr>
              <a:tr h="22916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Сочинение-рассуждение</a:t>
                      </a:r>
                    </a:p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000" dirty="0" smtClean="0"/>
                        <a:t>Почему?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000" dirty="0" smtClean="0"/>
                        <a:t>В чем причина данного явления?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000" dirty="0" smtClean="0"/>
                        <a:t>Что из этого следует?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000" dirty="0" smtClean="0"/>
                        <a:t>Каковы следствия данного явления?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000" dirty="0" smtClean="0"/>
                        <a:t>Что оно значит?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Обосновать выдвигаемое положение (тезис), объяснить причины явления, события, его сущность.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1. Тезис;</a:t>
                      </a:r>
                    </a:p>
                    <a:p>
                      <a:r>
                        <a:rPr lang="ru-RU" sz="2000" dirty="0" smtClean="0"/>
                        <a:t>2. Обоснование тезиса</a:t>
                      </a:r>
                      <a:r>
                        <a:rPr lang="ru-RU" sz="2000" baseline="0" dirty="0" smtClean="0"/>
                        <a:t>;</a:t>
                      </a:r>
                    </a:p>
                    <a:p>
                      <a:r>
                        <a:rPr lang="ru-RU" sz="2000" dirty="0" smtClean="0"/>
                        <a:t>3.</a:t>
                      </a:r>
                      <a:r>
                        <a:rPr lang="ru-RU" sz="2000" baseline="0" dirty="0" smtClean="0"/>
                        <a:t> В</a:t>
                      </a:r>
                      <a:r>
                        <a:rPr lang="ru-RU" sz="2000" dirty="0" smtClean="0"/>
                        <a:t>ывод.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2995342"/>
                  </a:ext>
                </a:extLst>
              </a:tr>
            </a:tbl>
          </a:graphicData>
        </a:graphic>
      </p:graphicFrame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399656" y="6113656"/>
            <a:ext cx="744344" cy="744344"/>
          </a:xfrm>
          <a:prstGeom prst="actionButtonHome">
            <a:avLst/>
          </a:prstGeom>
          <a:solidFill>
            <a:srgbClr val="EB5230"/>
          </a:solidFill>
          <a:ln w="38100">
            <a:solidFill>
              <a:srgbClr val="3E51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704193"/>
            <a:ext cx="1828800" cy="191288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2627586"/>
            <a:ext cx="1828800" cy="191288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4550979"/>
            <a:ext cx="1828800" cy="230702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849820" y="704193"/>
            <a:ext cx="2554014" cy="191288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49820" y="2627586"/>
            <a:ext cx="2554014" cy="191288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849820" y="4551925"/>
            <a:ext cx="2554014" cy="23060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424854" y="714702"/>
            <a:ext cx="2554014" cy="191288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424854" y="2638096"/>
            <a:ext cx="2554014" cy="190237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424854" y="4561490"/>
            <a:ext cx="2554014" cy="22965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999888" y="704193"/>
            <a:ext cx="2144112" cy="19339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999888" y="2648607"/>
            <a:ext cx="2144112" cy="189186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999888" y="4561490"/>
            <a:ext cx="2144112" cy="22965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668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4591" y="91418"/>
            <a:ext cx="550598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57875" y="140794"/>
            <a:ext cx="243839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Аркадий Александрович Пластов </a:t>
            </a:r>
          </a:p>
          <a:p>
            <a:r>
              <a:rPr lang="ru-RU" sz="2400" dirty="0" smtClean="0"/>
              <a:t>(</a:t>
            </a:r>
            <a:r>
              <a:rPr lang="ru-RU" sz="2400" dirty="0"/>
              <a:t>1893—1972) — один из ярчайших и самобытных живописцев </a:t>
            </a:r>
            <a:r>
              <a:rPr lang="ru-RU" sz="2400" dirty="0" smtClean="0"/>
              <a:t>советской эпохи, посвятивший своё </a:t>
            </a:r>
          </a:p>
          <a:p>
            <a:r>
              <a:rPr lang="ru-RU" sz="2400" dirty="0" smtClean="0"/>
              <a:t>творчество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36855" y="4507509"/>
            <a:ext cx="780775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описанию деревенской жизни. В его репертуаре есть и пейзажи, и жанровые картины. Все они наполнены тонким восприятием окружающей природы. Любимые герои Аркадия Александровича - это деревенские ребятишки. </a:t>
            </a:r>
          </a:p>
        </p:txBody>
      </p:sp>
      <p:sp>
        <p:nvSpPr>
          <p:cNvPr id="2" name="Управляющая кнопка: домой 1">
            <a:hlinkClick r:id="rId4" action="ppaction://hlinksldjump" highlightClick="1"/>
          </p:cNvPr>
          <p:cNvSpPr/>
          <p:nvPr/>
        </p:nvSpPr>
        <p:spPr>
          <a:xfrm>
            <a:off x="8399656" y="6113656"/>
            <a:ext cx="744344" cy="744344"/>
          </a:xfrm>
          <a:prstGeom prst="actionButtonHome">
            <a:avLst/>
          </a:prstGeom>
          <a:solidFill>
            <a:srgbClr val="EB5230"/>
          </a:solidFill>
          <a:ln w="38100">
            <a:solidFill>
              <a:srgbClr val="3E51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6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пластов юнос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9504" y="84084"/>
            <a:ext cx="7656625" cy="631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77088" y="6334780"/>
            <a:ext cx="27414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«</a:t>
            </a:r>
            <a:r>
              <a:rPr lang="ru-RU" sz="2800" dirty="0"/>
              <a:t>Юность» </a:t>
            </a:r>
            <a:r>
              <a:rPr lang="ru-RU" sz="2800" dirty="0" smtClean="0"/>
              <a:t>(1953)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43920" y="5847100"/>
            <a:ext cx="3827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«Витя-подпасок» (1951)</a:t>
            </a:r>
            <a:endParaRPr lang="ru-RU" sz="2800" dirty="0"/>
          </a:p>
        </p:txBody>
      </p:sp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8399656" y="6113656"/>
            <a:ext cx="744344" cy="744344"/>
          </a:xfrm>
          <a:prstGeom prst="actionButtonHome">
            <a:avLst/>
          </a:prstGeom>
          <a:solidFill>
            <a:srgbClr val="EB5230"/>
          </a:solidFill>
          <a:ln w="38100">
            <a:solidFill>
              <a:srgbClr val="3E51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Прямоугольник 1">
            <a:hlinkClick r:id="rId4" action="ppaction://hlinksldjump"/>
          </p:cNvPr>
          <p:cNvSpPr/>
          <p:nvPr/>
        </p:nvSpPr>
        <p:spPr>
          <a:xfrm>
            <a:off x="4582510" y="872359"/>
            <a:ext cx="2669628" cy="501028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5" action="ppaction://hlinksldjump"/>
          </p:cNvPr>
          <p:cNvSpPr/>
          <p:nvPr/>
        </p:nvSpPr>
        <p:spPr>
          <a:xfrm>
            <a:off x="7252138" y="4567270"/>
            <a:ext cx="976934" cy="13153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6" action="ppaction://hlinksldjump"/>
          </p:cNvPr>
          <p:cNvSpPr/>
          <p:nvPr/>
        </p:nvSpPr>
        <p:spPr>
          <a:xfrm>
            <a:off x="7869766" y="683172"/>
            <a:ext cx="1059779" cy="912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7" action="ppaction://hlinksldjump"/>
          </p:cNvPr>
          <p:cNvSpPr/>
          <p:nvPr/>
        </p:nvSpPr>
        <p:spPr>
          <a:xfrm>
            <a:off x="325821" y="226892"/>
            <a:ext cx="4042233" cy="912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20994" y="-2151"/>
            <a:ext cx="9164994" cy="5903267"/>
          </a:xfrm>
          <a:prstGeom prst="rect">
            <a:avLst/>
          </a:prstGeom>
        </p:spPr>
      </p:pic>
      <p:sp>
        <p:nvSpPr>
          <p:cNvPr id="5" name="Прямоугольник 4">
            <a:hlinkClick r:id="rId4" action="ppaction://hlinksldjump"/>
          </p:cNvPr>
          <p:cNvSpPr/>
          <p:nvPr/>
        </p:nvSpPr>
        <p:spPr>
          <a:xfrm>
            <a:off x="4582510" y="777766"/>
            <a:ext cx="2669628" cy="506933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5" action="ppaction://hlinksldjump"/>
          </p:cNvPr>
          <p:cNvSpPr/>
          <p:nvPr/>
        </p:nvSpPr>
        <p:spPr>
          <a:xfrm>
            <a:off x="7252138" y="4710224"/>
            <a:ext cx="1203435" cy="11332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6" action="ppaction://hlinksldjump"/>
          </p:cNvPr>
          <p:cNvSpPr/>
          <p:nvPr/>
        </p:nvSpPr>
        <p:spPr>
          <a:xfrm>
            <a:off x="7485623" y="683172"/>
            <a:ext cx="1505105" cy="136969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7" action="ppaction://hlinksldjump"/>
          </p:cNvPr>
          <p:cNvSpPr/>
          <p:nvPr/>
        </p:nvSpPr>
        <p:spPr>
          <a:xfrm>
            <a:off x="1224455" y="226892"/>
            <a:ext cx="2669628" cy="121072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43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8482" y="474935"/>
            <a:ext cx="3869778" cy="5822787"/>
          </a:xfrm>
        </p:spPr>
        <p:txBody>
          <a:bodyPr>
            <a:noAutofit/>
          </a:bodyPr>
          <a:lstStyle/>
          <a:p>
            <a:r>
              <a:rPr lang="ru-RU" dirty="0" smtClean="0"/>
              <a:t>Что </a:t>
            </a:r>
            <a:r>
              <a:rPr lang="ru-RU" dirty="0"/>
              <a:t>прежде всего привлекает ваше внимание в облике Вити? </a:t>
            </a:r>
          </a:p>
          <a:p>
            <a:r>
              <a:rPr lang="ru-RU" dirty="0"/>
              <a:t>Каков возраст мальчика? </a:t>
            </a:r>
          </a:p>
          <a:p>
            <a:r>
              <a:rPr lang="ru-RU" dirty="0"/>
              <a:t>Что можно сказать об одежде Вити? Его лице? Позе? </a:t>
            </a:r>
          </a:p>
          <a:p>
            <a:r>
              <a:rPr lang="ru-RU" dirty="0"/>
              <a:t>Какие главные черты характера выразил художник в образе Вити? </a:t>
            </a:r>
          </a:p>
          <a:p>
            <a:endParaRPr lang="ru-RU" sz="3200" dirty="0"/>
          </a:p>
        </p:txBody>
      </p:sp>
      <p:pic>
        <p:nvPicPr>
          <p:cNvPr id="4" name="Picture 6" descr="Картинки по запросу витя-подпасок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9196" t="14114" r="20344"/>
          <a:stretch/>
        </p:blipFill>
        <p:spPr bwMode="auto">
          <a:xfrm>
            <a:off x="5150069" y="364467"/>
            <a:ext cx="3331779" cy="6043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документ 1">
            <a:hlinkClick r:id="rId4" action="ppaction://hlinksldjump" highlightClick="1"/>
          </p:cNvPr>
          <p:cNvSpPr/>
          <p:nvPr/>
        </p:nvSpPr>
        <p:spPr>
          <a:xfrm>
            <a:off x="0" y="5969876"/>
            <a:ext cx="830317" cy="888124"/>
          </a:xfrm>
          <a:prstGeom prst="actionButtonDocument">
            <a:avLst/>
          </a:prstGeom>
          <a:solidFill>
            <a:srgbClr val="EB5230"/>
          </a:solidFill>
          <a:ln w="28575">
            <a:solidFill>
              <a:srgbClr val="3E51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53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529" y="1280224"/>
            <a:ext cx="7325710" cy="4351338"/>
          </a:xfrm>
        </p:spPr>
        <p:txBody>
          <a:bodyPr/>
          <a:lstStyle/>
          <a:p>
            <a:r>
              <a:rPr lang="ru-RU" dirty="0"/>
              <a:t>Как животное относится к </a:t>
            </a:r>
            <a:r>
              <a:rPr lang="ru-RU" dirty="0" smtClean="0"/>
              <a:t>мальчику? </a:t>
            </a:r>
            <a:endParaRPr lang="ru-RU" dirty="0"/>
          </a:p>
          <a:p>
            <a:r>
              <a:rPr lang="ru-RU" dirty="0"/>
              <a:t>Что можно сказать о выражении морды собаки?</a:t>
            </a:r>
          </a:p>
          <a:p>
            <a:endParaRPr lang="ru-RU" dirty="0"/>
          </a:p>
        </p:txBody>
      </p:sp>
      <p:pic>
        <p:nvPicPr>
          <p:cNvPr id="4" name="Picture 6" descr="Картинки по запросу витя-подпасок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70230" t="49669"/>
          <a:stretch/>
        </p:blipFill>
        <p:spPr bwMode="auto">
          <a:xfrm>
            <a:off x="4994384" y="2740053"/>
            <a:ext cx="3384332" cy="3680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кумент 4">
            <a:hlinkClick r:id="rId4" action="ppaction://hlinksldjump" highlightClick="1"/>
          </p:cNvPr>
          <p:cNvSpPr/>
          <p:nvPr/>
        </p:nvSpPr>
        <p:spPr>
          <a:xfrm>
            <a:off x="0" y="5969876"/>
            <a:ext cx="830317" cy="888124"/>
          </a:xfrm>
          <a:prstGeom prst="actionButtonDocument">
            <a:avLst/>
          </a:prstGeom>
          <a:solidFill>
            <a:srgbClr val="EB5230"/>
          </a:solidFill>
          <a:ln w="28575">
            <a:solidFill>
              <a:srgbClr val="3E51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467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0899" y="3920359"/>
            <a:ext cx="7886700" cy="2435280"/>
          </a:xfrm>
        </p:spPr>
        <p:txBody>
          <a:bodyPr/>
          <a:lstStyle/>
          <a:p>
            <a:r>
              <a:rPr lang="ru-RU" dirty="0"/>
              <a:t>Каких животных мы можем рассмотреть? </a:t>
            </a:r>
            <a:endParaRPr lang="ru-RU" dirty="0" smtClean="0"/>
          </a:p>
          <a:p>
            <a:r>
              <a:rPr lang="ru-RU" dirty="0" smtClean="0"/>
              <a:t>Как </a:t>
            </a:r>
            <a:r>
              <a:rPr lang="ru-RU" dirty="0"/>
              <a:t>на картине изображён пастух?</a:t>
            </a:r>
          </a:p>
          <a:p>
            <a:endParaRPr lang="ru-RU" dirty="0"/>
          </a:p>
        </p:txBody>
      </p:sp>
      <p:pic>
        <p:nvPicPr>
          <p:cNvPr id="4" name="Picture 6" descr="Картинки по запросу витя-подпасок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04544" y="873696"/>
            <a:ext cx="2871294" cy="2657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Картинки по запросу витя-подпасок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6975" r="48620" b="46936"/>
          <a:stretch/>
        </p:blipFill>
        <p:spPr bwMode="auto">
          <a:xfrm>
            <a:off x="147144" y="873696"/>
            <a:ext cx="5874671" cy="265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Управляющая кнопка: документ 5">
            <a:hlinkClick r:id="rId6" action="ppaction://hlinksldjump" highlightClick="1"/>
          </p:cNvPr>
          <p:cNvSpPr/>
          <p:nvPr/>
        </p:nvSpPr>
        <p:spPr>
          <a:xfrm>
            <a:off x="0" y="5969876"/>
            <a:ext cx="830317" cy="888124"/>
          </a:xfrm>
          <a:prstGeom prst="actionButtonDocument">
            <a:avLst/>
          </a:prstGeom>
          <a:solidFill>
            <a:srgbClr val="EB5230"/>
          </a:solidFill>
          <a:ln w="28575">
            <a:solidFill>
              <a:srgbClr val="3E51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280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3450" y="2330122"/>
            <a:ext cx="7886700" cy="4351338"/>
          </a:xfrm>
        </p:spPr>
        <p:txBody>
          <a:bodyPr/>
          <a:lstStyle/>
          <a:p>
            <a:r>
              <a:rPr lang="ru-RU" dirty="0"/>
              <a:t>Как выглядит местность, на фоне которой изображён Витя? </a:t>
            </a:r>
          </a:p>
          <a:p>
            <a:r>
              <a:rPr lang="ru-RU" dirty="0"/>
              <a:t>Какое значение в раскрытии образа Вити играет пейзаж?</a:t>
            </a:r>
          </a:p>
          <a:p>
            <a:endParaRPr lang="ru-RU" dirty="0"/>
          </a:p>
        </p:txBody>
      </p:sp>
      <p:pic>
        <p:nvPicPr>
          <p:cNvPr id="4" name="Picture 6" descr="Картинки по запросу витя-подпасок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40115" b="80525"/>
          <a:stretch/>
        </p:blipFill>
        <p:spPr bwMode="auto">
          <a:xfrm>
            <a:off x="1135116" y="576591"/>
            <a:ext cx="7430815" cy="155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кумент 4">
            <a:hlinkClick r:id="rId4" action="ppaction://hlinksldjump" highlightClick="1"/>
          </p:cNvPr>
          <p:cNvSpPr/>
          <p:nvPr/>
        </p:nvSpPr>
        <p:spPr>
          <a:xfrm>
            <a:off x="0" y="5969876"/>
            <a:ext cx="830317" cy="888124"/>
          </a:xfrm>
          <a:prstGeom prst="actionButtonDocument">
            <a:avLst/>
          </a:prstGeom>
          <a:solidFill>
            <a:srgbClr val="EB5230"/>
          </a:solidFill>
          <a:ln w="28575">
            <a:solidFill>
              <a:srgbClr val="3E51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19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355</TotalTime>
  <Words>1205</Words>
  <Application>Microsoft Office PowerPoint</Application>
  <PresentationFormat>Экран (4:3)</PresentationFormat>
  <Paragraphs>133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Сочинение-описание (по картине  А.А. Пластова  «Витя-подпасок»)</vt:lpstr>
      <vt:lpstr>Содержание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Словарно-стилистическая работа</vt:lpstr>
      <vt:lpstr>Презентация PowerPoint</vt:lpstr>
      <vt:lpstr>Правописание -н- и -нн- в суффиксах страдательных причастий прошедшего времени: </vt:lpstr>
      <vt:lpstr>Презентация PowerPoint</vt:lpstr>
      <vt:lpstr>План</vt:lpstr>
      <vt:lpstr>Презентация PowerPoint</vt:lpstr>
      <vt:lpstr>Варианты начала сочинения</vt:lpstr>
      <vt:lpstr>Презентация PowerPoint</vt:lpstr>
      <vt:lpstr>Презентация PowerPoint</vt:lpstr>
      <vt:lpstr>Сведения об авторе</vt:lpstr>
      <vt:lpstr>Ресурсы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Админ</cp:lastModifiedBy>
  <cp:revision>78</cp:revision>
  <dcterms:created xsi:type="dcterms:W3CDTF">2018-09-04T12:10:47Z</dcterms:created>
  <dcterms:modified xsi:type="dcterms:W3CDTF">2019-12-08T07:54:47Z</dcterms:modified>
</cp:coreProperties>
</file>