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7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naturewall.ru/_ph/180/556373913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static.newsland.ru/news_images/772/big_77257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ster.zenz.ru/vishiv/super/gribi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photoprikol.net/uploads/posts/2011-06/1308148181_rasteniya-ubiycy-31.jpg" TargetMode="External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vlg.rodgor.ru/pictures/worldnews/11477/picture-300h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g1.globo.com/Noticias/Ciencia/foto/0,,15528136-EX,00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datai/biologija/Vysshie-sporovye-rastenija/0007-007-Organy-vysshikh-rastenij.png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1.jpeg"/><Relationship Id="rId2" Type="http://schemas.openxmlformats.org/officeDocument/2006/relationships/hyperlink" Target="http://3.bp.blogspot.com/_DwqzFMmQgVQ/S1ohLWyRXtI/AAAAAAAABgk/0ZhOvoVYhn4/s400/kletka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khalin.ru/boomerang/Drevesnue/images/botanika/botanika-(18)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shvedun.ru/images/fotomicro/Image_0301.jpg" TargetMode="Externa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upload.wikimedia.org/wikipedia/commons/thumb/9/95/Glucose_metabolism.svg/772px-Glucose_metabolism.svg.p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lifeglobe.net/media/entry/0/4-19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0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Структурная организация живых организмов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157192"/>
            <a:ext cx="6836296" cy="12207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Выполнила: </a:t>
            </a:r>
            <a:r>
              <a:rPr lang="ru-RU" sz="2400" dirty="0" err="1" smtClean="0">
                <a:solidFill>
                  <a:srgbClr val="00B0F0"/>
                </a:solidFill>
              </a:rPr>
              <a:t>Деулина</a:t>
            </a:r>
            <a:r>
              <a:rPr lang="ru-RU" sz="2400" dirty="0" smtClean="0">
                <a:solidFill>
                  <a:srgbClr val="00B0F0"/>
                </a:solidFill>
              </a:rPr>
              <a:t> Марина</a:t>
            </a:r>
          </a:p>
          <a:p>
            <a:r>
              <a:rPr lang="ru-RU" sz="2400" dirty="0" smtClean="0">
                <a:solidFill>
                  <a:srgbClr val="00B0F0"/>
                </a:solidFill>
              </a:rPr>
              <a:t>Учитель : Лисовская Анна Александровна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30722" name="AutoShape 2" descr="http://getwallpapers.com/wallpaper/full/b/b/b/1921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s://hightech.fm/wp-content/uploads/2019/01/1921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72816"/>
            <a:ext cx="7141717" cy="3686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8147248" cy="5451518"/>
          </a:xfrm>
          <a:ln w="1143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4400" b="1" i="1" u="sng" dirty="0" smtClean="0">
                <a:solidFill>
                  <a:srgbClr val="00B0F0"/>
                </a:solidFill>
                <a:latin typeface="Comic Sans MS" pitchFamily="66" charset="0"/>
              </a:rPr>
              <a:t>Самовоспроизведение</a:t>
            </a:r>
            <a:r>
              <a:rPr lang="ru-RU" sz="4400" b="1" i="1" dirty="0" smtClean="0">
                <a:solidFill>
                  <a:srgbClr val="00B0F0"/>
                </a:solidFill>
                <a:latin typeface="Comic Sans MS" pitchFamily="66" charset="0"/>
              </a:rPr>
              <a:t> – важнейшее свойство живого, поддерживающее непрерывность существования жизни</a:t>
            </a:r>
            <a:endParaRPr lang="ru-RU" sz="4400" b="1" i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Раздражимость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87375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latin typeface="Comic Sans MS" pitchFamily="66" charset="0"/>
              </a:rPr>
              <a:t>- свойство живого, позволяющее организмам ориентироваться в окружающей среде и, следовательно, выживать в изменяющихся условиях</a:t>
            </a:r>
            <a:endParaRPr lang="ru-RU" sz="44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7750ba32f3a31d2aaddf513b411f7065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8172400" cy="6124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Приспособленность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8737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B0F0"/>
                </a:solidFill>
                <a:latin typeface="Comic Sans MS" pitchFamily="66" charset="0"/>
              </a:rPr>
              <a:t>проявляется в особенностях: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 внешнего и внутреннего строения,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функциях, 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 поведении организмов, 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ритмах их активной жизни, 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 географическом распространении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Развитие и рост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  <a:t>Развитие</a:t>
            </a:r>
            <a:r>
              <a:rPr lang="ru-RU" sz="4000" b="1" i="1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ru-RU" sz="4000" b="1" i="1" dirty="0" smtClean="0">
                <a:solidFill>
                  <a:srgbClr val="00B0F0"/>
                </a:solidFill>
                <a:latin typeface="Comic Sans MS" pitchFamily="66" charset="0"/>
              </a:rPr>
              <a:t>– необратимые качественные изменения свойств живых организмов</a:t>
            </a:r>
          </a:p>
          <a:p>
            <a:pPr>
              <a:buNone/>
            </a:pPr>
            <a:endParaRPr lang="ru-RU" sz="4000" b="1" i="1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  <a:t>Рост </a:t>
            </a:r>
            <a:r>
              <a:rPr lang="ru-RU" sz="4000" b="1" i="1" dirty="0" smtClean="0">
                <a:solidFill>
                  <a:srgbClr val="00B0F0"/>
                </a:solidFill>
                <a:latin typeface="Comic Sans MS" pitchFamily="66" charset="0"/>
              </a:rPr>
              <a:t>– увеличение размеров и массы организма, связанных с появлением новых клеток</a:t>
            </a:r>
            <a:endParaRPr lang="ru-RU" sz="4000" b="1" i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92696"/>
            <a:ext cx="7776864" cy="2185990"/>
          </a:xfrm>
          <a:ln w="104775">
            <a:solidFill>
              <a:srgbClr val="FFFF00"/>
            </a:solidFill>
          </a:ln>
        </p:spPr>
        <p:txBody>
          <a:bodyPr/>
          <a:lstStyle/>
          <a:p>
            <a:pPr algn="just"/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Comic Sans MS" pitchFamily="66" charset="0"/>
              </a:rPr>
              <a:t>Способность к росту и развитию – общее свойство живого</a:t>
            </a:r>
          </a:p>
          <a:p>
            <a:endParaRPr lang="ru-RU" dirty="0"/>
          </a:p>
        </p:txBody>
      </p:sp>
      <p:sp>
        <p:nvSpPr>
          <p:cNvPr id="15362" name="AutoShape 2" descr="http://www.1zoom.me/big2/24/235564-Sepi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img1.goodfon.ru/original/1920x1200/1/41/zverki-surikaty-grupp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5976664" cy="3735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86808" cy="4873752"/>
          </a:xfrm>
        </p:spPr>
        <p:txBody>
          <a:bodyPr>
            <a:normAutofit lnSpcReduction="10000"/>
          </a:bodyPr>
          <a:lstStyle/>
          <a:p>
            <a:r>
              <a:rPr lang="ru-RU" sz="4000" u="sng" dirty="0" smtClean="0">
                <a:solidFill>
                  <a:srgbClr val="FF0000"/>
                </a:solidFill>
                <a:latin typeface="Comic Sans MS" pitchFamily="66" charset="0"/>
              </a:rPr>
              <a:t>Эволюция (лат. </a:t>
            </a:r>
            <a:r>
              <a:rPr lang="en-US" sz="4000" u="sng" dirty="0" err="1" smtClean="0">
                <a:solidFill>
                  <a:srgbClr val="FF0000"/>
                </a:solidFill>
                <a:latin typeface="Comic Sans MS" pitchFamily="66" charset="0"/>
              </a:rPr>
              <a:t>evolutio</a:t>
            </a:r>
            <a:r>
              <a:rPr lang="ru-RU" sz="4000" u="sng" dirty="0" smtClean="0">
                <a:solidFill>
                  <a:srgbClr val="FF0000"/>
                </a:solidFill>
                <a:latin typeface="Comic Sans MS" pitchFamily="66" charset="0"/>
              </a:rPr>
              <a:t> - развертывание)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–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длительный исторический процесс развития природы</a:t>
            </a:r>
          </a:p>
          <a:p>
            <a:endParaRPr lang="ru-RU" sz="40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b="1" i="1" u="sng" dirty="0" smtClean="0">
                <a:solidFill>
                  <a:srgbClr val="00B050"/>
                </a:solidFill>
                <a:latin typeface="Comic Sans MS" pitchFamily="66" charset="0"/>
              </a:rPr>
              <a:t>Эволюция</a:t>
            </a:r>
            <a:r>
              <a:rPr lang="ru-RU" sz="4000" b="1" i="1" dirty="0" smtClean="0">
                <a:solidFill>
                  <a:srgbClr val="00B050"/>
                </a:solidFill>
                <a:latin typeface="Comic Sans MS" pitchFamily="66" charset="0"/>
              </a:rPr>
              <a:t> – общее свойство живого мира</a:t>
            </a:r>
            <a:endParaRPr lang="ru-RU" sz="4000" b="1" i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Comic Sans MS" pitchFamily="66" charset="0"/>
              </a:rPr>
              <a:t>Эволюция</a:t>
            </a:r>
            <a:endParaRPr lang="ru-RU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314" name="AutoShape 2" descr="https://userscontent2.emaze.com/images/c51edf43-30ca-41a4-bf34-246d089c18da/fcf81db5-4bd8-406e-bef8-fd2ff3ef62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s://userscontent2.emaze.com/images/c51edf43-30ca-41a4-bf34-246d089c18da/fcf81db5-4bd8-406e-bef8-fd2ff3ef6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331968" cy="5498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00372"/>
            <a:ext cx="7467600" cy="121444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Comic Sans MS" pitchFamily="66" charset="0"/>
              </a:rPr>
              <a:t>Уникальные формы жизни</a:t>
            </a:r>
            <a:endParaRPr lang="ru-RU" sz="4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static.newsland.ru/news_images/772/big_77257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3214710" cy="2417463"/>
          </a:xfrm>
          <a:prstGeom prst="rect">
            <a:avLst/>
          </a:prstGeom>
          <a:noFill/>
        </p:spPr>
      </p:pic>
      <p:pic>
        <p:nvPicPr>
          <p:cNvPr id="1028" name="Picture 4" descr="Картинка 24 из 21209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8604"/>
            <a:ext cx="3643338" cy="2419779"/>
          </a:xfrm>
          <a:prstGeom prst="rect">
            <a:avLst/>
          </a:prstGeom>
          <a:noFill/>
        </p:spPr>
      </p:pic>
      <p:pic>
        <p:nvPicPr>
          <p:cNvPr id="1030" name="Picture 6" descr="Картинка 3 из 16152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357694"/>
            <a:ext cx="3356834" cy="2500306"/>
          </a:xfrm>
          <a:prstGeom prst="rect">
            <a:avLst/>
          </a:prstGeom>
          <a:noFill/>
        </p:spPr>
      </p:pic>
      <p:pic>
        <p:nvPicPr>
          <p:cNvPr id="1032" name="Picture 8" descr="http://naturewall.ru/_ph/180/556373913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3" y="4429132"/>
            <a:ext cx="3244577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467600" cy="84615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Общие свойства живого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1. Химический состав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en-US" sz="4400" dirty="0" smtClean="0">
                <a:latin typeface="Comic Sans MS" pitchFamily="66" charset="0"/>
              </a:rPr>
              <a:t>C, O, N, H</a:t>
            </a:r>
            <a:r>
              <a:rPr lang="ru-RU" sz="4400" dirty="0" smtClean="0">
                <a:latin typeface="Comic Sans MS" pitchFamily="66" charset="0"/>
              </a:rPr>
              <a:t> – 98%</a:t>
            </a:r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)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600" b="1" i="1" dirty="0" smtClean="0">
                <a:solidFill>
                  <a:srgbClr val="00B050"/>
                </a:solidFill>
                <a:latin typeface="Comic Sans MS" pitchFamily="66" charset="0"/>
              </a:rPr>
              <a:t>Углеводы, белки, жиры и нуклеиновые кислоты – </a:t>
            </a:r>
            <a:r>
              <a:rPr lang="ru-RU" sz="3600" b="1" i="1" u="sng" dirty="0" smtClean="0">
                <a:solidFill>
                  <a:srgbClr val="00B050"/>
                </a:solidFill>
                <a:latin typeface="Comic Sans MS" pitchFamily="66" charset="0"/>
              </a:rPr>
              <a:t>основные компоненты живого</a:t>
            </a:r>
            <a:endParaRPr lang="ru-RU" sz="3600" b="1" i="1" u="sng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467600" cy="77472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Клеточное строение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Клетка</a:t>
            </a:r>
            <a:r>
              <a:rPr lang="ru-RU" sz="3600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ru-RU" sz="3600" b="1" dirty="0" smtClean="0">
                <a:solidFill>
                  <a:srgbClr val="00B0F0"/>
                </a:solidFill>
                <a:latin typeface="Comic Sans MS" pitchFamily="66" charset="0"/>
              </a:rPr>
              <a:t> - основная структурная и функциональная единица строения почти всех живых организмов</a:t>
            </a:r>
            <a:endParaRPr lang="ru-RU" sz="36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15362" name="Picture 2" descr="Картинка 31 из 15667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143380"/>
            <a:ext cx="2857500" cy="2152650"/>
          </a:xfrm>
          <a:prstGeom prst="rect">
            <a:avLst/>
          </a:prstGeom>
          <a:noFill/>
        </p:spPr>
      </p:pic>
      <p:pic>
        <p:nvPicPr>
          <p:cNvPr id="15366" name="Picture 6" descr="Картинка 66 из 16222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4214818"/>
            <a:ext cx="3286148" cy="2053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43890" cy="135731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Структурные единицы растения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3.bp.blogspot.com/_DwqzFMmQgVQ/S1ohLWyRXtI/AAAAAAAABgk/0ZhOvoVYhn4/s400/kletka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1888344" cy="2676522"/>
          </a:xfrm>
          <a:prstGeom prst="rect">
            <a:avLst/>
          </a:prstGeom>
          <a:noFill/>
        </p:spPr>
      </p:pic>
      <p:pic>
        <p:nvPicPr>
          <p:cNvPr id="17412" name="Picture 4" descr="Картинка 4 из 8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66801" y="2305109"/>
            <a:ext cx="2681440" cy="1785950"/>
          </a:xfrm>
          <a:prstGeom prst="rect">
            <a:avLst/>
          </a:prstGeom>
          <a:noFill/>
        </p:spPr>
      </p:pic>
      <p:pic>
        <p:nvPicPr>
          <p:cNvPr id="17414" name="Picture 6" descr="Картинка 4 из 1957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1643050"/>
            <a:ext cx="2775579" cy="2952744"/>
          </a:xfrm>
          <a:prstGeom prst="rect">
            <a:avLst/>
          </a:prstGeom>
          <a:noFill/>
        </p:spPr>
      </p:pic>
      <p:pic>
        <p:nvPicPr>
          <p:cNvPr id="17416" name="Picture 8" descr="Картинка 66 из 19883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43702" y="2357430"/>
            <a:ext cx="1785950" cy="39840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786454"/>
            <a:ext cx="221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Клетка</a:t>
            </a:r>
            <a:endParaRPr lang="ru-RU" sz="4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71670" y="4643446"/>
            <a:ext cx="1959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Ткани</a:t>
            </a:r>
            <a:endParaRPr lang="ru-RU" sz="48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4810" y="4500570"/>
            <a:ext cx="2443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Органы</a:t>
            </a:r>
            <a:endParaRPr lang="ru-RU" sz="48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5715016"/>
            <a:ext cx="3071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Организм</a:t>
            </a:r>
            <a:endParaRPr lang="ru-RU" sz="4800" dirty="0">
              <a:latin typeface="Comic Sans MS" pitchFamily="66" charset="0"/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rot="19540643">
            <a:off x="2293528" y="5860363"/>
            <a:ext cx="1785950" cy="83167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низ стрелка 13"/>
          <p:cNvSpPr/>
          <p:nvPr/>
        </p:nvSpPr>
        <p:spPr>
          <a:xfrm>
            <a:off x="3857620" y="5429264"/>
            <a:ext cx="1357322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низ стрелка 14"/>
          <p:cNvSpPr/>
          <p:nvPr/>
        </p:nvSpPr>
        <p:spPr>
          <a:xfrm rot="4284882">
            <a:off x="4737058" y="5768011"/>
            <a:ext cx="1693996" cy="81218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787778" cy="4058198"/>
          </a:xfrm>
          <a:ln w="111125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chemeClr val="accent4"/>
                </a:solidFill>
                <a:latin typeface="Comic Sans MS" pitchFamily="66" charset="0"/>
              </a:rPr>
              <a:t>  </a:t>
            </a:r>
            <a:r>
              <a:rPr lang="ru-RU" sz="6000" b="1" dirty="0" smtClean="0">
                <a:solidFill>
                  <a:schemeClr val="accent4"/>
                </a:solidFill>
                <a:latin typeface="Comic Sans MS" pitchFamily="66" charset="0"/>
              </a:rPr>
              <a:t> </a:t>
            </a:r>
            <a:r>
              <a:rPr lang="ru-RU" sz="4000" b="1" i="1" dirty="0" smtClean="0">
                <a:solidFill>
                  <a:schemeClr val="accent4"/>
                </a:solidFill>
                <a:latin typeface="Comic Sans MS" pitchFamily="66" charset="0"/>
              </a:rPr>
              <a:t>Упорядоченность строения и функций организмов обеспечивает устойчивость и нормальное протекание жизни</a:t>
            </a:r>
            <a:endParaRPr lang="ru-RU" sz="4000" b="1" i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467600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Обмен веществ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02" y="1214422"/>
            <a:ext cx="8643998" cy="511665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chemeClr val="accent4"/>
                </a:solidFill>
                <a:latin typeface="Comic Sans MS" pitchFamily="66" charset="0"/>
              </a:rPr>
              <a:t>- это совокупность протекающих в организме многочисленных химических превращений веществ, поступающих при питании и дыхании из внешней среды</a:t>
            </a:r>
            <a:endParaRPr lang="ru-RU" sz="2800" b="1" dirty="0">
              <a:solidFill>
                <a:schemeClr val="accent4"/>
              </a:solidFill>
              <a:latin typeface="Comic Sans MS" pitchFamily="66" charset="0"/>
            </a:endParaRPr>
          </a:p>
        </p:txBody>
      </p:sp>
      <p:pic>
        <p:nvPicPr>
          <p:cNvPr id="18434" name="Picture 2" descr="Картинка 29 из 5915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357562"/>
            <a:ext cx="4895850" cy="3167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829576" cy="4400568"/>
          </a:xfrm>
          <a:ln w="120650"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ru-RU" sz="4400" b="1" i="1" u="sng" dirty="0" smtClean="0">
                <a:solidFill>
                  <a:srgbClr val="00B0F0"/>
                </a:solidFill>
                <a:latin typeface="Comic Sans MS" pitchFamily="66" charset="0"/>
              </a:rPr>
              <a:t>Обмен веществ и энергии </a:t>
            </a:r>
            <a:r>
              <a:rPr lang="ru-RU" sz="4400" b="1" i="1" dirty="0" smtClean="0">
                <a:solidFill>
                  <a:srgbClr val="00B0F0"/>
                </a:solidFill>
                <a:latin typeface="Comic Sans MS" pitchFamily="66" charset="0"/>
              </a:rPr>
              <a:t>обеспечивает постоянную связь организма со средой и поддержании его жизни</a:t>
            </a:r>
            <a:endParaRPr lang="ru-RU" sz="4400" b="1" i="1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Самовоспроизведение</a:t>
            </a:r>
            <a:endParaRPr lang="ru-RU" sz="4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87375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B0F0"/>
                </a:solidFill>
                <a:latin typeface="Comic Sans MS" pitchFamily="66" charset="0"/>
              </a:rPr>
              <a:t>Все живое происходит из живого</a:t>
            </a:r>
            <a:endParaRPr lang="ru-RU" sz="4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20482" name="Picture 2" descr="Картинка 18 из 15696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071810"/>
            <a:ext cx="5076825" cy="339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348</TotalTime>
  <Words>240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Метро</vt:lpstr>
      <vt:lpstr>Структурная организация живых организмов</vt:lpstr>
      <vt:lpstr>Презентация PowerPoint</vt:lpstr>
      <vt:lpstr>Общие свойства живого</vt:lpstr>
      <vt:lpstr>Клеточное строение</vt:lpstr>
      <vt:lpstr>Структурные единицы растения</vt:lpstr>
      <vt:lpstr>Презентация PowerPoint</vt:lpstr>
      <vt:lpstr> Обмен веществ</vt:lpstr>
      <vt:lpstr>Презентация PowerPoint</vt:lpstr>
      <vt:lpstr> Самовоспроизведение</vt:lpstr>
      <vt:lpstr>Презентация PowerPoint</vt:lpstr>
      <vt:lpstr> Раздражимость</vt:lpstr>
      <vt:lpstr>Презентация PowerPoint</vt:lpstr>
      <vt:lpstr>Приспособленность</vt:lpstr>
      <vt:lpstr> Развитие и рост</vt:lpstr>
      <vt:lpstr>Презентация PowerPoint</vt:lpstr>
      <vt:lpstr>Презентация PowerPoint</vt:lpstr>
      <vt:lpstr>Эволюция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свойства живых организмов</dc:title>
  <dc:creator>1</dc:creator>
  <cp:lastModifiedBy>Школа</cp:lastModifiedBy>
  <cp:revision>28</cp:revision>
  <dcterms:created xsi:type="dcterms:W3CDTF">2011-08-31T12:13:48Z</dcterms:created>
  <dcterms:modified xsi:type="dcterms:W3CDTF">2019-12-08T19:37:55Z</dcterms:modified>
</cp:coreProperties>
</file>