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3" r:id="rId6"/>
    <p:sldId id="267" r:id="rId7"/>
    <p:sldId id="266" r:id="rId8"/>
    <p:sldId id="265" r:id="rId9"/>
    <p:sldId id="264" r:id="rId10"/>
    <p:sldId id="260" r:id="rId11"/>
    <p:sldId id="261" r:id="rId12"/>
    <p:sldId id="262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DCDA0-7B8B-4DEA-998A-CFA88655B011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8048C-549F-42C2-88B0-308A7EBDB1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5303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1BFB3-4053-4B69-8E42-6BA1A2E00415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6E106-3136-4198-A016-CD57BD245F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136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170CB-3722-46B7-8596-537A3C581E5F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73D0B-C966-420E-A76E-6CB3E26A6E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6370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52BBE4-5C28-4998-BA3F-303B632EE06D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563C59E-FF41-44D5-8201-354D80ABA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0919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17A04-A38E-46D1-B7D8-C1036B2E024C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6FCA5-2755-4A64-B06A-D99ABA1E79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7036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2A87F-F57D-4C47-845D-88A44C5167ED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D00E8-5E63-4892-8584-3918598D3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3352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24182-1F5F-410F-87C5-40BDD4F06407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D8FE1-0986-4A20-840D-8A6A75089C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1382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40CBEB8-838B-490D-9DF4-CF47D7ECAD69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6BF501F-38D9-490A-A27A-FFD879A4EC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7114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16F89-F77A-4D32-9CB6-46D090909F0E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00FBB-F20B-4CDC-B821-A1896BF8CE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8612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17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рямая соединительная линия 1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2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226A97F-7D58-4781-BEE7-33FC0A4DE878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AA87710-182A-4022-BF89-DC09706C0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4210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23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B82F002-EB6B-4ADA-92AC-293BB61AE869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039CC57-190A-40F7-8CFE-BCC544200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57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2C671"/>
            </a:gs>
            <a:gs pos="39999">
              <a:srgbClr val="FCEF9A"/>
            </a:gs>
            <a:gs pos="100000">
              <a:srgbClr val="FFF9D5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F31219-9A09-4477-8B8B-9A1405284085}" type="datetimeFigureOut">
              <a:rPr lang="ru-RU"/>
              <a:pPr>
                <a:defRPr/>
              </a:pPr>
              <a:t>03.11.2019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32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4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B62389-62BB-4221-80EB-AA4281B7C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14" r:id="rId4"/>
    <p:sldLayoutId id="2147483715" r:id="rId5"/>
    <p:sldLayoutId id="2147483722" r:id="rId6"/>
    <p:sldLayoutId id="2147483716" r:id="rId7"/>
    <p:sldLayoutId id="2147483723" r:id="rId8"/>
    <p:sldLayoutId id="2147483724" r:id="rId9"/>
    <p:sldLayoutId id="2147483717" r:id="rId10"/>
    <p:sldLayoutId id="214748371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liseyka.ru/wp-content/uploads/2012/02/saltan11.jpg?9b9ad0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eliseyka.ru/wp-content/uploads/2012/02/three-little-pigs.jpg?9b9ad0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hyperlink" Target="http://eliseyka.ru/wp-content/uploads/2012/02/033edc779ede.jpg?9b9ad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eliseyka.ru/wp-content/uploads/2012/02/8670d5ada89c.jpg?9b9ad0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liseyka.ru/wp-content/uploads/2012/02/1533762.jpg?9b9ad0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eliseyka.ru/wp-content/uploads/2012/02/xx.jpg?9b9ad0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hyperlink" Target="http://eliseyka.ru/wp-content/uploads/2012/02/Sergeeva-exam.jpg?9b9ad0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513" y="476250"/>
            <a:ext cx="6172200" cy="189547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 гостях у сказки»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Описание: Описание: Описание: http://eliseyka.ru/wp-content/uploads/2012/02/saltan11-225x300.jpg?9b9ad0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276872"/>
            <a:ext cx="3024336" cy="273229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750" y="476250"/>
            <a:ext cx="6769100" cy="1939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Лучшие книги для ребенка 2 – 3 лет со сказками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Малышам все еще актуально читать «Курочку </a:t>
            </a:r>
            <a:r>
              <a:rPr lang="ru-RU" sz="2400" dirty="0" err="1">
                <a:latin typeface="+mn-lt"/>
                <a:cs typeface="+mn-cs"/>
              </a:rPr>
              <a:t>Рябу</a:t>
            </a:r>
            <a:r>
              <a:rPr lang="ru-RU" sz="2400" dirty="0">
                <a:latin typeface="+mn-lt"/>
                <a:cs typeface="+mn-cs"/>
              </a:rPr>
              <a:t>», «Репку», «Колобка» и, конечно, «Теремок».</a:t>
            </a:r>
            <a:endParaRPr lang="ru-RU" sz="2400" b="1" dirty="0">
              <a:latin typeface="+mn-lt"/>
              <a:cs typeface="+mn-cs"/>
            </a:endParaRPr>
          </a:p>
        </p:txBody>
      </p:sp>
      <p:pic>
        <p:nvPicPr>
          <p:cNvPr id="3" name="Рисунок 2" descr="Описание: Описание: Описание: http://eliseyka.ru/wp-content/uploads/2012/02/three-little-pigs-300x207.jpg?9b9ad0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36822"/>
            <a:ext cx="2571750" cy="177165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4" name="Рисунок 3" descr="Описание: Описание: Описание: http://eliseyka.ru/wp-content/uploads/2012/02/033edc779ede-300x200.jpg?9b9ad0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97762" y="3465509"/>
            <a:ext cx="2598374" cy="16859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6" name="Picture 3" descr="C:\Users\Администратор\Desktop\2(18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745112"/>
            <a:ext cx="2026281" cy="287731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288" y="233363"/>
            <a:ext cx="5400675" cy="6462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Примерный список произведений для детей 2 – 3  лет: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1. Поищите книги К. Чуковского (есть отличные издания с рисунками </a:t>
            </a:r>
            <a:r>
              <a:rPr lang="ru-RU" dirty="0" err="1">
                <a:latin typeface="+mn-lt"/>
                <a:cs typeface="+mn-cs"/>
              </a:rPr>
              <a:t>В.Сутеева</a:t>
            </a:r>
            <a:r>
              <a:rPr lang="ru-RU" dirty="0">
                <a:latin typeface="+mn-lt"/>
                <a:cs typeface="+mn-cs"/>
              </a:rPr>
              <a:t>). Малышу понравится простая история «Мухи-цокотухи», он с удовольствием рассмотрит иллюстрации к книге «</a:t>
            </a:r>
            <a:r>
              <a:rPr lang="ru-RU" dirty="0" err="1">
                <a:latin typeface="+mn-lt"/>
                <a:cs typeface="+mn-cs"/>
              </a:rPr>
              <a:t>Федорино</a:t>
            </a:r>
            <a:r>
              <a:rPr lang="ru-RU" dirty="0">
                <a:latin typeface="+mn-lt"/>
                <a:cs typeface="+mn-cs"/>
              </a:rPr>
              <a:t> горе», попытается отгадать «Загадки», смело познакомится с «</a:t>
            </a:r>
            <a:r>
              <a:rPr lang="ru-RU" dirty="0" err="1">
                <a:latin typeface="+mn-lt"/>
                <a:cs typeface="+mn-cs"/>
              </a:rPr>
              <a:t>Бармалеем</a:t>
            </a:r>
            <a:r>
              <a:rPr lang="ru-RU" dirty="0">
                <a:latin typeface="+mn-lt"/>
                <a:cs typeface="+mn-cs"/>
              </a:rPr>
              <a:t>», из «</a:t>
            </a:r>
            <a:r>
              <a:rPr lang="ru-RU" dirty="0" err="1">
                <a:latin typeface="+mn-lt"/>
                <a:cs typeface="+mn-cs"/>
              </a:rPr>
              <a:t>Мойдодыра</a:t>
            </a:r>
            <a:r>
              <a:rPr lang="ru-RU" dirty="0">
                <a:latin typeface="+mn-lt"/>
                <a:cs typeface="+mn-cs"/>
              </a:rPr>
              <a:t>» с удивлением узнает, что мыться не любит не он один.</a:t>
            </a:r>
            <a:endParaRPr lang="ru-RU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2. Крохе понравятся добрые стихи о животных С. Маршака («Детки в клетке», «Сказка об умном мышонке»), С. Михалкова («Трезор», «Мы едем, едем, едем») </a:t>
            </a:r>
            <a:endParaRPr lang="ru-RU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3. Порадуют качеством иллюстраций и интересными сюжетами книги </a:t>
            </a:r>
            <a:r>
              <a:rPr lang="ru-RU" dirty="0" err="1">
                <a:latin typeface="+mn-lt"/>
                <a:cs typeface="+mn-cs"/>
              </a:rPr>
              <a:t>В.Сутеева</a:t>
            </a:r>
            <a:r>
              <a:rPr lang="ru-RU" dirty="0">
                <a:latin typeface="+mn-lt"/>
                <a:cs typeface="+mn-cs"/>
              </a:rPr>
              <a:t> (он не только писал рассказы, но 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иллюстрировал их).</a:t>
            </a:r>
            <a:endParaRPr lang="ru-RU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Иногда лучшие произведения для детей объединяются в большие издания «Самые любимые сказки малышей», «100 любимых стихов малышей» (издательство «АСТ»).</a:t>
            </a:r>
            <a:endParaRPr lang="ru-RU" b="1" dirty="0">
              <a:latin typeface="+mn-lt"/>
              <a:cs typeface="+mn-cs"/>
            </a:endParaRPr>
          </a:p>
        </p:txBody>
      </p:sp>
      <p:pic>
        <p:nvPicPr>
          <p:cNvPr id="4098" name="Picture 2" descr="C:\Users\Администратор\Desktop\5fd878cda12fddf05ad63442ac4930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82662"/>
            <a:ext cx="2518579" cy="32529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5" name="Picture 2" descr="C:\Users\Администратор\Desktop\IMG_37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86505" y="3485641"/>
            <a:ext cx="2276133" cy="3052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700088" y="284163"/>
            <a:ext cx="7850187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r>
              <a:rPr lang="ru-RU" altLang="ru-RU" sz="2000" b="1"/>
              <a:t>Угадайте, о ком, о чем идет речь в этих сказках-загадках.</a:t>
            </a:r>
          </a:p>
          <a:p>
            <a:r>
              <a:rPr lang="ru-RU" altLang="ru-RU" sz="2000"/>
              <a:t>“Я решил просто попутешествовать по свету и не знал, что все так обернется. Я думал, что все такие добрые, как мои Бабушка и Дедушка. Но оказалось, что в этом мире живут и злые, и жестокие, и хитрые….”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700088" y="2300288"/>
            <a:ext cx="7850187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r>
              <a:rPr lang="ru-RU" altLang="ru-RU" sz="2000"/>
              <a:t>“Всю жизнь боялась кошек. Вот и в этот раз пришла: мурлычет, скребется, мол, помоги. А чем я, маленькая, серенькая могу помочь кошке? Но вижу, не обманывает. Выбежала в поле, смотрю, действительно моя помощь нужна…”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700088" y="3932238"/>
            <a:ext cx="77231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r>
              <a:rPr lang="ru-RU" altLang="ru-RU" sz="2000"/>
              <a:t>“Нам бы, конечно, не хотелось ее подводить. Мы бы могли отстать, и вся история закончилась бы там, на балу. Но мы не имеем права ни спешить…, ни отставать…”</a:t>
            </a:r>
            <a:r>
              <a:rPr lang="ru-RU" altLang="ru-RU" sz="2000" i="1"/>
              <a:t> 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68325" y="5011738"/>
            <a:ext cx="7848600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r>
              <a:rPr lang="ru-RU" altLang="ru-RU" sz="2000"/>
              <a:t>Ни в каком далёком царстве, тридевятом государстве –</a:t>
            </a:r>
            <a:endParaRPr lang="ru-RU" altLang="ru-RU" sz="2000" b="1"/>
          </a:p>
          <a:p>
            <a:r>
              <a:rPr lang="ru-RU" altLang="ru-RU" sz="2000"/>
              <a:t>Дело было на Руси… Стариков про то спроси. </a:t>
            </a:r>
            <a:endParaRPr lang="ru-RU" altLang="ru-RU" sz="2000" b="1"/>
          </a:p>
          <a:p>
            <a:r>
              <a:rPr lang="ru-RU" altLang="ru-RU" sz="2000"/>
              <a:t>Жили-были дед и баба, жили дома с птицей рядом</a:t>
            </a:r>
            <a:endParaRPr lang="ru-RU" altLang="ru-RU" sz="2000" b="1"/>
          </a:p>
          <a:p>
            <a:r>
              <a:rPr lang="ru-RU" altLang="ru-RU" sz="2000"/>
              <a:t>Баба птицу ту любила, её зёрнами кормила.</a:t>
            </a:r>
            <a:r>
              <a:rPr lang="ru-RU" altLang="ru-RU" sz="2000" i="1"/>
              <a:t> </a:t>
            </a:r>
            <a:endParaRPr lang="ru-RU" altLang="ru-RU" sz="20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8888" y="620713"/>
            <a:ext cx="568960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  <a:cs typeface="+mn-cs"/>
              </a:rPr>
              <a:t>В названиях следующих сказок есть ошибки</a:t>
            </a:r>
          </a:p>
          <a:p>
            <a:pPr marL="285750" indent="-285750" algn="ctr" fontAlgn="auto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dirty="0">
                <a:latin typeface="+mn-lt"/>
                <a:cs typeface="+mn-cs"/>
              </a:rPr>
              <a:t>«Петушок Ряба» </a:t>
            </a:r>
          </a:p>
          <a:p>
            <a:pPr marL="285750" indent="-285750" algn="ctr" fontAlgn="auto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dirty="0">
                <a:latin typeface="+mn-lt"/>
                <a:cs typeface="+mn-cs"/>
              </a:rPr>
              <a:t>«Даша и медведь» </a:t>
            </a:r>
          </a:p>
          <a:p>
            <a:pPr marL="285750" indent="-285750" algn="ctr" fontAlgn="auto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dirty="0">
                <a:latin typeface="+mn-lt"/>
                <a:cs typeface="+mn-cs"/>
              </a:rPr>
              <a:t> «Волк и семеро ягнят» </a:t>
            </a:r>
          </a:p>
          <a:p>
            <a:pPr marL="285750" indent="-285750" algn="ctr" fontAlgn="auto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dirty="0">
                <a:latin typeface="+mn-lt"/>
                <a:cs typeface="+mn-cs"/>
              </a:rPr>
              <a:t>«Петушок и гороховое зёрнышко» </a:t>
            </a:r>
          </a:p>
          <a:p>
            <a:pPr marL="285750" indent="-285750" algn="ctr" fontAlgn="auto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dirty="0">
                <a:latin typeface="+mn-lt"/>
                <a:cs typeface="+mn-cs"/>
              </a:rPr>
              <a:t>«Утки-лебеди» </a:t>
            </a:r>
          </a:p>
          <a:p>
            <a:pPr marL="285750" indent="-285750" algn="ctr" fontAlgn="auto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dirty="0">
                <a:latin typeface="+mn-lt"/>
                <a:cs typeface="+mn-cs"/>
              </a:rPr>
              <a:t>«Лисичка с кастрюлькой»  </a:t>
            </a:r>
          </a:p>
          <a:p>
            <a:pPr marL="285750" indent="-285750" algn="ctr" fontAlgn="auto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dirty="0">
                <a:latin typeface="+mn-lt"/>
                <a:cs typeface="+mn-cs"/>
              </a:rPr>
              <a:t>«По рыбьему велению» </a:t>
            </a:r>
          </a:p>
          <a:p>
            <a:pPr marL="285750" indent="-285750" algn="ctr" fontAlgn="auto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dirty="0">
                <a:latin typeface="+mn-lt"/>
                <a:cs typeface="+mn-cs"/>
              </a:rPr>
              <a:t>«У страха глаза огромны» </a:t>
            </a:r>
          </a:p>
          <a:p>
            <a:pPr marL="285750" indent="-285750" algn="ctr" fontAlgn="auto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800" dirty="0">
                <a:latin typeface="+mn-lt"/>
                <a:cs typeface="+mn-cs"/>
              </a:rPr>
              <a:t>«</a:t>
            </a:r>
            <a:r>
              <a:rPr lang="ru-RU" sz="2800" dirty="0" err="1">
                <a:latin typeface="+mn-lt"/>
                <a:cs typeface="+mn-cs"/>
              </a:rPr>
              <a:t>Заюшкин</a:t>
            </a:r>
            <a:r>
              <a:rPr lang="ru-RU" sz="2800" dirty="0">
                <a:latin typeface="+mn-lt"/>
                <a:cs typeface="+mn-cs"/>
              </a:rPr>
              <a:t> домик»</a:t>
            </a:r>
            <a:endParaRPr lang="ru-RU" sz="2800" b="1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792163" y="3644900"/>
            <a:ext cx="718185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algn="ctr"/>
            <a:r>
              <a:rPr lang="ru-RU" altLang="ru-RU" sz="2400" b="1"/>
              <a:t>Подарите своему малышу незабываемое путешествие в мир сказок УЖЕ СЕГОДНЯ!</a:t>
            </a:r>
          </a:p>
          <a:p>
            <a:pPr algn="ctr"/>
            <a:r>
              <a:rPr lang="ru-RU" altLang="ru-RU" sz="3600" b="1"/>
              <a:t>Спасибо за внимание!</a:t>
            </a:r>
          </a:p>
        </p:txBody>
      </p:sp>
      <p:pic>
        <p:nvPicPr>
          <p:cNvPr id="10242" name="Picture 2" descr="C:\Users\Администратор\Desktop\1270728121_post-41994-12391180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41905"/>
            <a:ext cx="3439505" cy="28039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0243" name="Picture 3" descr="C:\Users\Администратор\Desktop\1220467306_skazka-rjadom-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824" y="548679"/>
            <a:ext cx="3681054" cy="27971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750" y="476250"/>
            <a:ext cx="5400675" cy="44942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Сказки</a:t>
            </a:r>
            <a:r>
              <a:rPr lang="ru-RU" sz="2600" dirty="0">
                <a:latin typeface="+mn-lt"/>
                <a:cs typeface="+mn-cs"/>
              </a:rPr>
              <a:t> - неисчерпаемый источник радости для детей, они учат мечтать. Сказка нужна всем: и большим и маленьким. Она помогает нам понять других, самих себя, своих детей.</a:t>
            </a:r>
            <a:endParaRPr lang="ru-RU" sz="2600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dirty="0">
                <a:latin typeface="+mn-lt"/>
                <a:cs typeface="+mn-cs"/>
              </a:rPr>
              <a:t>Язык сказок понятен маленькому ребёнку. Прошагавшая через века, сказка остаётся интересной и современным детям.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76672"/>
            <a:ext cx="2718941" cy="2204321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250825" y="260350"/>
            <a:ext cx="7489825" cy="652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r>
              <a:rPr lang="ru-RU" altLang="ru-RU" sz="2200" b="1"/>
              <a:t>Что даёт ребенку сказка?</a:t>
            </a:r>
          </a:p>
          <a:p>
            <a:r>
              <a:rPr lang="ru-RU" altLang="ru-RU" sz="2200"/>
              <a:t>— легко и полноценно помогает ребёнку </a:t>
            </a:r>
          </a:p>
          <a:p>
            <a:r>
              <a:rPr lang="ru-RU" altLang="ru-RU" sz="2200"/>
              <a:t>усвоить родную речь;</a:t>
            </a:r>
            <a:endParaRPr lang="ru-RU" altLang="ru-RU" sz="2200" b="1"/>
          </a:p>
          <a:p>
            <a:r>
              <a:rPr lang="ru-RU" altLang="ru-RU" sz="2200"/>
              <a:t>— сеет в маленькие души добро и </a:t>
            </a:r>
          </a:p>
          <a:p>
            <a:r>
              <a:rPr lang="ru-RU" altLang="ru-RU" sz="2200"/>
              <a:t>остаётся там на всю жизнь!</a:t>
            </a:r>
            <a:endParaRPr lang="ru-RU" altLang="ru-RU" sz="2200" b="1"/>
          </a:p>
          <a:p>
            <a:r>
              <a:rPr lang="ru-RU" altLang="ru-RU" sz="2200"/>
              <a:t>— формирует в маленьком сердце </a:t>
            </a:r>
          </a:p>
          <a:p>
            <a:r>
              <a:rPr lang="ru-RU" altLang="ru-RU" sz="2200"/>
              <a:t>понимание истинной любви: любви и </a:t>
            </a:r>
          </a:p>
          <a:p>
            <a:r>
              <a:rPr lang="ru-RU" altLang="ru-RU" sz="2200"/>
              <a:t>уважения к родителям, своему отечеству и его  истории,  другим людям.</a:t>
            </a:r>
          </a:p>
          <a:p>
            <a:r>
              <a:rPr lang="ru-RU" altLang="ru-RU" sz="2200"/>
              <a:t>—  помогает ребёнку освоиться в этой жизни, понять окружающую действительность.</a:t>
            </a:r>
          </a:p>
          <a:p>
            <a:r>
              <a:rPr lang="ru-RU" altLang="ru-RU" sz="2200"/>
              <a:t>— развивает эмоциональный интеллект ребёнка;</a:t>
            </a:r>
            <a:endParaRPr lang="ru-RU" altLang="ru-RU" sz="2200" b="1"/>
          </a:p>
          <a:p>
            <a:r>
              <a:rPr lang="ru-RU" altLang="ru-RU" sz="2200"/>
              <a:t>— даёт умение мысленно действовать в воображаемых обстоятельствах, обогащает фантазию, учит думать;</a:t>
            </a:r>
            <a:endParaRPr lang="ru-RU" altLang="ru-RU" sz="2200" b="1"/>
          </a:p>
          <a:p>
            <a:r>
              <a:rPr lang="ru-RU" altLang="ru-RU" sz="2200"/>
              <a:t>— делает ребёнка здоровым душой;</a:t>
            </a:r>
            <a:endParaRPr lang="ru-RU" altLang="ru-RU" sz="2200" b="1"/>
          </a:p>
          <a:p>
            <a:r>
              <a:rPr lang="ru-RU" altLang="ru-RU" sz="2200"/>
              <a:t>— социализирует;</a:t>
            </a:r>
            <a:endParaRPr lang="ru-RU" altLang="ru-RU" sz="2200" b="1"/>
          </a:p>
          <a:p>
            <a:r>
              <a:rPr lang="ru-RU" altLang="ru-RU" sz="2200"/>
              <a:t>— благотворно действует на нервную систему ребёнка, успокаивает его.</a:t>
            </a:r>
            <a:endParaRPr lang="ru-RU" altLang="ru-RU" sz="2200" b="1"/>
          </a:p>
        </p:txBody>
      </p:sp>
      <p:pic>
        <p:nvPicPr>
          <p:cNvPr id="4" name="Рисунок 3" descr="Описание: Описание: Описание: http://eliseyka.ru/wp-content/uploads/2012/02/8670d5ada89c-245x300.jpg?9b9ad0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60648"/>
            <a:ext cx="2376264" cy="2304256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971550" y="549275"/>
            <a:ext cx="4572000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r>
              <a:rPr lang="ru-RU" altLang="ru-RU" sz="2400" b="1"/>
              <a:t>Кроме того:</a:t>
            </a:r>
          </a:p>
          <a:p>
            <a:r>
              <a:rPr lang="ru-RU" altLang="ru-RU" sz="2400"/>
              <a:t>Эмоционально-телесный контакт, который возникает между вами и малышом в момент чтения сказок обеспечивает:</a:t>
            </a:r>
            <a:endParaRPr lang="ru-RU" altLang="ru-RU" sz="2400" b="1"/>
          </a:p>
          <a:p>
            <a:r>
              <a:rPr lang="ru-RU" altLang="ru-RU" sz="2400"/>
              <a:t>— близость и доверительные отношения с ребёнком;</a:t>
            </a:r>
            <a:endParaRPr lang="ru-RU" altLang="ru-RU" sz="2400" b="1"/>
          </a:p>
          <a:p>
            <a:r>
              <a:rPr lang="ru-RU" altLang="ru-RU" sz="2400"/>
              <a:t>— уверенность у ребёнка в вашей любви и защите;</a:t>
            </a:r>
            <a:endParaRPr lang="ru-RU" altLang="ru-RU" sz="2400" b="1"/>
          </a:p>
          <a:p>
            <a:r>
              <a:rPr lang="ru-RU" altLang="ru-RU" sz="2400"/>
              <a:t>— уменьшение у малыша тревожности, плаксивости, возбудимости;</a:t>
            </a:r>
            <a:endParaRPr lang="ru-RU" altLang="ru-RU" sz="2400" b="1"/>
          </a:p>
          <a:p>
            <a:r>
              <a:rPr lang="ru-RU" altLang="ru-RU" sz="2400"/>
              <a:t>— снижение агрессивности.</a:t>
            </a:r>
            <a:endParaRPr lang="ru-RU" altLang="ru-RU" sz="2400" b="1"/>
          </a:p>
        </p:txBody>
      </p:sp>
      <p:pic>
        <p:nvPicPr>
          <p:cNvPr id="3" name="Рисунок 2" descr="Описание: Описание: Описание: http://eliseyka.ru/wp-content/uploads/2012/02/1533762-300x254.jpg?9b9ad0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0" y="548680"/>
            <a:ext cx="2601416" cy="2631489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650" y="334963"/>
            <a:ext cx="457200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Если рядом Сказка, то ребенок: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latin typeface="+mn-lt"/>
                <a:cs typeface="+mn-cs"/>
              </a:rPr>
              <a:t>с радостью и без капризов укладывается спать;</a:t>
            </a:r>
            <a:endParaRPr lang="ru-RU" sz="2000" b="1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latin typeface="+mn-lt"/>
                <a:cs typeface="+mn-cs"/>
              </a:rPr>
              <a:t>соглашается купаться и без капризов вылезает из воды;</a:t>
            </a:r>
            <a:endParaRPr lang="ru-RU" sz="2000" b="1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latin typeface="+mn-lt"/>
                <a:cs typeface="+mn-cs"/>
              </a:rPr>
              <a:t>делится игрушками;</a:t>
            </a:r>
            <a:endParaRPr lang="ru-RU" sz="2000" b="1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latin typeface="+mn-lt"/>
                <a:cs typeface="+mn-cs"/>
              </a:rPr>
              <a:t>съедает “волшебное” лекарство;</a:t>
            </a:r>
            <a:endParaRPr lang="ru-RU" sz="2000" b="1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latin typeface="+mn-lt"/>
                <a:cs typeface="+mn-cs"/>
              </a:rPr>
              <a:t>познает окружающий мир;</a:t>
            </a:r>
            <a:endParaRPr lang="ru-RU" sz="2000" b="1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latin typeface="+mn-lt"/>
                <a:cs typeface="+mn-cs"/>
              </a:rPr>
              <a:t>учится понимать и любить все живое;</a:t>
            </a:r>
            <a:endParaRPr lang="ru-RU" sz="2000" b="1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latin typeface="+mn-lt"/>
                <a:cs typeface="+mn-cs"/>
              </a:rPr>
              <a:t>пробует сочинять свои собственные сказки;</a:t>
            </a:r>
            <a:endParaRPr lang="ru-RU" sz="2000" b="1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latin typeface="+mn-lt"/>
                <a:cs typeface="+mn-cs"/>
              </a:rPr>
              <a:t>учится читать, считать, фантазировать, рисовать;</a:t>
            </a:r>
            <a:endParaRPr lang="ru-RU" sz="2000" b="1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latin typeface="+mn-lt"/>
                <a:cs typeface="+mn-cs"/>
              </a:rPr>
              <a:t>знакомится с трудными правилами и понятиями;</a:t>
            </a:r>
            <a:endParaRPr lang="ru-RU" sz="2000" b="1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>
                <a:latin typeface="+mn-lt"/>
                <a:cs typeface="+mn-cs"/>
              </a:rPr>
              <a:t>стремится стать лучше.</a:t>
            </a:r>
            <a:endParaRPr lang="ru-RU" sz="2000" b="1" dirty="0">
              <a:latin typeface="+mn-lt"/>
              <a:cs typeface="+mn-cs"/>
            </a:endParaRPr>
          </a:p>
        </p:txBody>
      </p:sp>
      <p:pic>
        <p:nvPicPr>
          <p:cNvPr id="8194" name="Picture 2" descr="C:\Users\Администратор\Desktop\9285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22074" y="334419"/>
            <a:ext cx="2894196" cy="316738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4213" y="796925"/>
            <a:ext cx="4572000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Сказкой можно: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800" dirty="0">
                <a:latin typeface="+mn-lt"/>
                <a:cs typeface="+mn-cs"/>
              </a:rPr>
              <a:t>вылечить;</a:t>
            </a:r>
            <a:endParaRPr lang="ru-RU" sz="2800" b="1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800" dirty="0">
                <a:latin typeface="+mn-lt"/>
                <a:cs typeface="+mn-cs"/>
              </a:rPr>
              <a:t>успокоить;</a:t>
            </a:r>
            <a:endParaRPr lang="ru-RU" sz="2800" b="1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800" dirty="0">
                <a:latin typeface="+mn-lt"/>
                <a:cs typeface="+mn-cs"/>
              </a:rPr>
              <a:t>поднять настроение;</a:t>
            </a:r>
            <a:endParaRPr lang="ru-RU" sz="2800" b="1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800" dirty="0">
                <a:latin typeface="+mn-lt"/>
                <a:cs typeface="+mn-cs"/>
              </a:rPr>
              <a:t>научить понимать другого, не похожего на тебя;</a:t>
            </a:r>
            <a:endParaRPr lang="ru-RU" sz="2800" b="1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800" dirty="0">
                <a:latin typeface="+mn-lt"/>
                <a:cs typeface="+mn-cs"/>
              </a:rPr>
              <a:t>оградить от бед;</a:t>
            </a:r>
            <a:endParaRPr lang="ru-RU" sz="2800" b="1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800" dirty="0">
                <a:latin typeface="+mn-lt"/>
                <a:cs typeface="+mn-cs"/>
              </a:rPr>
              <a:t>“измерить” настроение и самочувствие.</a:t>
            </a:r>
            <a:endParaRPr lang="ru-RU" sz="2800" b="1" dirty="0">
              <a:latin typeface="+mn-lt"/>
              <a:cs typeface="+mn-cs"/>
            </a:endParaRPr>
          </a:p>
        </p:txBody>
      </p:sp>
      <p:pic>
        <p:nvPicPr>
          <p:cNvPr id="5122" name="Picture 2" descr="C:\Users\Администратор\Desktop\092ef735f3eb3f98f9202bfb11c3e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76673"/>
            <a:ext cx="2730004" cy="38164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275" y="776288"/>
            <a:ext cx="4572000" cy="48323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Сказка может: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800" dirty="0">
                <a:latin typeface="+mn-lt"/>
                <a:cs typeface="+mn-cs"/>
              </a:rPr>
              <a:t>помочь скоротать путь;</a:t>
            </a:r>
            <a:endParaRPr lang="ru-RU" sz="2800" b="1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800" dirty="0">
                <a:latin typeface="+mn-lt"/>
                <a:cs typeface="+mn-cs"/>
              </a:rPr>
              <a:t>познакомить с нравственными понятиями;</a:t>
            </a:r>
            <a:endParaRPr lang="ru-RU" sz="2800" b="1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800" dirty="0">
                <a:latin typeface="+mn-lt"/>
                <a:cs typeface="+mn-cs"/>
              </a:rPr>
              <a:t>сблизить Родителя и Ребенка;</a:t>
            </a:r>
            <a:endParaRPr lang="ru-RU" sz="2800" b="1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800" dirty="0">
                <a:latin typeface="+mn-lt"/>
                <a:cs typeface="+mn-cs"/>
              </a:rPr>
              <a:t>разрешить конфликт;</a:t>
            </a:r>
            <a:endParaRPr lang="ru-RU" sz="2800" b="1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800" dirty="0">
                <a:latin typeface="+mn-lt"/>
                <a:cs typeface="+mn-cs"/>
              </a:rPr>
              <a:t>заставить взяться за нелюбимое дело.</a:t>
            </a:r>
            <a:endParaRPr lang="ru-RU" sz="2800" b="1" dirty="0">
              <a:latin typeface="+mn-lt"/>
              <a:cs typeface="+mn-cs"/>
            </a:endParaRPr>
          </a:p>
        </p:txBody>
      </p:sp>
      <p:pic>
        <p:nvPicPr>
          <p:cNvPr id="9219" name="Picture 3" descr="C:\Users\Администратор\Desktop\10 сказок. Дюймовочка и другие сказки-500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419" y="3192187"/>
            <a:ext cx="3322340" cy="33223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9220" name="Picture 4" descr="C:\Users\Администратор\Desktop\4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2278189" cy="307555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1650" y="260350"/>
            <a:ext cx="7921625" cy="3694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Лучшие книги для ребенка 2 – 3  лет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Выбирая книги для ребенка, обращайте внимание не только на автора, но и на качество иллюстраций и формат (макет) книги. Дети видят иллюстрации иначе, чем взрослые!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latin typeface="+mn-lt"/>
                <a:cs typeface="+mn-cs"/>
              </a:rPr>
              <a:t>Особенность 1. Иллюстрации помогают малышу понять текст и всю историю в целом. Кроме того, они помогают удержать внимание крошечного непоседы.</a:t>
            </a:r>
            <a:endParaRPr lang="ru-RU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latin typeface="+mn-lt"/>
                <a:cs typeface="+mn-cs"/>
              </a:rPr>
              <a:t>Особенность 2. Дети не воспринимают сложную перспективу, необычные ракурсы и светотень.</a:t>
            </a:r>
            <a:endParaRPr lang="ru-RU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Иллюстрации в детских книгах должны быть простыми (на них не должно быть нагромождения предметов, объектов, не должно быть и сложной перспективы), располагаться рядом с текстом, как бы поясняя его. </a:t>
            </a:r>
            <a:endParaRPr lang="ru-RU" b="1" dirty="0">
              <a:latin typeface="+mn-lt"/>
              <a:cs typeface="+mn-cs"/>
            </a:endParaRPr>
          </a:p>
        </p:txBody>
      </p:sp>
      <p:pic>
        <p:nvPicPr>
          <p:cNvPr id="3" name="Рисунок 2" descr="Описание: Описание: Описание: http://eliseyka.ru/wp-content/uploads/2012/02/xx-234x300.jpg?9b9ad0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0316" y="3645024"/>
            <a:ext cx="2173589" cy="201622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4" name="Рисунок 3" descr="Описание: Описание: Описание: http://eliseyka.ru/wp-content/uploads/2012/02/Sergeeva-exam-300x261.jpg?9b9ad0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265" y="4030847"/>
            <a:ext cx="2314575" cy="20193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3074" name="Picture 2" descr="C:\Users\Администратор\Desktop\148334_i_00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3840" y="3775573"/>
            <a:ext cx="3573702" cy="22107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5138" y="188913"/>
            <a:ext cx="4970462" cy="62468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Лучшие книги для ребенка 2 – 3  лет со стихами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+mn-lt"/>
                <a:cs typeface="+mn-cs"/>
              </a:rPr>
              <a:t>Самые лучшие стихи для ребенка раннего возраста – это стихи о близких и понятных крохе предметах. </a:t>
            </a:r>
            <a:r>
              <a:rPr lang="ru-RU" sz="2000" b="1" dirty="0">
                <a:latin typeface="+mn-lt"/>
                <a:cs typeface="+mn-cs"/>
              </a:rPr>
              <a:t>Например, об игрушках, о маме и папе, о доме и природе. </a:t>
            </a:r>
            <a:r>
              <a:rPr lang="ru-RU" sz="2000" dirty="0">
                <a:latin typeface="+mn-lt"/>
                <a:cs typeface="+mn-cs"/>
              </a:rPr>
              <a:t>Читайте стихи с выражением, несколько раз (не думайте, что малыш устанет от повторений, наоборот, детям приносит удовольствие еще и еще раз слышать знакомые слова). Инициируйте ребенка повторять отдельные слова, делая паузы и повторяя конечные слова вместе по слогам. Среди всех книг со стихами специалисты по раннему воспитанию рекомендуют проверенные временем (</a:t>
            </a:r>
            <a:r>
              <a:rPr lang="ru-RU" sz="2000" b="1" dirty="0">
                <a:latin typeface="+mn-lt"/>
                <a:cs typeface="+mn-cs"/>
              </a:rPr>
              <a:t>стихи </a:t>
            </a:r>
            <a:r>
              <a:rPr lang="ru-RU" sz="2000" b="1" dirty="0" err="1">
                <a:latin typeface="+mn-lt"/>
                <a:cs typeface="+mn-cs"/>
              </a:rPr>
              <a:t>А.Барто</a:t>
            </a:r>
            <a:r>
              <a:rPr lang="ru-RU" sz="2000" b="1" dirty="0">
                <a:latin typeface="+mn-lt"/>
                <a:cs typeface="+mn-cs"/>
              </a:rPr>
              <a:t>, </a:t>
            </a:r>
            <a:r>
              <a:rPr lang="ru-RU" sz="2000" b="1" dirty="0" err="1">
                <a:latin typeface="+mn-lt"/>
                <a:cs typeface="+mn-cs"/>
              </a:rPr>
              <a:t>Е.Благининой</a:t>
            </a:r>
            <a:r>
              <a:rPr lang="ru-RU" sz="2000" b="1" dirty="0">
                <a:latin typeface="+mn-lt"/>
                <a:cs typeface="+mn-cs"/>
              </a:rPr>
              <a:t>, </a:t>
            </a:r>
            <a:r>
              <a:rPr lang="ru-RU" sz="2000" b="1" dirty="0" err="1">
                <a:latin typeface="+mn-lt"/>
                <a:cs typeface="+mn-cs"/>
              </a:rPr>
              <a:t>С.Маршака</a:t>
            </a:r>
            <a:r>
              <a:rPr lang="ru-RU" sz="2000" b="1" dirty="0">
                <a:latin typeface="+mn-lt"/>
                <a:cs typeface="+mn-cs"/>
              </a:rPr>
              <a:t>, </a:t>
            </a:r>
            <a:r>
              <a:rPr lang="ru-RU" sz="2000" b="1" dirty="0" err="1">
                <a:latin typeface="+mn-lt"/>
                <a:cs typeface="+mn-cs"/>
              </a:rPr>
              <a:t>Д.Хармса</a:t>
            </a:r>
            <a:r>
              <a:rPr lang="ru-RU" sz="2000" b="1" dirty="0">
                <a:latin typeface="+mn-lt"/>
                <a:cs typeface="+mn-cs"/>
              </a:rPr>
              <a:t>).</a:t>
            </a:r>
          </a:p>
        </p:txBody>
      </p:sp>
      <p:pic>
        <p:nvPicPr>
          <p:cNvPr id="6148" name="Picture 4" descr="C:\Users\Администратор\Desktop\62a9c8c3622ed6dda943e804bd6fad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8032" y="476672"/>
            <a:ext cx="3111234" cy="41299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91</TotalTime>
  <Words>938</Words>
  <Application>Microsoft Office PowerPoint</Application>
  <PresentationFormat>Экран (4:3)</PresentationFormat>
  <Paragraphs>82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«В гостях у сказки»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BEST</dc:creator>
  <cp:lastModifiedBy>user</cp:lastModifiedBy>
  <cp:revision>7</cp:revision>
  <dcterms:created xsi:type="dcterms:W3CDTF">2014-05-19T13:33:54Z</dcterms:created>
  <dcterms:modified xsi:type="dcterms:W3CDTF">2019-11-03T10:28:13Z</dcterms:modified>
</cp:coreProperties>
</file>