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3" r:id="rId2"/>
    <p:sldId id="256" r:id="rId3"/>
    <p:sldId id="364" r:id="rId4"/>
    <p:sldId id="350" r:id="rId5"/>
    <p:sldId id="262" r:id="rId6"/>
    <p:sldId id="263" r:id="rId7"/>
    <p:sldId id="264" r:id="rId8"/>
    <p:sldId id="266" r:id="rId9"/>
    <p:sldId id="267" r:id="rId10"/>
    <p:sldId id="269" r:id="rId11"/>
    <p:sldId id="270" r:id="rId12"/>
    <p:sldId id="272" r:id="rId13"/>
    <p:sldId id="273" r:id="rId14"/>
    <p:sldId id="275" r:id="rId15"/>
    <p:sldId id="279" r:id="rId16"/>
    <p:sldId id="281" r:id="rId17"/>
    <p:sldId id="282" r:id="rId18"/>
    <p:sldId id="284" r:id="rId19"/>
    <p:sldId id="288" r:id="rId20"/>
    <p:sldId id="290" r:id="rId21"/>
    <p:sldId id="291" r:id="rId22"/>
    <p:sldId id="293" r:id="rId23"/>
    <p:sldId id="294" r:id="rId24"/>
    <p:sldId id="297" r:id="rId25"/>
    <p:sldId id="298" r:id="rId26"/>
    <p:sldId id="300" r:id="rId27"/>
    <p:sldId id="301" r:id="rId28"/>
    <p:sldId id="303" r:id="rId29"/>
    <p:sldId id="304" r:id="rId30"/>
    <p:sldId id="306" r:id="rId31"/>
    <p:sldId id="307" r:id="rId32"/>
    <p:sldId id="309" r:id="rId33"/>
    <p:sldId id="310" r:id="rId34"/>
    <p:sldId id="312" r:id="rId35"/>
    <p:sldId id="313" r:id="rId36"/>
    <p:sldId id="315" r:id="rId37"/>
    <p:sldId id="316" r:id="rId38"/>
    <p:sldId id="318" r:id="rId39"/>
    <p:sldId id="321" r:id="rId40"/>
    <p:sldId id="322" r:id="rId41"/>
    <p:sldId id="323" r:id="rId42"/>
    <p:sldId id="331" r:id="rId43"/>
    <p:sldId id="329" r:id="rId44"/>
    <p:sldId id="332" r:id="rId45"/>
    <p:sldId id="334" r:id="rId46"/>
    <p:sldId id="335" r:id="rId47"/>
    <p:sldId id="336" r:id="rId48"/>
    <p:sldId id="338" r:id="rId49"/>
    <p:sldId id="345" r:id="rId50"/>
    <p:sldId id="346" r:id="rId51"/>
    <p:sldId id="352" r:id="rId52"/>
    <p:sldId id="354" r:id="rId53"/>
    <p:sldId id="355" r:id="rId54"/>
    <p:sldId id="356" r:id="rId55"/>
    <p:sldId id="351" r:id="rId56"/>
    <p:sldId id="357" r:id="rId57"/>
    <p:sldId id="359" r:id="rId58"/>
    <p:sldId id="360" r:id="rId59"/>
    <p:sldId id="361" r:id="rId60"/>
    <p:sldId id="362" r:id="rId6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E200"/>
    <a:srgbClr val="D2FF53"/>
    <a:srgbClr val="85B400"/>
    <a:srgbClr val="663300"/>
    <a:srgbClr val="EBFFB3"/>
    <a:srgbClr val="94C800"/>
    <a:srgbClr val="82B000"/>
    <a:srgbClr val="ABA95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69" autoAdjust="0"/>
    <p:restoredTop sz="94660"/>
  </p:normalViewPr>
  <p:slideViewPr>
    <p:cSldViewPr>
      <p:cViewPr>
        <p:scale>
          <a:sx n="50" d="100"/>
          <a:sy n="50" d="100"/>
        </p:scale>
        <p:origin x="-3558" y="-15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4A078-7062-47C5-BB07-342DA3F144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61C1D-C7DB-456C-9629-13AD2F13B6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6DD30-3B15-45D0-AA14-6DCCF67F1D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CC32D9E-33A8-49EA-8F6F-B43FBCA482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990AD7B-4F04-441D-95A5-E87F8AE602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4B46E-ED13-4515-9AD1-D9E2E068B4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83B43-475E-4FA8-B64B-422CFAE777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1C39D-A2C6-4411-818E-F399F55CD6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D8B4A-9D3E-450D-8F89-006D2C7397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EB9BC5-8150-44BB-9B28-349673FCE3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96B54-AB5F-4117-9D3A-0AE6CF7577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71613-EE1F-4940-B5F7-4D2DD85014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20E0D-B53E-4A91-8CD2-0C1AF344CF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CF6FC1-F9E0-4E7F-93D9-F814F1BC730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jpeg"/><Relationship Id="rId5" Type="http://schemas.openxmlformats.org/officeDocument/2006/relationships/image" Target="../media/image18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jpeg"/><Relationship Id="rId5" Type="http://schemas.openxmlformats.org/officeDocument/2006/relationships/image" Target="../media/image18.jpeg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jpeg"/><Relationship Id="rId5" Type="http://schemas.openxmlformats.org/officeDocument/2006/relationships/image" Target="../media/image38.jpeg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jpeg"/><Relationship Id="rId5" Type="http://schemas.openxmlformats.org/officeDocument/2006/relationships/image" Target="../media/image18.jpeg"/><Relationship Id="rId4" Type="http://schemas.openxmlformats.org/officeDocument/2006/relationships/image" Target="../media/image3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7.xml"/><Relationship Id="rId18" Type="http://schemas.openxmlformats.org/officeDocument/2006/relationships/slide" Target="slide41.xml"/><Relationship Id="rId3" Type="http://schemas.openxmlformats.org/officeDocument/2006/relationships/slide" Target="slide5.xml"/><Relationship Id="rId21" Type="http://schemas.openxmlformats.org/officeDocument/2006/relationships/slide" Target="slide47.xml"/><Relationship Id="rId7" Type="http://schemas.openxmlformats.org/officeDocument/2006/relationships/slide" Target="slide15.xml"/><Relationship Id="rId12" Type="http://schemas.openxmlformats.org/officeDocument/2006/relationships/slide" Target="slide25.xml"/><Relationship Id="rId17" Type="http://schemas.openxmlformats.org/officeDocument/2006/relationships/slide" Target="slide39.xml"/><Relationship Id="rId25" Type="http://schemas.openxmlformats.org/officeDocument/2006/relationships/image" Target="../media/image5.jpeg"/><Relationship Id="rId2" Type="http://schemas.openxmlformats.org/officeDocument/2006/relationships/image" Target="../media/image4.jpeg"/><Relationship Id="rId16" Type="http://schemas.openxmlformats.org/officeDocument/2006/relationships/slide" Target="slide35.xml"/><Relationship Id="rId20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23.xml"/><Relationship Id="rId24" Type="http://schemas.openxmlformats.org/officeDocument/2006/relationships/slide" Target="slide53.xml"/><Relationship Id="rId5" Type="http://schemas.openxmlformats.org/officeDocument/2006/relationships/slide" Target="slide9.xml"/><Relationship Id="rId15" Type="http://schemas.openxmlformats.org/officeDocument/2006/relationships/slide" Target="slide31.xml"/><Relationship Id="rId23" Type="http://schemas.openxmlformats.org/officeDocument/2006/relationships/slide" Target="slide51.xml"/><Relationship Id="rId10" Type="http://schemas.openxmlformats.org/officeDocument/2006/relationships/slide" Target="slide21.xml"/><Relationship Id="rId19" Type="http://schemas.openxmlformats.org/officeDocument/2006/relationships/slide" Target="slide43.xml"/><Relationship Id="rId4" Type="http://schemas.openxmlformats.org/officeDocument/2006/relationships/slide" Target="slide7.xml"/><Relationship Id="rId9" Type="http://schemas.openxmlformats.org/officeDocument/2006/relationships/slide" Target="slide19.xml"/><Relationship Id="rId14" Type="http://schemas.openxmlformats.org/officeDocument/2006/relationships/slide" Target="slide29.xml"/><Relationship Id="rId22" Type="http://schemas.openxmlformats.org/officeDocument/2006/relationships/slide" Target="slide4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61.jpeg"/><Relationship Id="rId4" Type="http://schemas.openxmlformats.org/officeDocument/2006/relationships/image" Target="../media/image6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1.png"/><Relationship Id="rId5" Type="http://schemas.openxmlformats.org/officeDocument/2006/relationships/image" Target="../media/image20.jpeg"/><Relationship Id="rId4" Type="http://schemas.openxmlformats.org/officeDocument/2006/relationships/image" Target="../media/image5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jpeg"/><Relationship Id="rId5" Type="http://schemas.openxmlformats.org/officeDocument/2006/relationships/image" Target="../media/image33.jpeg"/><Relationship Id="rId4" Type="http://schemas.openxmlformats.org/officeDocument/2006/relationships/image" Target="../media/image7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jpeg"/><Relationship Id="rId5" Type="http://schemas.openxmlformats.org/officeDocument/2006/relationships/image" Target="../media/image85.png"/><Relationship Id="rId4" Type="http://schemas.openxmlformats.org/officeDocument/2006/relationships/image" Target="../media/image5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://kolyan.net/index.php?newsid=18785" TargetMode="External"/><Relationship Id="rId13" Type="http://schemas.openxmlformats.org/officeDocument/2006/relationships/hyperlink" Target="http://www.nationalgeographic-traveler.ru/news/476/" TargetMode="External"/><Relationship Id="rId3" Type="http://schemas.openxmlformats.org/officeDocument/2006/relationships/hyperlink" Target="http://ksanka.hiblogger.net/1231052.html/thread/5396111" TargetMode="External"/><Relationship Id="rId7" Type="http://schemas.openxmlformats.org/officeDocument/2006/relationships/hyperlink" Target="http://900igr.net/Detskie_prezentatsii/Biologija.Morskie_zhiteli/Morskie_obitateli_1.files/detskie_kartinki_zhivotnykh_008_Albatros.html" TargetMode="External"/><Relationship Id="rId12" Type="http://schemas.openxmlformats.org/officeDocument/2006/relationships/hyperlink" Target="http://remstail72.ru/uaz-3151-vikipediya.html" TargetMode="External"/><Relationship Id="rId17" Type="http://schemas.openxmlformats.org/officeDocument/2006/relationships/hyperlink" Target="http://im5-tub-ru.yandex.net/i?id=254225424-33-72&amp;n=17" TargetMode="External"/><Relationship Id="rId2" Type="http://schemas.openxmlformats.org/officeDocument/2006/relationships/image" Target="../media/image86.emf"/><Relationship Id="rId16" Type="http://schemas.openxmlformats.org/officeDocument/2006/relationships/hyperlink" Target="http://ryabokosha.livejournal.com/18666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6-tub-ru.yandex.net/i?id=320674546-08-72" TargetMode="External"/><Relationship Id="rId11" Type="http://schemas.openxmlformats.org/officeDocument/2006/relationships/hyperlink" Target="http://www.liveinternet.ru/users/4290165/blog/" TargetMode="External"/><Relationship Id="rId5" Type="http://schemas.openxmlformats.org/officeDocument/2006/relationships/hyperlink" Target="http://im4-tub-ru.yandex.net/i?id=317765285-50-72" TargetMode="External"/><Relationship Id="rId15" Type="http://schemas.openxmlformats.org/officeDocument/2006/relationships/hyperlink" Target="http://ianimal.ru/topics/russkaya-vykhukhol" TargetMode="External"/><Relationship Id="rId10" Type="http://schemas.openxmlformats.org/officeDocument/2006/relationships/hyperlink" Target="http://www.floranimal.ru/show_foto_his.php?foi=3889&amp;flidgr=2352" TargetMode="External"/><Relationship Id="rId4" Type="http://schemas.openxmlformats.org/officeDocument/2006/relationships/hyperlink" Target="http://myaquaclub.ru/aquaflora/buttomflora-top?start=15" TargetMode="External"/><Relationship Id="rId9" Type="http://schemas.openxmlformats.org/officeDocument/2006/relationships/hyperlink" Target="http://im5-tub-ru.yandex.net/i?id=270508108-71-72" TargetMode="External"/><Relationship Id="rId14" Type="http://schemas.openxmlformats.org/officeDocument/2006/relationships/hyperlink" Target="http://dp574.mindmix.ru/3591-905-vhod-dlja-druzei.zhtml" TargetMode="Externa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hyperlink" Target="http://birdphoto.ru/index.php?newsid=612" TargetMode="External"/><Relationship Id="rId13" Type="http://schemas.openxmlformats.org/officeDocument/2006/relationships/hyperlink" Target="http://1600x1200.photodesktop.ru/photo/33-0-381-3" TargetMode="External"/><Relationship Id="rId3" Type="http://schemas.openxmlformats.org/officeDocument/2006/relationships/hyperlink" Target="http://celt-tv.livejournal.com/431658.html" TargetMode="External"/><Relationship Id="rId7" Type="http://schemas.openxmlformats.org/officeDocument/2006/relationships/hyperlink" Target="http://vsyako-razno.ru/19690-o-delfinah.html" TargetMode="External"/><Relationship Id="rId12" Type="http://schemas.openxmlformats.org/officeDocument/2006/relationships/hyperlink" Target="http://www.liveinternet.ru/community/geo_club/post119017909/" TargetMode="External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ermer.ru/forum/porody-gusei/50108?page=3" TargetMode="External"/><Relationship Id="rId11" Type="http://schemas.openxmlformats.org/officeDocument/2006/relationships/hyperlink" Target="http://www.corner-game.com/photo/zhivotnye/fotografija_2/9-0-320" TargetMode="External"/><Relationship Id="rId5" Type="http://schemas.openxmlformats.org/officeDocument/2006/relationships/hyperlink" Target="http://images.yandex.ru/yandsearch?text=%D0%B3%D1%80%D0%B8%D1%84%20%D1%84%D0%BE%D1%82%D0%BE&amp;img_url=s19.radikal.ru%2Fi192%2F1006%2Fa8%2F74b048c1a5ac.jpg&amp;pos=0&amp;rpt=simage" TargetMode="External"/><Relationship Id="rId10" Type="http://schemas.openxmlformats.org/officeDocument/2006/relationships/hyperlink" Target="http://moscow.olx.ru/iid-195570566" TargetMode="External"/><Relationship Id="rId4" Type="http://schemas.openxmlformats.org/officeDocument/2006/relationships/hyperlink" Target="http://www.floranimal.ru/orders/4411.html" TargetMode="External"/><Relationship Id="rId9" Type="http://schemas.openxmlformats.org/officeDocument/2006/relationships/hyperlink" Target="http://www.bochkavpechatleniy.com/social/blog/7061/45099" TargetMode="Externa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hyperlink" Target="http://vosrogdenie.org/viewtopic.php?t=9953&amp;sid=a4f67672bc25604357dee0587fe12547" TargetMode="External"/><Relationship Id="rId13" Type="http://schemas.openxmlformats.org/officeDocument/2006/relationships/hyperlink" Target="http://wildworlds.ru/index.php?option=com_content&amp;view=article&amp;id=253&amp;Itemid=257" TargetMode="External"/><Relationship Id="rId3" Type="http://schemas.openxmlformats.org/officeDocument/2006/relationships/hyperlink" Target="http://i2.guns.ru/forums/icons/forum_pictures/002286/2286143.jpg" TargetMode="External"/><Relationship Id="rId7" Type="http://schemas.openxmlformats.org/officeDocument/2006/relationships/hyperlink" Target="http://prikol.bigmir.net/view/181497/" TargetMode="External"/><Relationship Id="rId12" Type="http://schemas.openxmlformats.org/officeDocument/2006/relationships/hyperlink" Target="http://forum.zoologist.ru/viewtopic.php?id=2783&amp;p=33" TargetMode="External"/><Relationship Id="rId2" Type="http://schemas.openxmlformats.org/officeDocument/2006/relationships/image" Target="../media/image86.emf"/><Relationship Id="rId16" Type="http://schemas.openxmlformats.org/officeDocument/2006/relationships/hyperlink" Target="http://o6oi.ru/main.php/wallpapers/animals_world/animals/fox/fox32_1600x1200.jpg.html?g2_imageViewsIndex=3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jackilyn.hubpages.com/hub/Onagers" TargetMode="External"/><Relationship Id="rId11" Type="http://schemas.openxmlformats.org/officeDocument/2006/relationships/hyperlink" Target="http://im5-tub-ru.yandex.net/i?id=412459573-03-72" TargetMode="External"/><Relationship Id="rId5" Type="http://schemas.openxmlformats.org/officeDocument/2006/relationships/hyperlink" Target="http://ohotanakosul.do.am/index/kartinki/0-6" TargetMode="External"/><Relationship Id="rId15" Type="http://schemas.openxmlformats.org/officeDocument/2006/relationships/hyperlink" Target="http://im0-tub-ru.yandex.net/i?id=547599363-50-72" TargetMode="External"/><Relationship Id="rId10" Type="http://schemas.openxmlformats.org/officeDocument/2006/relationships/hyperlink" Target="http://museum.stavsu.ru/ObjectView.aspx?idObject=10654&amp;idExposition=126" TargetMode="External"/><Relationship Id="rId4" Type="http://schemas.openxmlformats.org/officeDocument/2006/relationships/hyperlink" Target="http://im3-tub-ru.yandex.net/i?id=5856577-15-72" TargetMode="External"/><Relationship Id="rId9" Type="http://schemas.openxmlformats.org/officeDocument/2006/relationships/hyperlink" Target="http://polozov.livejournal.com/133850.html" TargetMode="External"/><Relationship Id="rId14" Type="http://schemas.openxmlformats.org/officeDocument/2006/relationships/hyperlink" Target="http://www.latindex.ru/content/articles/670/" TargetMode="Externa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hyperlink" Target="http://naduna.my1.ru/photo/3-0-10-3" TargetMode="External"/><Relationship Id="rId13" Type="http://schemas.openxmlformats.org/officeDocument/2006/relationships/hyperlink" Target="http://www.labart.ru/animal/bear_w/27.shtml" TargetMode="External"/><Relationship Id="rId18" Type="http://schemas.openxmlformats.org/officeDocument/2006/relationships/hyperlink" Target="http://im3-tub-ru.yandex.net/i?id=223807845-19-72&amp;n=21" TargetMode="External"/><Relationship Id="rId3" Type="http://schemas.openxmlformats.org/officeDocument/2006/relationships/hyperlink" Target="http://www.krascats.ru/viewtopic.php?f=34&amp;t=1461" TargetMode="External"/><Relationship Id="rId7" Type="http://schemas.openxmlformats.org/officeDocument/2006/relationships/hyperlink" Target="http://www.ostashkov.ru/foto/view-46714/" TargetMode="External"/><Relationship Id="rId12" Type="http://schemas.openxmlformats.org/officeDocument/2006/relationships/hyperlink" Target="http://novostey.com/society/news247870.html" TargetMode="External"/><Relationship Id="rId17" Type="http://schemas.openxmlformats.org/officeDocument/2006/relationships/hyperlink" Target="http://www.yunphoto.net/ru/photobase/yp1053.html" TargetMode="External"/><Relationship Id="rId2" Type="http://schemas.openxmlformats.org/officeDocument/2006/relationships/image" Target="../media/image86.emf"/><Relationship Id="rId16" Type="http://schemas.openxmlformats.org/officeDocument/2006/relationships/hyperlink" Target="http://www.tvoyrebenok.ru/images/viktorina/samiy-samiy/b/21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o6oi.ru/main.php/wallpapers/animals_world/animals/fox/fox32_1600x1200.jpg.html?g2_imageViewsIndex=3" TargetMode="External"/><Relationship Id="rId11" Type="http://schemas.openxmlformats.org/officeDocument/2006/relationships/hyperlink" Target="http://guns.arsenalnoe.ru/m/6515/w_ewropeyskoy_chasti_rossii_mozhet_byty_wweden_zapret_oh.html" TargetMode="External"/><Relationship Id="rId5" Type="http://schemas.openxmlformats.org/officeDocument/2006/relationships/hyperlink" Target="http://im0-tub-ru.yandex.net/i?id=547599363-50-72" TargetMode="External"/><Relationship Id="rId15" Type="http://schemas.openxmlformats.org/officeDocument/2006/relationships/hyperlink" Target="http://vip.karelia.pro/viewtopic.php?p=8101151" TargetMode="External"/><Relationship Id="rId10" Type="http://schemas.openxmlformats.org/officeDocument/2006/relationships/hyperlink" Target="http://im5-tub-ru.yandex.net/i?id=540698749-61-72&amp;n=17" TargetMode="External"/><Relationship Id="rId4" Type="http://schemas.openxmlformats.org/officeDocument/2006/relationships/hyperlink" Target="http://www.latindex.ru/content/articles/670/" TargetMode="External"/><Relationship Id="rId9" Type="http://schemas.openxmlformats.org/officeDocument/2006/relationships/hyperlink" Target="http://www.9111.ru/articles/view/46000.html" TargetMode="External"/><Relationship Id="rId14" Type="http://schemas.openxmlformats.org/officeDocument/2006/relationships/hyperlink" Target="http://www.edu.severodvinsk.ru/after_school/obl_www/2012/work/bogdanov/animals.html" TargetMode="Externa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tzveri.ru/jivitniy_mir1903.html" TargetMode="External"/><Relationship Id="rId13" Type="http://schemas.openxmlformats.org/officeDocument/2006/relationships/hyperlink" Target="http://bioword.narod.ru/G/G025.htm" TargetMode="External"/><Relationship Id="rId18" Type="http://schemas.openxmlformats.org/officeDocument/2006/relationships/hyperlink" Target="http://old.kostanayagro.kz/priroda-i-chelovek/" TargetMode="External"/><Relationship Id="rId3" Type="http://schemas.openxmlformats.org/officeDocument/2006/relationships/hyperlink" Target="http://www.liveinternet.ru/users/algre/post105738088/" TargetMode="External"/><Relationship Id="rId21" Type="http://schemas.openxmlformats.org/officeDocument/2006/relationships/hyperlink" Target="http://nasch-mir.my1.ru/photo/41-0-380-3" TargetMode="External"/><Relationship Id="rId7" Type="http://schemas.openxmlformats.org/officeDocument/2006/relationships/hyperlink" Target="http://www.photo-sborka.ru/photos/big/carskie-roga" TargetMode="External"/><Relationship Id="rId12" Type="http://schemas.openxmlformats.org/officeDocument/2006/relationships/hyperlink" Target="http://imagesland.ru/index.php?id=55" TargetMode="External"/><Relationship Id="rId17" Type="http://schemas.openxmlformats.org/officeDocument/2006/relationships/hyperlink" Target="http://ru.picscdn.com/domain/kenig-photo.ru/" TargetMode="External"/><Relationship Id="rId2" Type="http://schemas.openxmlformats.org/officeDocument/2006/relationships/image" Target="../media/image86.emf"/><Relationship Id="rId16" Type="http://schemas.openxmlformats.org/officeDocument/2006/relationships/hyperlink" Target="http://im3-tub-ru.yandex.net/i?id=228477979-08-72&amp;n=17" TargetMode="External"/><Relationship Id="rId20" Type="http://schemas.openxmlformats.org/officeDocument/2006/relationships/hyperlink" Target="http://pesik.su/2011/01/straus/&#1100;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t3.gstatic.com/images?q=tbn:ANd9GcR3iNhDzB3HVLZh5YcMjd0n8KS2G2-brvnReQGhH5Ak2Ug7yezucQ" TargetMode="External"/><Relationship Id="rId11" Type="http://schemas.openxmlformats.org/officeDocument/2006/relationships/hyperlink" Target="http://www.yaplakal.com/forum13/topic252179.html" TargetMode="External"/><Relationship Id="rId5" Type="http://schemas.openxmlformats.org/officeDocument/2006/relationships/hyperlink" Target="http://infa.ws/animal/index.php?id=1532" TargetMode="External"/><Relationship Id="rId15" Type="http://schemas.openxmlformats.org/officeDocument/2006/relationships/hyperlink" Target="http://im6-tub-ru.yandex.net/i?id=135200704-40-72" TargetMode="External"/><Relationship Id="rId10" Type="http://schemas.openxmlformats.org/officeDocument/2006/relationships/hyperlink" Target="http://ianimal.ru/topics/pangoliny" TargetMode="External"/><Relationship Id="rId19" Type="http://schemas.openxmlformats.org/officeDocument/2006/relationships/hyperlink" Target="http://kinderrazukraski.ru/givotnie-evropi-kartinki.html" TargetMode="External"/><Relationship Id="rId4" Type="http://schemas.openxmlformats.org/officeDocument/2006/relationships/hyperlink" Target="http://sheltering-sky.ru/?c=result&amp;query=the%20endangered%20species%20and" TargetMode="External"/><Relationship Id="rId9" Type="http://schemas.openxmlformats.org/officeDocument/2006/relationships/hyperlink" Target="http://galereika.net/photo/156-0-3220-3" TargetMode="External"/><Relationship Id="rId14" Type="http://schemas.openxmlformats.org/officeDocument/2006/relationships/hyperlink" Target="http://im4-tub-ru.yandex.net/i?id=354493762-24-72&amp;n=17" TargetMode="External"/><Relationship Id="rId22" Type="http://schemas.openxmlformats.org/officeDocument/2006/relationships/hyperlink" Target="http://www.tiptip.ru/p/12/seld_tihookeanskaya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hyperlink" Target="http://im8-tub-ru.yandex.net/i?id=255634913-62-72&amp;n=17" TargetMode="External"/><Relationship Id="rId3" Type="http://schemas.openxmlformats.org/officeDocument/2006/relationships/hyperlink" Target="http://www.artfotki.ru/2/jivitniy_mir0886.html" TargetMode="External"/><Relationship Id="rId7" Type="http://schemas.openxmlformats.org/officeDocument/2006/relationships/hyperlink" Target="http://basik.ru/photo_animals/chameleon/06_chameleon" TargetMode="External"/><Relationship Id="rId12" Type="http://schemas.openxmlformats.org/officeDocument/2006/relationships/hyperlink" Target="http://allfreed.ru/uploads/posts/1111/36701215110656_pk_3.jpg" TargetMode="External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uffa.org.ua/ua/news/46/" TargetMode="External"/><Relationship Id="rId11" Type="http://schemas.openxmlformats.org/officeDocument/2006/relationships/hyperlink" Target="http://yapontseva.narod.ru/gallery-1.html" TargetMode="External"/><Relationship Id="rId5" Type="http://schemas.openxmlformats.org/officeDocument/2006/relationships/hyperlink" Target="http://im6-tub-ru.yandex.net/i?id=370742246-49-72" TargetMode="External"/><Relationship Id="rId10" Type="http://schemas.openxmlformats.org/officeDocument/2006/relationships/hyperlink" Target="http://blogs.privet.ru/community/Energy.Contact/96794890" TargetMode="External"/><Relationship Id="rId4" Type="http://schemas.openxmlformats.org/officeDocument/2006/relationships/hyperlink" Target="http://900igr.net/Detskie_prezentatsii/biologiya/Ekzoticheskie.files/kartinki_zhivotnykh_008_Tapir.html" TargetMode="External"/><Relationship Id="rId9" Type="http://schemas.openxmlformats.org/officeDocument/2006/relationships/hyperlink" Target="http://www.bbc.co.uk/russian/science/2010/09/100921_oldest_arctic_tern.s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52" name="Picture 8" descr="медвед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4147" name="Rectangle 3"/>
          <p:cNvSpPr>
            <a:spLocks noGrp="1" noChangeArrowheads="1"/>
          </p:cNvSpPr>
          <p:nvPr>
            <p:ph type="subTitle" idx="1"/>
          </p:nvPr>
        </p:nvSpPr>
        <p:spPr>
          <a:ln>
            <a:solidFill>
              <a:srgbClr val="7E5D00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solidFill>
                  <a:srgbClr val="663300"/>
                </a:solidFill>
              </a:rPr>
              <a:t>Подготовила учитель химии и биологии</a:t>
            </a:r>
            <a:r>
              <a:rPr lang="ru-RU" sz="2800">
                <a:solidFill>
                  <a:schemeClr val="accent2"/>
                </a:solidFill>
              </a:rPr>
              <a:t>  </a:t>
            </a:r>
            <a:r>
              <a:rPr lang="ru-RU" sz="2800" b="1">
                <a:solidFill>
                  <a:srgbClr val="663300"/>
                </a:solidFill>
              </a:rPr>
              <a:t>Гогохия Е.А.</a:t>
            </a:r>
          </a:p>
          <a:p>
            <a:pPr>
              <a:lnSpc>
                <a:spcPct val="90000"/>
              </a:lnSpc>
            </a:pPr>
            <a:r>
              <a:rPr lang="ru-RU" sz="2800" i="1"/>
              <a:t>Центр образования неслышащих учащихся г. Ростова-на-Дону</a:t>
            </a:r>
          </a:p>
        </p:txBody>
      </p:sp>
      <p:sp>
        <p:nvSpPr>
          <p:cNvPr id="134149" name="WordArt 5"/>
          <p:cNvSpPr>
            <a:spLocks noChangeArrowheads="1" noChangeShapeType="1" noTextEdit="1"/>
          </p:cNvSpPr>
          <p:nvPr/>
        </p:nvSpPr>
        <p:spPr bwMode="auto">
          <a:xfrm>
            <a:off x="1676400" y="1143000"/>
            <a:ext cx="57912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6633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Игра - викторина</a:t>
            </a:r>
          </a:p>
        </p:txBody>
      </p:sp>
      <p:sp>
        <p:nvSpPr>
          <p:cNvPr id="134151" name="WordArt 7"/>
          <p:cNvSpPr>
            <a:spLocks noChangeArrowheads="1" noChangeShapeType="1" noTextEdit="1"/>
          </p:cNvSpPr>
          <p:nvPr/>
        </p:nvSpPr>
        <p:spPr bwMode="auto">
          <a:xfrm>
            <a:off x="762000" y="2286000"/>
            <a:ext cx="7696200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87C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 мире животных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Мех </a:t>
            </a:r>
            <a:r>
              <a:rPr lang="ru-RU" sz="4000" b="1">
                <a:solidFill>
                  <a:schemeClr val="accent2"/>
                </a:solidFill>
              </a:rPr>
              <a:t>выдры</a:t>
            </a:r>
            <a:r>
              <a:rPr lang="ru-RU" sz="4000">
                <a:solidFill>
                  <a:schemeClr val="accent2"/>
                </a:solidFill>
              </a:rPr>
              <a:t> смазан жиром и почти не промокает в воде.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2867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8677" name="Picture 5" descr="выдр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48400" y="4343400"/>
            <a:ext cx="1809750" cy="14287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Какой зверь воет на луну?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Волк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Бурый медведь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Лиса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Варан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29701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9717" name="Picture 21" descr="i?id=482427459-18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895600"/>
            <a:ext cx="1981200" cy="1479550"/>
          </a:xfrm>
          <a:prstGeom prst="rect">
            <a:avLst/>
          </a:prstGeom>
          <a:noFill/>
        </p:spPr>
      </p:pic>
      <p:pic>
        <p:nvPicPr>
          <p:cNvPr id="29719" name="Picture 23" descr="i?id=412909637-66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00800" y="2819400"/>
            <a:ext cx="1828800" cy="1547813"/>
          </a:xfrm>
          <a:prstGeom prst="rect">
            <a:avLst/>
          </a:prstGeom>
          <a:noFill/>
        </p:spPr>
      </p:pic>
      <p:pic>
        <p:nvPicPr>
          <p:cNvPr id="29721" name="Picture 25" descr="i?id=826748700-56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800600"/>
            <a:ext cx="1981200" cy="1479550"/>
          </a:xfrm>
          <a:prstGeom prst="rect">
            <a:avLst/>
          </a:prstGeom>
          <a:noFill/>
        </p:spPr>
      </p:pic>
      <p:pic>
        <p:nvPicPr>
          <p:cNvPr id="29723" name="Picture 27" descr="i?id=132510483-14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4800600"/>
            <a:ext cx="1905000" cy="1422400"/>
          </a:xfrm>
          <a:prstGeom prst="rect">
            <a:avLst/>
          </a:prstGeom>
          <a:noFill/>
        </p:spPr>
      </p:pic>
      <p:sp>
        <p:nvSpPr>
          <p:cNvPr id="29724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 b="1">
                <a:solidFill>
                  <a:schemeClr val="accent2"/>
                </a:solidFill>
              </a:rPr>
              <a:t>Волки</a:t>
            </a:r>
            <a:r>
              <a:rPr lang="ru-RU" sz="4000">
                <a:solidFill>
                  <a:schemeClr val="accent2"/>
                </a:solidFill>
              </a:rPr>
              <a:t> воют на луну,  призывая своих сородичей.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3174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749" name="Picture 5" descr="i?id=482427459-18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9800" y="4267200"/>
            <a:ext cx="1981200" cy="14795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Какие птицы за год пролетают расстояние, почти равное длине экватора?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Чайка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Попугай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Сова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Птица-секретарь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32773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2793" name="Picture 25" descr="i?id=103816024-08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24600" y="2819400"/>
            <a:ext cx="1981200" cy="1479550"/>
          </a:xfrm>
          <a:prstGeom prst="rect">
            <a:avLst/>
          </a:prstGeom>
          <a:noFill/>
        </p:spPr>
      </p:pic>
      <p:pic>
        <p:nvPicPr>
          <p:cNvPr id="32795" name="Picture 27" descr="i?id=185404267-09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5800" y="4572000"/>
            <a:ext cx="1524000" cy="1905000"/>
          </a:xfrm>
          <a:prstGeom prst="rect">
            <a:avLst/>
          </a:prstGeom>
          <a:noFill/>
        </p:spPr>
      </p:pic>
      <p:pic>
        <p:nvPicPr>
          <p:cNvPr id="32797" name="Picture 29" descr="i?id=48232231-07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24600" y="4714875"/>
            <a:ext cx="1981200" cy="1454150"/>
          </a:xfrm>
          <a:prstGeom prst="rect">
            <a:avLst/>
          </a:prstGeom>
          <a:noFill/>
        </p:spPr>
      </p:pic>
      <p:pic>
        <p:nvPicPr>
          <p:cNvPr id="32799" name="Picture 31" descr="i?id=294229557-34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67200" y="2836863"/>
            <a:ext cx="1905000" cy="1498600"/>
          </a:xfrm>
          <a:prstGeom prst="rect">
            <a:avLst/>
          </a:prstGeom>
          <a:noFill/>
        </p:spPr>
      </p:pic>
      <p:sp>
        <p:nvSpPr>
          <p:cNvPr id="32800" name="AutoShape 3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  <p:bldP spid="3277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Дважды в году из полярной тундры до Антарктиды полярные крачки (</a:t>
            </a:r>
            <a:r>
              <a:rPr lang="ru-RU" sz="4000" b="1">
                <a:solidFill>
                  <a:schemeClr val="accent2"/>
                </a:solidFill>
              </a:rPr>
              <a:t>чайки</a:t>
            </a:r>
            <a:r>
              <a:rPr lang="ru-RU" sz="4000">
                <a:solidFill>
                  <a:schemeClr val="accent2"/>
                </a:solidFill>
              </a:rPr>
              <a:t>) пролетают 15 тысяч км. Для сравнения, длина экватора 40 тысяч км.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3482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508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Какое животное может разными глазами смотреть в разные стороны?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Хамелеон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Лемур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Ящерица - василиск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Лягушка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38917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8933" name="Picture 21" descr="i?id=374178581-49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743200"/>
            <a:ext cx="1981200" cy="1533525"/>
          </a:xfrm>
          <a:prstGeom prst="rect">
            <a:avLst/>
          </a:prstGeom>
          <a:noFill/>
        </p:spPr>
      </p:pic>
      <p:pic>
        <p:nvPicPr>
          <p:cNvPr id="38935" name="Picture 23" descr="i?id=308001973-05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819400"/>
            <a:ext cx="1981200" cy="1477963"/>
          </a:xfrm>
          <a:prstGeom prst="rect">
            <a:avLst/>
          </a:prstGeom>
          <a:noFill/>
        </p:spPr>
      </p:pic>
      <p:pic>
        <p:nvPicPr>
          <p:cNvPr id="38937" name="Picture 25" descr="i?id=433814465-60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776788"/>
            <a:ext cx="1981200" cy="1306512"/>
          </a:xfrm>
          <a:prstGeom prst="rect">
            <a:avLst/>
          </a:prstGeom>
          <a:noFill/>
        </p:spPr>
      </p:pic>
      <p:pic>
        <p:nvPicPr>
          <p:cNvPr id="38941" name="Picture 29" descr="i?id=365225868-26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4724400"/>
            <a:ext cx="1905000" cy="1422400"/>
          </a:xfrm>
          <a:prstGeom prst="rect">
            <a:avLst/>
          </a:prstGeom>
          <a:noFill/>
        </p:spPr>
      </p:pic>
      <p:sp>
        <p:nvSpPr>
          <p:cNvPr id="38942" name="AutoShape 3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3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Глаза </a:t>
            </a:r>
            <a:r>
              <a:rPr lang="ru-RU" sz="4000" b="1">
                <a:solidFill>
                  <a:schemeClr val="accent2"/>
                </a:solidFill>
              </a:rPr>
              <a:t>хамелеона</a:t>
            </a:r>
            <a:r>
              <a:rPr lang="ru-RU" sz="4000">
                <a:solidFill>
                  <a:schemeClr val="accent2"/>
                </a:solidFill>
              </a:rPr>
              <a:t> двигаются независимо друг от друга и могут смотреть в разные стороны.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4096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0966" name="Picture 6" descr="i?id=374178581-49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4267200"/>
            <a:ext cx="1981200" cy="153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На лапах какого животного находятся два или три крупных до 7 см когтя?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Гиена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Муравьед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Ленивец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Броненосец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41989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2005" name="Picture 21" descr="i?id=128078735-21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819400"/>
            <a:ext cx="1981200" cy="1400175"/>
          </a:xfrm>
          <a:prstGeom prst="rect">
            <a:avLst/>
          </a:prstGeom>
          <a:noFill/>
        </p:spPr>
      </p:pic>
      <p:pic>
        <p:nvPicPr>
          <p:cNvPr id="42007" name="Picture 23" descr="i?id=364297049-15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844800"/>
            <a:ext cx="1981200" cy="1320800"/>
          </a:xfrm>
          <a:prstGeom prst="rect">
            <a:avLst/>
          </a:prstGeom>
          <a:noFill/>
        </p:spPr>
      </p:pic>
      <p:pic>
        <p:nvPicPr>
          <p:cNvPr id="42008" name="Picture 24" descr="ленивец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905375"/>
            <a:ext cx="1981200" cy="1241425"/>
          </a:xfrm>
          <a:prstGeom prst="rect">
            <a:avLst/>
          </a:prstGeom>
          <a:noFill/>
        </p:spPr>
      </p:pic>
      <p:pic>
        <p:nvPicPr>
          <p:cNvPr id="42010" name="Picture 26" descr="i?id=378068534-62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24600" y="4800600"/>
            <a:ext cx="1981200" cy="1479550"/>
          </a:xfrm>
          <a:prstGeom prst="rect">
            <a:avLst/>
          </a:prstGeom>
          <a:noFill/>
        </p:spPr>
      </p:pic>
      <p:sp>
        <p:nvSpPr>
          <p:cNvPr id="42011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19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Лапы </a:t>
            </a:r>
            <a:r>
              <a:rPr lang="ru-RU" sz="4000" b="1">
                <a:solidFill>
                  <a:schemeClr val="accent2"/>
                </a:solidFill>
              </a:rPr>
              <a:t>ленивцев</a:t>
            </a:r>
            <a:r>
              <a:rPr lang="ru-RU" sz="4000">
                <a:solidFill>
                  <a:schemeClr val="accent2"/>
                </a:solidFill>
              </a:rPr>
              <a:t> приспособлены для того, чтобы животные могли подолгу висеть на деревьях  с помощью длинных загнутых когтей.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4403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4038" name="Picture 6" descr="ленивец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48400" y="4648200"/>
            <a:ext cx="1828800" cy="1146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Какая птица может проглотить даже баранью ногу?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Пингвин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Марабу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Дрофа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Гриф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48133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56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8157" name="Picture 2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24600" y="28194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58" name="Picture 30" descr="i?id=290427089-34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5800" y="2590800"/>
            <a:ext cx="1524000" cy="1828800"/>
          </a:xfrm>
          <a:prstGeom prst="rect">
            <a:avLst/>
          </a:prstGeom>
          <a:noFill/>
        </p:spPr>
      </p:pic>
      <p:pic>
        <p:nvPicPr>
          <p:cNvPr id="48159" name="Picture 31" descr="i?id=390103748-39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24600" y="4648200"/>
            <a:ext cx="1905000" cy="1676400"/>
          </a:xfrm>
          <a:prstGeom prst="rect">
            <a:avLst/>
          </a:prstGeom>
          <a:noFill/>
        </p:spPr>
      </p:pic>
      <p:pic>
        <p:nvPicPr>
          <p:cNvPr id="48160" name="Picture 32" descr="i?id=311157503-69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67200" y="4572000"/>
            <a:ext cx="1981200" cy="1824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8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48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4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48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1" name="Picture 15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0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04800" y="304800"/>
            <a:ext cx="8229600" cy="6096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/>
              <a:t>   </a:t>
            </a:r>
            <a:r>
              <a:rPr lang="ru-RU" sz="3600">
                <a:solidFill>
                  <a:schemeClr val="accent2"/>
                </a:solidFill>
              </a:rPr>
              <a:t>Всемирный день защиты животных или просто </a:t>
            </a:r>
            <a:r>
              <a:rPr lang="ru-RU" sz="3600" b="1" i="1">
                <a:solidFill>
                  <a:schemeClr val="accent2"/>
                </a:solidFill>
              </a:rPr>
              <a:t>День животных</a:t>
            </a:r>
            <a:r>
              <a:rPr lang="ru-RU" sz="3600">
                <a:solidFill>
                  <a:schemeClr val="accent2"/>
                </a:solidFill>
              </a:rPr>
              <a:t> - международный день призванный обратить внимание человечества на проблемы остальных обитателей планеты Земля. Эта дата отмечается ежегодно.</a:t>
            </a:r>
            <a:r>
              <a:rPr lang="ru-RU" sz="3600"/>
              <a:t> </a:t>
            </a:r>
          </a:p>
        </p:txBody>
      </p:sp>
      <p:pic>
        <p:nvPicPr>
          <p:cNvPr id="4102" name="Picture 6" descr="всемирны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24600" y="4306888"/>
            <a:ext cx="2438400" cy="2170112"/>
          </a:xfrm>
          <a:prstGeom prst="rect">
            <a:avLst/>
          </a:prstGeom>
          <a:noFill/>
        </p:spPr>
      </p:pic>
      <p:sp>
        <p:nvSpPr>
          <p:cNvPr id="4109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667000" y="4800600"/>
            <a:ext cx="3429000" cy="11811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4 октября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Кости марабу зачастую глотает целиком. Каждый день он съедает около килограмма разной падали и мелкой живности.</a:t>
            </a:r>
            <a:r>
              <a:rPr lang="ru-RU"/>
              <a:t> </a:t>
            </a:r>
          </a:p>
        </p:txBody>
      </p:sp>
      <p:sp>
        <p:nvSpPr>
          <p:cNvPr id="5018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0184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72200" y="4343400"/>
            <a:ext cx="1905000" cy="14287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508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Какое животное может задерживать дыхание на 6 минут?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Сурок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Панголин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Ленивец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Броненосец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51205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221" name="Picture 21" descr="i?id=13059654-67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3400" y="2835275"/>
            <a:ext cx="1828800" cy="1462088"/>
          </a:xfrm>
          <a:prstGeom prst="rect">
            <a:avLst/>
          </a:prstGeom>
          <a:noFill/>
        </p:spPr>
      </p:pic>
      <p:pic>
        <p:nvPicPr>
          <p:cNvPr id="51223" name="Picture 23" descr="i?id=259162823-46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77000" y="2667000"/>
            <a:ext cx="1652588" cy="1733550"/>
          </a:xfrm>
          <a:prstGeom prst="rect">
            <a:avLst/>
          </a:prstGeom>
          <a:noFill/>
        </p:spPr>
      </p:pic>
      <p:pic>
        <p:nvPicPr>
          <p:cNvPr id="51224" name="Picture 24" descr="ленивец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953000"/>
            <a:ext cx="1981200" cy="1241425"/>
          </a:xfrm>
          <a:prstGeom prst="rect">
            <a:avLst/>
          </a:prstGeom>
          <a:noFill/>
        </p:spPr>
      </p:pic>
      <p:pic>
        <p:nvPicPr>
          <p:cNvPr id="51225" name="Picture 25" descr="i?id=378068534-62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4787900"/>
            <a:ext cx="1905000" cy="1422400"/>
          </a:xfrm>
          <a:prstGeom prst="rect">
            <a:avLst/>
          </a:prstGeom>
          <a:noFill/>
        </p:spPr>
      </p:pic>
      <p:sp>
        <p:nvSpPr>
          <p:cNvPr id="51226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12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 b="1">
                <a:solidFill>
                  <a:schemeClr val="accent2"/>
                </a:solidFill>
              </a:rPr>
              <a:t>Броненосцы</a:t>
            </a:r>
            <a:r>
              <a:rPr lang="ru-RU" sz="4000">
                <a:solidFill>
                  <a:schemeClr val="accent2"/>
                </a:solidFill>
              </a:rPr>
              <a:t> могут задерживать дыхание. Это помогает им перебираться через водоёмы по дну.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5325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3253" name="Picture 5" descr="i?id=378068534-62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72200" y="4419600"/>
            <a:ext cx="1905000" cy="1422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508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Какое из этих животных не относится к грызунам?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Мышь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Заяц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Крыса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Дикобраз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54277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4295" name="Picture 23" descr="i?id=212740837-51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867025"/>
            <a:ext cx="1905000" cy="1397000"/>
          </a:xfrm>
          <a:prstGeom prst="rect">
            <a:avLst/>
          </a:prstGeom>
          <a:noFill/>
        </p:spPr>
      </p:pic>
      <p:pic>
        <p:nvPicPr>
          <p:cNvPr id="54297" name="Picture 25" descr="i?id=340328196-27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727325"/>
            <a:ext cx="1981200" cy="1585913"/>
          </a:xfrm>
          <a:prstGeom prst="rect">
            <a:avLst/>
          </a:prstGeom>
          <a:noFill/>
        </p:spPr>
      </p:pic>
      <p:pic>
        <p:nvPicPr>
          <p:cNvPr id="54299" name="Picture 27" descr="i?id=277142322-61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800600"/>
            <a:ext cx="1981200" cy="1425575"/>
          </a:xfrm>
          <a:prstGeom prst="rect">
            <a:avLst/>
          </a:prstGeom>
          <a:noFill/>
        </p:spPr>
      </p:pic>
      <p:pic>
        <p:nvPicPr>
          <p:cNvPr id="54303" name="Picture 31" descr="i?id=326289738-65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4552950"/>
            <a:ext cx="1905000" cy="1905000"/>
          </a:xfrm>
          <a:prstGeom prst="rect">
            <a:avLst/>
          </a:prstGeom>
          <a:noFill/>
        </p:spPr>
      </p:pic>
      <p:sp>
        <p:nvSpPr>
          <p:cNvPr id="54304" name="AutoShape 3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4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42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42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42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 b="1">
                <a:solidFill>
                  <a:schemeClr val="accent2"/>
                </a:solidFill>
              </a:rPr>
              <a:t>Зайцы</a:t>
            </a:r>
            <a:r>
              <a:rPr lang="ru-RU" sz="4000">
                <a:solidFill>
                  <a:schemeClr val="accent2"/>
                </a:solidFill>
              </a:rPr>
              <a:t>, как и кролики, выделены в отдельный отряд зайцеобразных.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5734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7349" name="Picture 5" descr="i?id=340328196-27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4191000"/>
            <a:ext cx="1981200" cy="158591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37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508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Какое из этих животных не относится к полорогим?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Северный олень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Сайгак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Бизон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Нильгау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58373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8393" name="Picture 25" descr="i?id=80359699-57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762250"/>
            <a:ext cx="1981200" cy="1479550"/>
          </a:xfrm>
          <a:prstGeom prst="rect">
            <a:avLst/>
          </a:prstGeom>
          <a:noFill/>
        </p:spPr>
      </p:pic>
      <p:pic>
        <p:nvPicPr>
          <p:cNvPr id="58395" name="Picture 27" descr="i?id=133337098-04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781300"/>
            <a:ext cx="1981200" cy="1492250"/>
          </a:xfrm>
          <a:prstGeom prst="rect">
            <a:avLst/>
          </a:prstGeom>
          <a:noFill/>
        </p:spPr>
      </p:pic>
      <p:pic>
        <p:nvPicPr>
          <p:cNvPr id="58399" name="Picture 31" descr="i?id=133893161-14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33900" y="4495800"/>
            <a:ext cx="1420813" cy="1885950"/>
          </a:xfrm>
          <a:prstGeom prst="rect">
            <a:avLst/>
          </a:prstGeom>
          <a:noFill/>
        </p:spPr>
      </p:pic>
      <p:pic>
        <p:nvPicPr>
          <p:cNvPr id="58401" name="Picture 33" descr="i?id=105364009-70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4572000"/>
            <a:ext cx="1905000" cy="1754188"/>
          </a:xfrm>
          <a:prstGeom prst="rect">
            <a:avLst/>
          </a:prstGeom>
          <a:noFill/>
        </p:spPr>
      </p:pic>
      <p:sp>
        <p:nvSpPr>
          <p:cNvPr id="58402" name="AutoShape 3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58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8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5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58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8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58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  <a:tabLst>
                <a:tab pos="185738" algn="l"/>
              </a:tabLst>
            </a:pPr>
            <a:r>
              <a:rPr lang="ru-RU" sz="4000" b="1"/>
              <a:t>    </a:t>
            </a:r>
            <a:r>
              <a:rPr lang="ru-RU" sz="4000" b="1">
                <a:solidFill>
                  <a:schemeClr val="accent2"/>
                </a:solidFill>
              </a:rPr>
              <a:t>Северный олень</a:t>
            </a:r>
            <a:r>
              <a:rPr lang="ru-RU" sz="4000">
                <a:solidFill>
                  <a:schemeClr val="accent2"/>
                </a:solidFill>
              </a:rPr>
              <a:t> относится к семейству оленевые или оленьи.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6042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21" name="Picture 5" descr="i?id=80359699-57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4343400"/>
            <a:ext cx="1981200" cy="14795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Кто из перечисленных животных считается самой большой птицей?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Страус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Павлин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Дрофа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Пингвин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61445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61" name="Picture 21" descr="i?id=209345912-65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3400" y="2647950"/>
            <a:ext cx="1752600" cy="1752600"/>
          </a:xfrm>
          <a:prstGeom prst="rect">
            <a:avLst/>
          </a:prstGeom>
          <a:noFill/>
        </p:spPr>
      </p:pic>
      <p:pic>
        <p:nvPicPr>
          <p:cNvPr id="61463" name="Picture 23" descr="i?id=169695573-69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955925"/>
            <a:ext cx="1981200" cy="1189038"/>
          </a:xfrm>
          <a:prstGeom prst="rect">
            <a:avLst/>
          </a:prstGeom>
          <a:noFill/>
        </p:spPr>
      </p:pic>
      <p:pic>
        <p:nvPicPr>
          <p:cNvPr id="61465" name="Picture 25" descr="i?id=311157503-69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572000"/>
            <a:ext cx="1981200" cy="1824038"/>
          </a:xfrm>
          <a:prstGeom prst="rect">
            <a:avLst/>
          </a:prstGeom>
          <a:noFill/>
        </p:spPr>
      </p:pic>
      <p:pic>
        <p:nvPicPr>
          <p:cNvPr id="61467" name="Picture 27" descr="i?id=290427089-34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78600" y="4572000"/>
            <a:ext cx="1524000" cy="1828800"/>
          </a:xfrm>
          <a:prstGeom prst="rect">
            <a:avLst/>
          </a:prstGeom>
          <a:noFill/>
        </p:spPr>
      </p:pic>
      <p:sp>
        <p:nvSpPr>
          <p:cNvPr id="61468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6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14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1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61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14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61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 b="1">
                <a:solidFill>
                  <a:schemeClr val="accent2"/>
                </a:solidFill>
              </a:rPr>
              <a:t>Страус</a:t>
            </a:r>
            <a:r>
              <a:rPr lang="ru-RU" sz="4000">
                <a:solidFill>
                  <a:schemeClr val="accent2"/>
                </a:solidFill>
              </a:rPr>
              <a:t> – самая большая птица на Земле. Средний страус имеет рост 2,5 м и весит 120 кг.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6349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3493" name="Picture 5" descr="i?id=209345912-65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4038600"/>
            <a:ext cx="1752600" cy="1752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451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Другое название какого животного – ирбис?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Барс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Тигр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Лев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Ягуар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64517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4533" name="Picture 21" descr="i?id=927990005-69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619375"/>
            <a:ext cx="1981200" cy="1730375"/>
          </a:xfrm>
          <a:prstGeom prst="rect">
            <a:avLst/>
          </a:prstGeom>
          <a:noFill/>
        </p:spPr>
      </p:pic>
      <p:pic>
        <p:nvPicPr>
          <p:cNvPr id="64535" name="Picture 23" descr="i?id=390511017-66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782888"/>
            <a:ext cx="1981200" cy="1228725"/>
          </a:xfrm>
          <a:prstGeom prst="rect">
            <a:avLst/>
          </a:prstGeom>
          <a:noFill/>
        </p:spPr>
      </p:pic>
      <p:pic>
        <p:nvPicPr>
          <p:cNvPr id="64537" name="Picture 25" descr="i?id=283433635-04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630738"/>
            <a:ext cx="1981200" cy="1477962"/>
          </a:xfrm>
          <a:prstGeom prst="rect">
            <a:avLst/>
          </a:prstGeom>
          <a:noFill/>
        </p:spPr>
      </p:pic>
      <p:pic>
        <p:nvPicPr>
          <p:cNvPr id="64539" name="Picture 27" descr="i?id=218317404-02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24600" y="4648200"/>
            <a:ext cx="1981200" cy="1477963"/>
          </a:xfrm>
          <a:prstGeom prst="rect">
            <a:avLst/>
          </a:prstGeom>
          <a:noFill/>
        </p:spPr>
      </p:pic>
      <p:sp>
        <p:nvSpPr>
          <p:cNvPr id="64540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4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64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4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6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4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64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6" name="Picture 4" descr="38-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486400"/>
          </a:xfrm>
        </p:spPr>
        <p:txBody>
          <a:bodyPr/>
          <a:lstStyle/>
          <a:p>
            <a:pPr marL="533400" indent="-533400">
              <a:lnSpc>
                <a:spcPct val="80000"/>
              </a:lnSpc>
            </a:pPr>
            <a:r>
              <a:rPr lang="ru-RU" sz="2800">
                <a:solidFill>
                  <a:schemeClr val="accent2"/>
                </a:solidFill>
              </a:rPr>
              <a:t>Образовательные цели: повторить и систематизировать знания о животных и их жизнедеятельности, о взаимоотношениях их со средой, о роли животных в природе и жизни человека, усовершенствовать умения распознавать различные животные по признакам.</a:t>
            </a:r>
          </a:p>
          <a:p>
            <a:pPr marL="533400" indent="-533400">
              <a:lnSpc>
                <a:spcPct val="80000"/>
              </a:lnSpc>
            </a:pPr>
            <a:r>
              <a:rPr lang="ru-RU" sz="2800" i="1">
                <a:solidFill>
                  <a:schemeClr val="accent2"/>
                </a:solidFill>
              </a:rPr>
              <a:t>Коррекционно-развивающие цели: развивать речевую активность учащихся, навык логического высказывания, вырабатывать навыки устной связной речи, развивать умения сравнивать, обобщать, делать выводы.</a:t>
            </a:r>
          </a:p>
          <a:p>
            <a:pPr marL="533400" indent="-533400">
              <a:lnSpc>
                <a:spcPct val="80000"/>
              </a:lnSpc>
            </a:pPr>
            <a:r>
              <a:rPr lang="ru-RU" sz="2800">
                <a:solidFill>
                  <a:schemeClr val="accent2"/>
                </a:solidFill>
              </a:rPr>
              <a:t>Воспитательные цели: воспитывать любовь к природе, прививать интерес к биологии.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ru-RU" sz="2800">
              <a:solidFill>
                <a:schemeClr val="accent2"/>
              </a:solidFill>
            </a:endParaRPr>
          </a:p>
        </p:txBody>
      </p:sp>
      <p:sp>
        <p:nvSpPr>
          <p:cNvPr id="136197" name="WordArt 5" descr="Белый мрамор"/>
          <p:cNvSpPr>
            <a:spLocks noChangeArrowheads="1" noChangeShapeType="1" noTextEdit="1"/>
          </p:cNvSpPr>
          <p:nvPr/>
        </p:nvSpPr>
        <p:spPr bwMode="auto">
          <a:xfrm>
            <a:off x="2133600" y="304800"/>
            <a:ext cx="4114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Цели игры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Снежный </a:t>
            </a:r>
            <a:r>
              <a:rPr lang="ru-RU" sz="4000" b="1">
                <a:solidFill>
                  <a:schemeClr val="accent2"/>
                </a:solidFill>
              </a:rPr>
              <a:t>барс</a:t>
            </a:r>
            <a:r>
              <a:rPr lang="ru-RU" sz="4000">
                <a:solidFill>
                  <a:schemeClr val="accent2"/>
                </a:solidFill>
              </a:rPr>
              <a:t> или ирбис живёт на вершинах гор Алтая, Гималаев, Памира.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6656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6565" name="Picture 5" descr="i?id=927990005-69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4038600"/>
            <a:ext cx="1981200" cy="17303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758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Какая птица может часами планировать в воздухе без единого взмаха крыльями?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Альбатрос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Гриф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Гусь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Сова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67589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7607" name="Picture 23" descr="i?id=390103748-39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24600" y="2693988"/>
            <a:ext cx="1905000" cy="1676400"/>
          </a:xfrm>
          <a:prstGeom prst="rect">
            <a:avLst/>
          </a:prstGeom>
          <a:noFill/>
        </p:spPr>
      </p:pic>
      <p:pic>
        <p:nvPicPr>
          <p:cNvPr id="67609" name="Picture 25" descr="i?id=374230678-22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67200" y="4602163"/>
            <a:ext cx="1905000" cy="1612900"/>
          </a:xfrm>
          <a:prstGeom prst="rect">
            <a:avLst/>
          </a:prstGeom>
          <a:noFill/>
        </p:spPr>
      </p:pic>
      <p:pic>
        <p:nvPicPr>
          <p:cNvPr id="67611" name="Picture 27" descr="i?id=225212762-64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00800" y="4724400"/>
            <a:ext cx="1905000" cy="1473200"/>
          </a:xfrm>
          <a:prstGeom prst="rect">
            <a:avLst/>
          </a:prstGeom>
          <a:noFill/>
        </p:spPr>
      </p:pic>
      <p:pic>
        <p:nvPicPr>
          <p:cNvPr id="67612" name="Picture 28" descr="альбатрос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67200" y="2743200"/>
            <a:ext cx="1981200" cy="1485900"/>
          </a:xfrm>
          <a:prstGeom prst="rect">
            <a:avLst/>
          </a:prstGeom>
          <a:noFill/>
        </p:spPr>
      </p:pic>
      <p:sp>
        <p:nvSpPr>
          <p:cNvPr id="67613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67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6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7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 b="1">
                <a:solidFill>
                  <a:schemeClr val="accent2"/>
                </a:solidFill>
              </a:rPr>
              <a:t>Альбатросы</a:t>
            </a:r>
            <a:r>
              <a:rPr lang="ru-RU" sz="4000">
                <a:solidFill>
                  <a:schemeClr val="accent2"/>
                </a:solidFill>
              </a:rPr>
              <a:t> в хорошую погоду могут часами планировать на бурных  потоках океанского воздуха, не взмахивая крыльями.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6963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9637" name="Picture 5" descr="альбатрос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4267200"/>
            <a:ext cx="1981200" cy="14859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065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Какие животные защищаются, отмахиваясь лапами с острыми когтями?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Муравьед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Панголин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Ленивец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Броненосец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70661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0677" name="Picture 21" descr="i?id=364297049-15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971800"/>
            <a:ext cx="1981200" cy="1320800"/>
          </a:xfrm>
          <a:prstGeom prst="rect">
            <a:avLst/>
          </a:prstGeom>
          <a:noFill/>
        </p:spPr>
      </p:pic>
      <p:pic>
        <p:nvPicPr>
          <p:cNvPr id="70678" name="Picture 22" descr="i?id=378068534-62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00800" y="4767263"/>
            <a:ext cx="1905000" cy="1423987"/>
          </a:xfrm>
          <a:prstGeom prst="rect">
            <a:avLst/>
          </a:prstGeom>
          <a:noFill/>
        </p:spPr>
      </p:pic>
      <p:pic>
        <p:nvPicPr>
          <p:cNvPr id="70679" name="Picture 23" descr="ленивец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905375"/>
            <a:ext cx="1981200" cy="1241425"/>
          </a:xfrm>
          <a:prstGeom prst="rect">
            <a:avLst/>
          </a:prstGeom>
          <a:noFill/>
        </p:spPr>
      </p:pic>
      <p:pic>
        <p:nvPicPr>
          <p:cNvPr id="70680" name="Picture 24" descr="i?id=259162823-46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77000" y="2667000"/>
            <a:ext cx="1652588" cy="1733550"/>
          </a:xfrm>
          <a:prstGeom prst="rect">
            <a:avLst/>
          </a:prstGeom>
          <a:noFill/>
        </p:spPr>
      </p:pic>
      <p:sp>
        <p:nvSpPr>
          <p:cNvPr id="70681" name="AutoShape 2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0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0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706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70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0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70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706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70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Гигантский </a:t>
            </a:r>
            <a:r>
              <a:rPr lang="ru-RU" sz="4000" b="1">
                <a:solidFill>
                  <a:schemeClr val="accent2"/>
                </a:solidFill>
              </a:rPr>
              <a:t>муравьед</a:t>
            </a:r>
            <a:r>
              <a:rPr lang="ru-RU" sz="4000">
                <a:solidFill>
                  <a:schemeClr val="accent2"/>
                </a:solidFill>
              </a:rPr>
              <a:t> может одним ударом передней лапы  выпотрошить собаку.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7270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2709" name="Picture 5" descr="i?id=364297049-15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4495800"/>
            <a:ext cx="1981200" cy="13208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Какое животное называют водяным кротом?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Ёж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Землеройка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Выхухоль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Выдра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73733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3749" name="Picture 21" descr="i?id=216783496-64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844800"/>
            <a:ext cx="1905000" cy="1422400"/>
          </a:xfrm>
          <a:prstGeom prst="rect">
            <a:avLst/>
          </a:prstGeom>
          <a:noFill/>
        </p:spPr>
      </p:pic>
      <p:pic>
        <p:nvPicPr>
          <p:cNvPr id="73751" name="Picture 23" descr="i?id=329595467-53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816225"/>
            <a:ext cx="1981200" cy="1414463"/>
          </a:xfrm>
          <a:prstGeom prst="rect">
            <a:avLst/>
          </a:prstGeom>
          <a:noFill/>
        </p:spPr>
      </p:pic>
      <p:pic>
        <p:nvPicPr>
          <p:cNvPr id="73753" name="Picture 25" descr="i?id=400311923-58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43400" y="4595813"/>
            <a:ext cx="1828800" cy="1635125"/>
          </a:xfrm>
          <a:prstGeom prst="rect">
            <a:avLst/>
          </a:prstGeom>
          <a:noFill/>
        </p:spPr>
      </p:pic>
      <p:pic>
        <p:nvPicPr>
          <p:cNvPr id="73754" name="Picture 26" descr="выдра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24600" y="4649788"/>
            <a:ext cx="1981200" cy="1563687"/>
          </a:xfrm>
          <a:prstGeom prst="rect">
            <a:avLst/>
          </a:prstGeom>
          <a:noFill/>
        </p:spPr>
      </p:pic>
      <p:sp>
        <p:nvSpPr>
          <p:cNvPr id="73755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3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73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73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7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73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 b="1">
                <a:solidFill>
                  <a:schemeClr val="accent2"/>
                </a:solidFill>
              </a:rPr>
              <a:t>Выхухоли</a:t>
            </a:r>
            <a:r>
              <a:rPr lang="ru-RU" sz="4000">
                <a:solidFill>
                  <a:schemeClr val="accent2"/>
                </a:solidFill>
              </a:rPr>
              <a:t> по происхождению очень близки к кротам, но живут в воде. Поэтому их называют ещё водяными кротами.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7578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5781" name="Picture 5" descr="i?id=400311923-58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48400" y="4191000"/>
            <a:ext cx="1828800" cy="16351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680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Кто свою пищу сначала глотает, а потом пережевывает?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Носорог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Тапир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Слон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Косуля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76805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6821" name="Picture 21" descr="i?id=500303525-62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838450"/>
            <a:ext cx="1981200" cy="1479550"/>
          </a:xfrm>
          <a:prstGeom prst="rect">
            <a:avLst/>
          </a:prstGeom>
          <a:noFill/>
        </p:spPr>
      </p:pic>
      <p:pic>
        <p:nvPicPr>
          <p:cNvPr id="76822" name="Picture 22" descr="сло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67200" y="4724400"/>
            <a:ext cx="1981200" cy="1485900"/>
          </a:xfrm>
          <a:prstGeom prst="rect">
            <a:avLst/>
          </a:prstGeom>
          <a:noFill/>
        </p:spPr>
      </p:pic>
      <p:pic>
        <p:nvPicPr>
          <p:cNvPr id="76823" name="Picture 23" descr="i?id=527419686-18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72238" y="4572000"/>
            <a:ext cx="1671637" cy="1828800"/>
          </a:xfrm>
          <a:prstGeom prst="rect">
            <a:avLst/>
          </a:prstGeom>
          <a:noFill/>
        </p:spPr>
      </p:pic>
      <p:pic>
        <p:nvPicPr>
          <p:cNvPr id="76824" name="Picture 2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2882900"/>
            <a:ext cx="1905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6825" name="AutoShape 2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6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76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76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76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76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У </a:t>
            </a:r>
            <a:r>
              <a:rPr lang="ru-RU" sz="4000" b="1">
                <a:solidFill>
                  <a:schemeClr val="accent2"/>
                </a:solidFill>
              </a:rPr>
              <a:t>косули</a:t>
            </a:r>
            <a:r>
              <a:rPr lang="ru-RU" sz="4000">
                <a:solidFill>
                  <a:schemeClr val="accent2"/>
                </a:solidFill>
              </a:rPr>
              <a:t>, как и всех жвачных, особый способ принятия пищи. Сначала  они пищу  проглатывают, а потом, в безопасном месте,</a:t>
            </a:r>
          </a:p>
          <a:p>
            <a:pPr>
              <a:buFontTx/>
              <a:buNone/>
            </a:pPr>
            <a:r>
              <a:rPr lang="ru-RU" sz="4000">
                <a:solidFill>
                  <a:schemeClr val="accent2"/>
                </a:solidFill>
              </a:rPr>
              <a:t>           её жуют.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7885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8853" name="Picture 5" descr="i?id=527419686-18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05600" y="4267200"/>
            <a:ext cx="1393825" cy="1524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2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Какая змея самая быстрая?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3600"/>
              <a:t>Мамба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3600"/>
              <a:t>Королевская кобра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3600"/>
              <a:t>Анаконда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3600"/>
              <a:t>Коралловый    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3600"/>
              <a:t>         аспид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ru-RU" sz="36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ru-RU" sz="3600"/>
          </a:p>
        </p:txBody>
      </p:sp>
      <p:graphicFrame>
        <p:nvGraphicFramePr>
          <p:cNvPr id="81925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1937" name="Picture 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743200"/>
            <a:ext cx="1981200" cy="1431925"/>
          </a:xfrm>
          <a:prstGeom prst="rect">
            <a:avLst/>
          </a:prstGeom>
          <a:noFill/>
        </p:spPr>
      </p:pic>
      <p:pic>
        <p:nvPicPr>
          <p:cNvPr id="81938" name="Picture 1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67200" y="4708525"/>
            <a:ext cx="19812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39" name="Picture 19" descr="кобр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00800" y="2743200"/>
            <a:ext cx="1905000" cy="1428750"/>
          </a:xfrm>
          <a:prstGeom prst="rect">
            <a:avLst/>
          </a:prstGeom>
          <a:noFill/>
        </p:spPr>
      </p:pic>
      <p:pic>
        <p:nvPicPr>
          <p:cNvPr id="81940" name="Picture 2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4724400"/>
            <a:ext cx="1905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41" name="AutoShape 2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1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1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19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19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819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81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8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81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8" name="Picture 4" descr="38-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113712" name="Group 4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1646238"/>
                <a:gridCol w="1646237"/>
                <a:gridCol w="1644650"/>
                <a:gridCol w="1646238"/>
                <a:gridCol w="1646237"/>
              </a:tblGrid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709" name="WordArt 45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7526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13711" name="WordArt 47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743200" y="1752600"/>
            <a:ext cx="304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13713" name="WordArt 49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419600" y="1752600"/>
            <a:ext cx="304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13714" name="WordArt 50">
            <a:hlinkClick r:id="rId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0" y="17526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113715" name="WordArt 51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743825" y="17526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113716" name="WordArt 52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2667000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113717" name="WordArt 53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819400" y="2667000"/>
            <a:ext cx="2286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113718" name="WordArt 54">
            <a:hlinkClick r:id="rId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495800" y="2667000"/>
            <a:ext cx="2286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113719" name="WordArt 55">
            <a:hlinkClick r:id="rId1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0" y="2667000"/>
            <a:ext cx="2286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9</a:t>
            </a:r>
          </a:p>
        </p:txBody>
      </p:sp>
      <p:sp>
        <p:nvSpPr>
          <p:cNvPr id="113720" name="WordArt 56">
            <a:hlinkClick r:id="rId1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0" y="2667000"/>
            <a:ext cx="533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10</a:t>
            </a:r>
          </a:p>
        </p:txBody>
      </p:sp>
      <p:sp>
        <p:nvSpPr>
          <p:cNvPr id="113721" name="WordArt 57">
            <a:hlinkClick r:id="rId1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3581400"/>
            <a:ext cx="533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11</a:t>
            </a:r>
          </a:p>
        </p:txBody>
      </p:sp>
      <p:sp>
        <p:nvSpPr>
          <p:cNvPr id="113722" name="WordArt 58">
            <a:hlinkClick r:id="rId1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667000" y="3581400"/>
            <a:ext cx="533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12</a:t>
            </a:r>
          </a:p>
        </p:txBody>
      </p:sp>
      <p:sp>
        <p:nvSpPr>
          <p:cNvPr id="113723" name="WordArt 59">
            <a:hlinkClick r:id="rId1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43400" y="3581400"/>
            <a:ext cx="533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13</a:t>
            </a:r>
          </a:p>
        </p:txBody>
      </p:sp>
      <p:sp>
        <p:nvSpPr>
          <p:cNvPr id="113724" name="WordArt 60">
            <a:hlinkClick r:id="rId1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943600" y="3581400"/>
            <a:ext cx="533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14</a:t>
            </a:r>
          </a:p>
        </p:txBody>
      </p:sp>
      <p:sp>
        <p:nvSpPr>
          <p:cNvPr id="113725" name="WordArt 61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620000" y="3581400"/>
            <a:ext cx="533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15</a:t>
            </a:r>
          </a:p>
        </p:txBody>
      </p:sp>
      <p:sp>
        <p:nvSpPr>
          <p:cNvPr id="113726" name="WordArt 62">
            <a:hlinkClick r:id="rId1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4495800"/>
            <a:ext cx="533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16</a:t>
            </a:r>
          </a:p>
        </p:txBody>
      </p:sp>
      <p:sp>
        <p:nvSpPr>
          <p:cNvPr id="113727" name="WordArt 63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2667000" y="4495800"/>
            <a:ext cx="533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17</a:t>
            </a:r>
          </a:p>
        </p:txBody>
      </p:sp>
      <p:sp>
        <p:nvSpPr>
          <p:cNvPr id="113728" name="WordArt 64">
            <a:hlinkClick r:id="rId1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43400" y="4495800"/>
            <a:ext cx="533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18</a:t>
            </a:r>
          </a:p>
        </p:txBody>
      </p:sp>
      <p:sp>
        <p:nvSpPr>
          <p:cNvPr id="113729" name="WordArt 65">
            <a:hlinkClick r:id="rId1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943600" y="4495800"/>
            <a:ext cx="533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19</a:t>
            </a:r>
          </a:p>
        </p:txBody>
      </p:sp>
      <p:sp>
        <p:nvSpPr>
          <p:cNvPr id="113730" name="WordArt 66">
            <a:hlinkClick r:id="rId1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0" y="4495800"/>
            <a:ext cx="533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20</a:t>
            </a:r>
          </a:p>
        </p:txBody>
      </p:sp>
      <p:sp>
        <p:nvSpPr>
          <p:cNvPr id="113731" name="WordArt 67">
            <a:hlinkClick r:id="rId2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5410200"/>
            <a:ext cx="533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21</a:t>
            </a:r>
          </a:p>
        </p:txBody>
      </p:sp>
      <p:sp>
        <p:nvSpPr>
          <p:cNvPr id="113732" name="WordArt 68">
            <a:hlinkClick r:id="rId2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667000" y="5410200"/>
            <a:ext cx="533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22</a:t>
            </a:r>
          </a:p>
        </p:txBody>
      </p:sp>
      <p:sp>
        <p:nvSpPr>
          <p:cNvPr id="113733" name="WordArt 69">
            <a:hlinkClick r:id="rId2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43400" y="5410200"/>
            <a:ext cx="533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23</a:t>
            </a:r>
          </a:p>
        </p:txBody>
      </p:sp>
      <p:sp>
        <p:nvSpPr>
          <p:cNvPr id="113734" name="WordArt 70">
            <a:hlinkClick r:id="rId2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943600" y="5410200"/>
            <a:ext cx="533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24</a:t>
            </a:r>
          </a:p>
        </p:txBody>
      </p:sp>
      <p:sp>
        <p:nvSpPr>
          <p:cNvPr id="113735" name="WordArt 71">
            <a:hlinkClick r:id="rId2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0" y="5410200"/>
            <a:ext cx="533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85B400"/>
                </a:solidFill>
                <a:latin typeface="Arial"/>
                <a:cs typeface="Arial"/>
              </a:rPr>
              <a:t>25</a:t>
            </a:r>
          </a:p>
        </p:txBody>
      </p:sp>
      <p:sp>
        <p:nvSpPr>
          <p:cNvPr id="113736" name="WordArt 72" descr="Белый мрамор"/>
          <p:cNvSpPr>
            <a:spLocks noChangeArrowheads="1" noChangeShapeType="1" noTextEdit="1"/>
          </p:cNvSpPr>
          <p:nvPr/>
        </p:nvSpPr>
        <p:spPr bwMode="auto">
          <a:xfrm>
            <a:off x="1752600" y="609600"/>
            <a:ext cx="5410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5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Выбирайте  номер  вопроса</a:t>
            </a:r>
          </a:p>
        </p:txBody>
      </p:sp>
      <p:sp>
        <p:nvSpPr>
          <p:cNvPr id="113737" name="AutoShape 7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53400" y="838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37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0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37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37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37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37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37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37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137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1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37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1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37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2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37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2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37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137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2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13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2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37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25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3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2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137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2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13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2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37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29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137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30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137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3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137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3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137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3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137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3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137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735"/>
                  </p:tgtEl>
                </p:cond>
              </p:nextCondLst>
            </p:seq>
          </p:childTnLst>
        </p:cTn>
      </p:par>
    </p:tnLst>
    <p:bldLst>
      <p:bldP spid="113709" grpId="0" animBg="1"/>
      <p:bldP spid="113711" grpId="0" animBg="1"/>
      <p:bldP spid="113713" grpId="0" animBg="1"/>
      <p:bldP spid="113714" grpId="0" animBg="1"/>
      <p:bldP spid="113715" grpId="0" animBg="1"/>
      <p:bldP spid="113716" grpId="0" animBg="1"/>
      <p:bldP spid="113717" grpId="0" animBg="1"/>
      <p:bldP spid="113718" grpId="0" animBg="1"/>
      <p:bldP spid="113719" grpId="0" animBg="1"/>
      <p:bldP spid="113720" grpId="0" animBg="1"/>
      <p:bldP spid="113721" grpId="0" animBg="1"/>
      <p:bldP spid="113722" grpId="0" animBg="1"/>
      <p:bldP spid="113723" grpId="0" animBg="1"/>
      <p:bldP spid="113724" grpId="0" animBg="1"/>
      <p:bldP spid="113725" grpId="0" animBg="1"/>
      <p:bldP spid="113726" grpId="0" animBg="1"/>
      <p:bldP spid="113727" grpId="0" animBg="1"/>
      <p:bldP spid="113728" grpId="0" animBg="1"/>
      <p:bldP spid="113729" grpId="0" animBg="1"/>
      <p:bldP spid="113730" grpId="0" animBg="1"/>
      <p:bldP spid="113731" grpId="0" animBg="1"/>
      <p:bldP spid="113732" grpId="0" animBg="1"/>
      <p:bldP spid="113733" grpId="0" animBg="1"/>
      <p:bldP spid="113734" grpId="0" animBg="1"/>
      <p:bldP spid="11373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Самая быстрая из змей — черная </a:t>
            </a:r>
            <a:r>
              <a:rPr lang="ru-RU" sz="4000" b="1">
                <a:solidFill>
                  <a:schemeClr val="accent2"/>
                </a:solidFill>
              </a:rPr>
              <a:t>мамба</a:t>
            </a:r>
            <a:r>
              <a:rPr lang="ru-RU" sz="4000">
                <a:solidFill>
                  <a:schemeClr val="accent2"/>
                </a:solidFill>
              </a:rPr>
              <a:t>, входящая в число наиболее опасных ядовитых змей Африки. Её скорость может достигать </a:t>
            </a:r>
          </a:p>
          <a:p>
            <a:pPr>
              <a:buFontTx/>
              <a:buNone/>
            </a:pPr>
            <a:r>
              <a:rPr lang="ru-RU" sz="4000">
                <a:solidFill>
                  <a:schemeClr val="accent2"/>
                </a:solidFill>
              </a:rPr>
              <a:t>        16-19 км/ч.</a:t>
            </a:r>
          </a:p>
        </p:txBody>
      </p:sp>
      <p:sp>
        <p:nvSpPr>
          <p:cNvPr id="8294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3200" y="4724400"/>
            <a:ext cx="1524000" cy="11017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397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Какому животному уши служат для охлаждения?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Слон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Жираф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Носорог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Бегемот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83973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3984" name="Picture 16" descr="сло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819400"/>
            <a:ext cx="1981200" cy="1485900"/>
          </a:xfrm>
          <a:prstGeom prst="rect">
            <a:avLst/>
          </a:prstGeom>
          <a:noFill/>
        </p:spPr>
      </p:pic>
      <p:pic>
        <p:nvPicPr>
          <p:cNvPr id="83987" name="Picture 1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800350"/>
            <a:ext cx="19812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3988" name="Picture 20" descr="i?id=500303525-62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724400"/>
            <a:ext cx="1981200" cy="1479550"/>
          </a:xfrm>
          <a:prstGeom prst="rect">
            <a:avLst/>
          </a:prstGeom>
          <a:noFill/>
        </p:spPr>
      </p:pic>
      <p:pic>
        <p:nvPicPr>
          <p:cNvPr id="83989" name="Picture 21" descr="бегемот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24600" y="4648200"/>
            <a:ext cx="1981200" cy="1584325"/>
          </a:xfrm>
          <a:prstGeom prst="rect">
            <a:avLst/>
          </a:prstGeom>
          <a:noFill/>
        </p:spPr>
      </p:pic>
      <p:sp>
        <p:nvSpPr>
          <p:cNvPr id="83990" name="AutoShape 2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83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83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83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83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83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839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83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>
                <a:solidFill>
                  <a:schemeClr val="accent2"/>
                </a:solidFill>
              </a:rPr>
              <a:t>      В ухе </a:t>
            </a:r>
            <a:r>
              <a:rPr lang="ru-RU" sz="4000" b="1">
                <a:solidFill>
                  <a:schemeClr val="accent2"/>
                </a:solidFill>
              </a:rPr>
              <a:t>слона</a:t>
            </a:r>
            <a:r>
              <a:rPr lang="ru-RU" sz="4000">
                <a:solidFill>
                  <a:schemeClr val="accent2"/>
                </a:solidFill>
              </a:rPr>
              <a:t> множество сосудов, способствующих охлаждению тела. В жаркие дни слон постоянно хлопает ушами, создавая легкий ветерок.</a:t>
            </a:r>
            <a:r>
              <a:rPr lang="ru-RU"/>
              <a:t> </a:t>
            </a:r>
          </a:p>
        </p:txBody>
      </p:sp>
      <p:sp>
        <p:nvSpPr>
          <p:cNvPr id="9216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165" name="Picture 5" descr="сло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3200" y="4648200"/>
            <a:ext cx="1524000" cy="1143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011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Какие животные нападают на домашний мелкий скот в Африке и Америке?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Ягуар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Барс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Волк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Павиан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90117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0128" name="Picture 16" descr="i?id=218317404-02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819400"/>
            <a:ext cx="1981200" cy="1477963"/>
          </a:xfrm>
          <a:prstGeom prst="rect">
            <a:avLst/>
          </a:prstGeom>
          <a:noFill/>
        </p:spPr>
      </p:pic>
      <p:pic>
        <p:nvPicPr>
          <p:cNvPr id="90129" name="Picture 17" descr="i?id=927990005-69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667000"/>
            <a:ext cx="1981200" cy="1730375"/>
          </a:xfrm>
          <a:prstGeom prst="rect">
            <a:avLst/>
          </a:prstGeom>
          <a:noFill/>
        </p:spPr>
      </p:pic>
      <p:pic>
        <p:nvPicPr>
          <p:cNvPr id="90130" name="Picture 18" descr="i?id=482427459-18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724400"/>
            <a:ext cx="1981200" cy="1479550"/>
          </a:xfrm>
          <a:prstGeom prst="rect">
            <a:avLst/>
          </a:prstGeom>
          <a:noFill/>
        </p:spPr>
      </p:pic>
      <p:pic>
        <p:nvPicPr>
          <p:cNvPr id="90131" name="Picture 1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77000" y="4648200"/>
            <a:ext cx="167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0132" name="AutoShape 2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0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90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0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90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0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90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0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90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 b="1">
                <a:solidFill>
                  <a:schemeClr val="accent2"/>
                </a:solidFill>
              </a:rPr>
              <a:t>Павианы</a:t>
            </a:r>
            <a:r>
              <a:rPr lang="ru-RU" sz="4000">
                <a:solidFill>
                  <a:schemeClr val="accent2"/>
                </a:solidFill>
              </a:rPr>
              <a:t> нападают на мелких антилоп, овец и свиней.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9318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318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00800" y="4038600"/>
            <a:ext cx="1670050" cy="1752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523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Какие животные славятся великолепной памятью?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Слон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Сайгак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Муравьед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Крыса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95237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5252" name="Picture 20" descr="сло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819400"/>
            <a:ext cx="1981200" cy="1485900"/>
          </a:xfrm>
          <a:prstGeom prst="rect">
            <a:avLst/>
          </a:prstGeom>
          <a:noFill/>
        </p:spPr>
      </p:pic>
      <p:pic>
        <p:nvPicPr>
          <p:cNvPr id="95253" name="Picture 21" descr="i?id=392056688-50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29400" y="2590800"/>
            <a:ext cx="1500188" cy="1828800"/>
          </a:xfrm>
          <a:prstGeom prst="rect">
            <a:avLst/>
          </a:prstGeom>
          <a:noFill/>
        </p:spPr>
      </p:pic>
      <p:pic>
        <p:nvPicPr>
          <p:cNvPr id="95254" name="Picture 22" descr="i?id=364297049-15-7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876800"/>
            <a:ext cx="1981200" cy="1320800"/>
          </a:xfrm>
          <a:prstGeom prst="rect">
            <a:avLst/>
          </a:prstGeom>
          <a:noFill/>
        </p:spPr>
      </p:pic>
      <p:pic>
        <p:nvPicPr>
          <p:cNvPr id="95255" name="Picture 23" descr="i?id=277142322-61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24600" y="4800600"/>
            <a:ext cx="1981200" cy="1425575"/>
          </a:xfrm>
          <a:prstGeom prst="rect">
            <a:avLst/>
          </a:prstGeom>
          <a:noFill/>
        </p:spPr>
      </p:pic>
      <p:sp>
        <p:nvSpPr>
          <p:cNvPr id="95256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95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5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95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5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95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5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95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 b="1">
                <a:solidFill>
                  <a:schemeClr val="accent2"/>
                </a:solidFill>
              </a:rPr>
              <a:t>Слоны</a:t>
            </a:r>
            <a:r>
              <a:rPr lang="ru-RU" sz="4000">
                <a:solidFill>
                  <a:schemeClr val="accent2"/>
                </a:solidFill>
              </a:rPr>
              <a:t> запоминают обидевшего их человека на всю жизнь.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9626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6262" name="Picture 6" descr="сло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4267200"/>
            <a:ext cx="1981200" cy="14859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830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На кого велась королевская охота во Франции?</a:t>
            </a:r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Кабарга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Благородный олень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Лось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Буйвол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98309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8324" name="Picture 2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3400" y="2819400"/>
            <a:ext cx="19050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25" name="Picture 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800350"/>
            <a:ext cx="19812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26" name="Picture 2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91000" y="4648200"/>
            <a:ext cx="1962150" cy="14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27" name="Picture 2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77000" y="4497388"/>
            <a:ext cx="1828800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8328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98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98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98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98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Королевская охота во Франции велась на </a:t>
            </a:r>
            <a:r>
              <a:rPr lang="ru-RU" sz="4000" b="1">
                <a:solidFill>
                  <a:schemeClr val="accent2"/>
                </a:solidFill>
              </a:rPr>
              <a:t>оленей</a:t>
            </a:r>
            <a:r>
              <a:rPr lang="ru-RU" sz="4000">
                <a:solidFill>
                  <a:schemeClr val="accent2"/>
                </a:solidFill>
              </a:rPr>
              <a:t>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10035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035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4267200"/>
            <a:ext cx="1981200" cy="14795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Какая рыба может ползать по суше?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Анабас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Скат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Колюшка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Дельфин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108549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8564" name="Picture 2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3400" y="2590800"/>
            <a:ext cx="17748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565" name="Picture 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00800" y="2667000"/>
            <a:ext cx="1905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566" name="Picture 2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648200"/>
            <a:ext cx="19812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8567" name="Picture 2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4694238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8568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08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08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08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08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108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08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08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24" name="Picture 20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Какое животное наедается обедом на три дня вперед?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 dirty="0"/>
              <a:t>Шимпанзе</a:t>
            </a:r>
          </a:p>
          <a:p>
            <a:pPr marL="609600" indent="-609600">
              <a:buFontTx/>
              <a:buAutoNum type="arabicPeriod"/>
            </a:pPr>
            <a:r>
              <a:rPr lang="ru-RU" sz="4000" dirty="0"/>
              <a:t>Слон</a:t>
            </a:r>
          </a:p>
          <a:p>
            <a:pPr marL="609600" indent="-609600">
              <a:buFontTx/>
              <a:buAutoNum type="arabicPeriod"/>
            </a:pPr>
            <a:r>
              <a:rPr lang="ru-RU" sz="4000" dirty="0"/>
              <a:t>Удав</a:t>
            </a:r>
          </a:p>
          <a:p>
            <a:pPr marL="609600" indent="-609600">
              <a:buFontTx/>
              <a:buAutoNum type="arabicPeriod"/>
            </a:pPr>
            <a:r>
              <a:rPr lang="ru-RU" sz="4000" dirty="0"/>
              <a:t>Бегемот</a:t>
            </a:r>
          </a:p>
          <a:p>
            <a:pPr marL="609600" indent="-609600">
              <a:buFontTx/>
              <a:buAutoNum type="arabicPeriod"/>
            </a:pPr>
            <a:endParaRPr lang="ru-RU" sz="4000" dirty="0"/>
          </a:p>
        </p:txBody>
      </p:sp>
      <p:graphicFrame>
        <p:nvGraphicFramePr>
          <p:cNvPr id="21509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520" name="Picture 16" descr="ш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590800"/>
            <a:ext cx="1292225" cy="1828800"/>
          </a:xfrm>
          <a:prstGeom prst="rect">
            <a:avLst/>
          </a:prstGeom>
          <a:noFill/>
        </p:spPr>
      </p:pic>
      <p:pic>
        <p:nvPicPr>
          <p:cNvPr id="21521" name="Picture 17" descr="сло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781300"/>
            <a:ext cx="1981200" cy="1485900"/>
          </a:xfrm>
          <a:prstGeom prst="rect">
            <a:avLst/>
          </a:prstGeom>
          <a:noFill/>
        </p:spPr>
      </p:pic>
      <p:pic>
        <p:nvPicPr>
          <p:cNvPr id="21522" name="Picture 18" descr="удав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606925"/>
            <a:ext cx="1981200" cy="1531938"/>
          </a:xfrm>
          <a:prstGeom prst="rect">
            <a:avLst/>
          </a:prstGeom>
          <a:noFill/>
        </p:spPr>
      </p:pic>
      <p:pic>
        <p:nvPicPr>
          <p:cNvPr id="21523" name="Picture 19" descr="бегемот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24600" y="4648200"/>
            <a:ext cx="1981200" cy="1584325"/>
          </a:xfrm>
          <a:prstGeom prst="rect">
            <a:avLst/>
          </a:prstGeom>
          <a:noFill/>
        </p:spPr>
      </p:pic>
      <p:sp>
        <p:nvSpPr>
          <p:cNvPr id="21531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1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1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 b="1">
                <a:solidFill>
                  <a:schemeClr val="accent2"/>
                </a:solidFill>
              </a:rPr>
              <a:t>Анабас</a:t>
            </a:r>
            <a:r>
              <a:rPr lang="ru-RU" sz="4000">
                <a:solidFill>
                  <a:schemeClr val="accent2"/>
                </a:solidFill>
              </a:rPr>
              <a:t>, или рыба-ползун живет в пресноводных водоёмах Индии, Южной Азии и на Филиппинских островах.</a:t>
            </a:r>
          </a:p>
        </p:txBody>
      </p:sp>
      <p:sp>
        <p:nvSpPr>
          <p:cNvPr id="10957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9574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3200" y="4191000"/>
            <a:ext cx="1490663" cy="1600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571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Какие животные охотятся на тюлений и песцов?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3600"/>
              <a:t>Белая акула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3600"/>
              <a:t>Морж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3600"/>
              <a:t>Гималайский медведь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3600"/>
              <a:t>Белый     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3600"/>
              <a:t>        медведь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ru-RU" sz="360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ru-RU" sz="3600"/>
          </a:p>
        </p:txBody>
      </p:sp>
      <p:graphicFrame>
        <p:nvGraphicFramePr>
          <p:cNvPr id="115717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5732" name="Picture 2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819400"/>
            <a:ext cx="1981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733" name="Picture 21" descr="i?id=267616220-63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819400"/>
            <a:ext cx="1981200" cy="1308100"/>
          </a:xfrm>
          <a:prstGeom prst="rect">
            <a:avLst/>
          </a:prstGeom>
          <a:noFill/>
        </p:spPr>
      </p:pic>
      <p:pic>
        <p:nvPicPr>
          <p:cNvPr id="115734" name="Picture 2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683125"/>
            <a:ext cx="19050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735" name="Picture 2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4724400"/>
            <a:ext cx="19050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5736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5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15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15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115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15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115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 b="1">
                <a:solidFill>
                  <a:schemeClr val="accent2"/>
                </a:solidFill>
              </a:rPr>
              <a:t>Белые медведи</a:t>
            </a:r>
            <a:r>
              <a:rPr lang="ru-RU" sz="4000">
                <a:solidFill>
                  <a:schemeClr val="accent2"/>
                </a:solidFill>
              </a:rPr>
              <a:t> хорошо ловят и тюленей, и песцов, и рыбу, и северных оленей.</a:t>
            </a:r>
          </a:p>
        </p:txBody>
      </p:sp>
      <p:sp>
        <p:nvSpPr>
          <p:cNvPr id="11776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7766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72200" y="4343400"/>
            <a:ext cx="1905000" cy="14351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878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Какая птица – близкий родственник курицы?</a:t>
            </a: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Гусь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Павлин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Голубь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Чайка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118789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8804" name="Picture 20" descr="i?id=169695573-69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24600" y="2955925"/>
            <a:ext cx="1981200" cy="1189038"/>
          </a:xfrm>
          <a:prstGeom prst="rect">
            <a:avLst/>
          </a:prstGeom>
          <a:noFill/>
        </p:spPr>
      </p:pic>
      <p:pic>
        <p:nvPicPr>
          <p:cNvPr id="118805" name="Picture 21" descr="i?id=374230678-22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67200" y="2743200"/>
            <a:ext cx="1905000" cy="1612900"/>
          </a:xfrm>
          <a:prstGeom prst="rect">
            <a:avLst/>
          </a:prstGeom>
          <a:noFill/>
        </p:spPr>
      </p:pic>
      <p:pic>
        <p:nvPicPr>
          <p:cNvPr id="118806" name="Picture 2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605338"/>
            <a:ext cx="19812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8807" name="Picture 23" descr="i?id=294229557-34-7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24600" y="4724400"/>
            <a:ext cx="1905000" cy="1498600"/>
          </a:xfrm>
          <a:prstGeom prst="rect">
            <a:avLst/>
          </a:prstGeom>
          <a:noFill/>
        </p:spPr>
      </p:pic>
      <p:sp>
        <p:nvSpPr>
          <p:cNvPr id="118808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8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18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187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18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187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118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187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18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Красавцы </a:t>
            </a:r>
            <a:r>
              <a:rPr lang="ru-RU" sz="4000" b="1">
                <a:solidFill>
                  <a:schemeClr val="accent2"/>
                </a:solidFill>
              </a:rPr>
              <a:t>павлины</a:t>
            </a:r>
            <a:r>
              <a:rPr lang="ru-RU" sz="4000">
                <a:solidFill>
                  <a:schemeClr val="accent2"/>
                </a:solidFill>
              </a:rPr>
              <a:t> относятся к тому же отряду, что и привычные нам курицы.</a:t>
            </a:r>
          </a:p>
        </p:txBody>
      </p:sp>
      <p:sp>
        <p:nvSpPr>
          <p:cNvPr id="11981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9814" name="Picture 6" descr="i?id=169695573-69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4572000"/>
            <a:ext cx="1981200" cy="11890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2" name="Picture 4" descr="еж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04800"/>
            <a:ext cx="84582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>
                <a:hlinkClick r:id="rId3"/>
              </a:rPr>
              <a:t>http://ksanka.hiblogger.net/1231052.html/thread/5396111</a:t>
            </a:r>
            <a:r>
              <a:rPr lang="ru-RU" sz="2000"/>
              <a:t> - белая акула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4"/>
              </a:rPr>
              <a:t>http://myaquaclub.ru/aquaflora/buttomflora-top?start=15</a:t>
            </a:r>
            <a:r>
              <a:rPr lang="ru-RU" sz="2000"/>
              <a:t> – анабас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5"/>
              </a:rPr>
              <a:t>http://im4-tub-ru.yandex.net/i?id=317765285-50-72</a:t>
            </a:r>
            <a:r>
              <a:rPr lang="ru-RU" sz="2000"/>
              <a:t> – коралловый аспид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6"/>
              </a:rPr>
              <a:t>http://im6-tub-ru.yandex.net/i?id=320674546-08-72</a:t>
            </a:r>
            <a:r>
              <a:rPr lang="ru-RU" sz="2000"/>
              <a:t> – анаконда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7"/>
              </a:rPr>
              <a:t>http://900igr.net/Detskie_prezentatsii/Biologija.Morskie_zhiteli/Morskie_obitateli_1.files/detskie_kartinki_zhivotnykh_008_Albatros.html</a:t>
            </a:r>
            <a:r>
              <a:rPr lang="ru-RU" sz="2000"/>
              <a:t> - альбатрос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8"/>
              </a:rPr>
              <a:t>http://kolyan.net/index.php?newsid=18785</a:t>
            </a:r>
            <a:r>
              <a:rPr lang="ru-RU" sz="2000"/>
              <a:t> – барс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9"/>
              </a:rPr>
              <a:t>http://im5-tub-ru.yandex.net/i?id=270508108-71-72</a:t>
            </a:r>
            <a:r>
              <a:rPr lang="ru-RU" sz="2000"/>
              <a:t> – бегемот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0"/>
              </a:rPr>
              <a:t>http://www.floranimal.ru/show_foto_his.php?foi=3889&amp;flidgr=2352</a:t>
            </a:r>
            <a:r>
              <a:rPr lang="ru-RU" sz="2000"/>
              <a:t> – бизон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1"/>
              </a:rPr>
              <a:t>http://www.liveinternet.ru/users/4290165/blog/</a:t>
            </a:r>
            <a:r>
              <a:rPr lang="ru-RU" sz="2000"/>
              <a:t> - броненосец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2"/>
              </a:rPr>
              <a:t>http://remstail72.ru/uaz-3151-vikipediya.html</a:t>
            </a:r>
            <a:r>
              <a:rPr lang="ru-RU" sz="2000"/>
              <a:t> - буйвол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3"/>
              </a:rPr>
              <a:t>http://www.nationalgeographic-traveler.ru/news/476/</a:t>
            </a:r>
            <a:r>
              <a:rPr lang="ru-RU" sz="2000"/>
              <a:t> - варан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4"/>
              </a:rPr>
              <a:t>http://dp574.mindmix.ru/3591-905-vhod-dlja-druzei.zhtml</a:t>
            </a:r>
            <a:r>
              <a:rPr lang="ru-RU" sz="2000"/>
              <a:t> - волк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5"/>
              </a:rPr>
              <a:t>http://ianimal.ru/topics/russkaya-vykhukhol</a:t>
            </a:r>
            <a:r>
              <a:rPr lang="ru-RU" sz="2000"/>
              <a:t> - выхухоль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6"/>
              </a:rPr>
              <a:t>http://ryabokosha.livejournal.com/18666.html</a:t>
            </a:r>
            <a:r>
              <a:rPr lang="ru-RU" sz="2000"/>
              <a:t> - верблюд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7"/>
              </a:rPr>
              <a:t>http://im5-tub-ru.yandex.net/i?id=254225424-33-72&amp;n=17</a:t>
            </a:r>
            <a:r>
              <a:rPr lang="ru-RU" sz="2000"/>
              <a:t> – выдра</a:t>
            </a:r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12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еж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04800"/>
            <a:ext cx="84582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>
                <a:hlinkClick r:id="rId3"/>
              </a:rPr>
              <a:t>http://celt-tv.livejournal.com/431658.html</a:t>
            </a:r>
            <a:r>
              <a:rPr lang="ru-RU" sz="2400"/>
              <a:t> - гиена</a:t>
            </a:r>
          </a:p>
          <a:p>
            <a:pPr>
              <a:lnSpc>
                <a:spcPct val="80000"/>
              </a:lnSpc>
            </a:pPr>
            <a:r>
              <a:rPr lang="ru-RU" sz="2400">
                <a:hlinkClick r:id="rId4"/>
              </a:rPr>
              <a:t>http://www.floranimal.ru/orders/4411.html</a:t>
            </a:r>
            <a:r>
              <a:rPr lang="ru-RU" sz="2400"/>
              <a:t> - голубь</a:t>
            </a:r>
          </a:p>
          <a:p>
            <a:pPr>
              <a:lnSpc>
                <a:spcPct val="80000"/>
              </a:lnSpc>
            </a:pPr>
            <a:r>
              <a:rPr lang="ru-RU" sz="2400">
                <a:hlinkClick r:id="rId5"/>
              </a:rPr>
              <a:t>http://images.yandex.ru/yandsearch?text=%D0%B3%D1%80%D0%B8%D1%84%20%D1%84%D0%BE%D1%82%D0%BE&amp;img_url=s19.radikal.ru%2Fi192%2F1006%2Fa8%2F74b048c1a5ac.jpg&amp;pos=0&amp;rpt=simage</a:t>
            </a:r>
            <a:r>
              <a:rPr lang="ru-RU" sz="2400"/>
              <a:t> – гриф</a:t>
            </a:r>
          </a:p>
          <a:p>
            <a:pPr>
              <a:lnSpc>
                <a:spcPct val="80000"/>
              </a:lnSpc>
            </a:pPr>
            <a:r>
              <a:rPr lang="ru-RU" sz="2400">
                <a:hlinkClick r:id="rId6"/>
              </a:rPr>
              <a:t>http://fermer.ru/forum/porody-gusei/50108?page=3</a:t>
            </a:r>
            <a:r>
              <a:rPr lang="ru-RU" sz="2400"/>
              <a:t> – гусь</a:t>
            </a:r>
          </a:p>
          <a:p>
            <a:pPr>
              <a:lnSpc>
                <a:spcPct val="80000"/>
              </a:lnSpc>
            </a:pPr>
            <a:r>
              <a:rPr lang="ru-RU" sz="2400">
                <a:hlinkClick r:id="rId7"/>
              </a:rPr>
              <a:t>http://vsyako-razno.ru/19690-o-delfinah.html</a:t>
            </a:r>
            <a:r>
              <a:rPr lang="ru-RU" sz="2400"/>
              <a:t> - дельфин</a:t>
            </a:r>
          </a:p>
          <a:p>
            <a:pPr>
              <a:lnSpc>
                <a:spcPct val="80000"/>
              </a:lnSpc>
            </a:pPr>
            <a:r>
              <a:rPr lang="ru-RU" sz="2400">
                <a:hlinkClick r:id="rId8"/>
              </a:rPr>
              <a:t>http://birdphoto.ru/index.php?newsid=612</a:t>
            </a:r>
            <a:r>
              <a:rPr lang="ru-RU" sz="2400"/>
              <a:t> – дрофа</a:t>
            </a:r>
          </a:p>
          <a:p>
            <a:pPr>
              <a:lnSpc>
                <a:spcPct val="80000"/>
              </a:lnSpc>
            </a:pPr>
            <a:r>
              <a:rPr lang="ru-RU" sz="2400">
                <a:hlinkClick r:id="rId9"/>
              </a:rPr>
              <a:t>http://www.bochkavpechatleniy.com/social/blog/7061/45099</a:t>
            </a:r>
            <a:r>
              <a:rPr lang="ru-RU" sz="2400"/>
              <a:t> - дикобраз</a:t>
            </a:r>
          </a:p>
          <a:p>
            <a:pPr>
              <a:lnSpc>
                <a:spcPct val="80000"/>
              </a:lnSpc>
            </a:pPr>
            <a:r>
              <a:rPr lang="ru-RU" sz="2400">
                <a:hlinkClick r:id="rId10"/>
              </a:rPr>
              <a:t>http://moscow.olx.ru/iid-195570566</a:t>
            </a:r>
            <a:r>
              <a:rPr lang="ru-RU" sz="2400"/>
              <a:t> - еж</a:t>
            </a:r>
          </a:p>
          <a:p>
            <a:pPr>
              <a:lnSpc>
                <a:spcPct val="80000"/>
              </a:lnSpc>
            </a:pPr>
            <a:r>
              <a:rPr lang="ru-RU" sz="2400">
                <a:hlinkClick r:id="rId11"/>
              </a:rPr>
              <a:t>http://www.corner-game.com/photo/zhivotnye/fotografija_2/9-0-320</a:t>
            </a:r>
            <a:r>
              <a:rPr lang="ru-RU" sz="2400"/>
              <a:t> - жираф</a:t>
            </a:r>
          </a:p>
          <a:p>
            <a:pPr>
              <a:lnSpc>
                <a:spcPct val="80000"/>
              </a:lnSpc>
            </a:pPr>
            <a:r>
              <a:rPr lang="ru-RU" sz="2400">
                <a:hlinkClick r:id="rId12"/>
              </a:rPr>
              <a:t>http://www.liveinternet.ru/community/geo_club/post119017909/</a:t>
            </a:r>
            <a:r>
              <a:rPr lang="ru-RU" sz="2400"/>
              <a:t> - землеройка</a:t>
            </a:r>
          </a:p>
          <a:p>
            <a:pPr>
              <a:lnSpc>
                <a:spcPct val="80000"/>
              </a:lnSpc>
            </a:pPr>
            <a:r>
              <a:rPr lang="ru-RU" sz="2400">
                <a:hlinkClick r:id="rId13"/>
              </a:rPr>
              <a:t>http://1600x1200.photodesktop.ru/photo/33-0-381-3</a:t>
            </a:r>
            <a:r>
              <a:rPr lang="ru-RU" sz="2400"/>
              <a:t> - заяц</a:t>
            </a:r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14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еж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59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1200"/>
          </a:p>
        </p:txBody>
      </p:sp>
      <p:sp>
        <p:nvSpPr>
          <p:cNvPr id="125960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57200"/>
            <a:ext cx="82296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>
                <a:hlinkClick r:id="rId3"/>
              </a:rPr>
              <a:t>http://i2.guns.ru/forums/icons/forum_pictures/002286/2286143.jpg</a:t>
            </a:r>
            <a:r>
              <a:rPr lang="ru-RU" sz="2000"/>
              <a:t> - кабан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4"/>
              </a:rPr>
              <a:t>http://im3-tub-ru.yandex.net/i?id=5856577-15-72</a:t>
            </a:r>
            <a:r>
              <a:rPr lang="ru-RU" sz="2000"/>
              <a:t> – кошка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5"/>
              </a:rPr>
              <a:t>http://ohotanakosul.do.am/index/kartinki/0-6</a:t>
            </a:r>
            <a:r>
              <a:rPr lang="ru-RU" sz="2000"/>
              <a:t> - косуля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6"/>
              </a:rPr>
              <a:t>http://jackilyn.hubpages.com/hub/Onagers</a:t>
            </a:r>
            <a:r>
              <a:rPr lang="ru-RU" sz="2000"/>
              <a:t> - кулан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7"/>
              </a:rPr>
              <a:t>http://prikol.bigmir.net/view/181497/</a:t>
            </a:r>
            <a:r>
              <a:rPr lang="ru-RU" sz="2000"/>
              <a:t> - крот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8"/>
              </a:rPr>
              <a:t>http://vosrogdenie.org/viewtopic.php?t=9953&amp;sid=a4f67672bc25604357dee0587fe12547</a:t>
            </a:r>
            <a:r>
              <a:rPr lang="ru-RU" sz="2000"/>
              <a:t> – кашалот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9"/>
              </a:rPr>
              <a:t>http://polozov.livejournal.com/133850.html</a:t>
            </a:r>
            <a:r>
              <a:rPr lang="ru-RU" sz="2000"/>
              <a:t> - синий кит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0"/>
              </a:rPr>
              <a:t>http://museum.stavsu.ru/ObjectView.aspx?idObject=10654&amp;idExposition=126</a:t>
            </a:r>
            <a:r>
              <a:rPr lang="ru-RU" sz="2000"/>
              <a:t> – крыса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1"/>
              </a:rPr>
              <a:t>http://im5-tub-ru.yandex.net/i?id=412459573-03-72</a:t>
            </a:r>
            <a:r>
              <a:rPr lang="ru-RU" sz="2000"/>
              <a:t> – королевская кобра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2"/>
              </a:rPr>
              <a:t>http://forum.zoologist.ru/viewtopic.php?id=2783&amp;p=33</a:t>
            </a:r>
            <a:r>
              <a:rPr lang="ru-RU" sz="2000"/>
              <a:t> – кабарга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3"/>
              </a:rPr>
              <a:t>http://wildworlds.ru/index.php?option=com_content&amp;view=article&amp;id=253&amp;Itemid=257</a:t>
            </a:r>
            <a:r>
              <a:rPr lang="ru-RU" sz="2000"/>
              <a:t> – колюшка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4"/>
              </a:rPr>
              <a:t>http://www.latindex.ru/content/articles/670/</a:t>
            </a:r>
            <a:r>
              <a:rPr lang="ru-RU" sz="2000"/>
              <a:t> - лама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5"/>
              </a:rPr>
              <a:t>http://im0-tub-ru.yandex.net/i?id=547599363-50-72</a:t>
            </a:r>
            <a:r>
              <a:rPr lang="ru-RU" sz="2000"/>
              <a:t> - ленивец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6"/>
              </a:rPr>
              <a:t>http://o6oi.ru/main.php/wallpapers/animals_world/animals/fox/fox32_1600x1200.jpg.html?g2_imageViewsIndex=3</a:t>
            </a:r>
            <a:r>
              <a:rPr lang="ru-RU" sz="2000"/>
              <a:t> – лиса</a:t>
            </a:r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 descr="еж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00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000"/>
          </a:p>
        </p:txBody>
      </p:sp>
      <p:sp>
        <p:nvSpPr>
          <p:cNvPr id="1300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57200"/>
            <a:ext cx="82296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r>
              <a:rPr lang="ru-RU" sz="1800">
                <a:hlinkClick r:id="rId3"/>
              </a:rPr>
              <a:t>http://www.krascats.ru/viewtopic.php?f=34&amp;t=1461</a:t>
            </a:r>
            <a:r>
              <a:rPr lang="ru-RU" sz="1800"/>
              <a:t> – лемур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4"/>
              </a:rPr>
              <a:t>http://www.latindex.ru/content/articles/670/</a:t>
            </a:r>
            <a:r>
              <a:rPr lang="ru-RU" sz="1800"/>
              <a:t> - лама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5"/>
              </a:rPr>
              <a:t>http://im0-tub-ru.yandex.net/i?id=547599363-50-72</a:t>
            </a:r>
            <a:r>
              <a:rPr lang="ru-RU" sz="1800"/>
              <a:t> - ленивец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6"/>
              </a:rPr>
              <a:t>http://o6oi.ru/main.php/wallpapers/animals_world/animals/fox/fox32_1600x1200.jpg.html?g2_imageViewsIndex=3</a:t>
            </a:r>
            <a:r>
              <a:rPr lang="ru-RU" sz="1800"/>
              <a:t> – лиса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7"/>
              </a:rPr>
              <a:t>http://www.ostashkov.ru/foto/view-46714/</a:t>
            </a:r>
            <a:r>
              <a:rPr lang="ru-RU" sz="1800"/>
              <a:t> - лягушка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8"/>
              </a:rPr>
              <a:t>http://naduna.my1.ru/photo/3-0-10-3</a:t>
            </a:r>
            <a:r>
              <a:rPr lang="ru-RU" sz="1800"/>
              <a:t> - лев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9"/>
              </a:rPr>
              <a:t>http://www.9111.ru/articles/view/46000.html</a:t>
            </a:r>
            <a:r>
              <a:rPr lang="ru-RU" sz="1800"/>
              <a:t>  - лось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10"/>
              </a:rPr>
              <a:t>http://im5-tub-ru.yandex.net/i?id=540698749-61-72&amp;n=17</a:t>
            </a:r>
            <a:r>
              <a:rPr lang="ru-RU" sz="1800"/>
              <a:t> – мангуст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11"/>
              </a:rPr>
              <a:t>http://guns.arsenalnoe.ru/m/6515/w_ewropeyskoy_chasti_rossii_mozhet_byty_wweden_zapret_oh.html</a:t>
            </a:r>
            <a:r>
              <a:rPr lang="ru-RU" sz="1800"/>
              <a:t> - бурый медведь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12"/>
              </a:rPr>
              <a:t>http://novostey.com/society/news247870.html</a:t>
            </a:r>
            <a:r>
              <a:rPr lang="ru-RU" sz="1800"/>
              <a:t> - гималайский медведь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13"/>
              </a:rPr>
              <a:t>http://www.labart.ru/animal/bear_w/27.shtml</a:t>
            </a:r>
            <a:r>
              <a:rPr lang="ru-RU" sz="1800"/>
              <a:t> - белый медведь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14"/>
              </a:rPr>
              <a:t>http://www.edu.severodvinsk.ru/after_school/obl_www/2012/work/bogdanov/animals.html</a:t>
            </a:r>
            <a:r>
              <a:rPr lang="ru-RU" sz="1800"/>
              <a:t> - морж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15"/>
              </a:rPr>
              <a:t>http://vip.karelia.pro/viewtopic.php?p=8101151</a:t>
            </a:r>
            <a:r>
              <a:rPr lang="ru-RU" sz="1800"/>
              <a:t> – макака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16"/>
              </a:rPr>
              <a:t>http://www.tvoyrebenok.ru/images/viktorina/samiy-samiy/b/21.jpg</a:t>
            </a:r>
            <a:r>
              <a:rPr lang="ru-RU" sz="1800"/>
              <a:t> - черная мамба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17"/>
              </a:rPr>
              <a:t>http://www.yunphoto.net/ru/photobase/yp1053.html</a:t>
            </a:r>
            <a:r>
              <a:rPr lang="ru-RU" sz="1800"/>
              <a:t> - муравьед</a:t>
            </a:r>
          </a:p>
          <a:p>
            <a:pPr>
              <a:lnSpc>
                <a:spcPct val="80000"/>
              </a:lnSpc>
            </a:pPr>
            <a:r>
              <a:rPr lang="ru-RU" sz="1800">
                <a:hlinkClick r:id="rId18"/>
              </a:rPr>
              <a:t>http://im3-tub-ru.yandex.net/i?id=223807845-19-72&amp;n=21</a:t>
            </a:r>
            <a:r>
              <a:rPr lang="ru-RU" sz="1800"/>
              <a:t> - марабу</a:t>
            </a:r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  <a:p>
            <a:pPr>
              <a:lnSpc>
                <a:spcPct val="80000"/>
              </a:lnSpc>
            </a:pP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еж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1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900"/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57200"/>
            <a:ext cx="82296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r>
              <a:rPr lang="ru-RU" sz="1600">
                <a:hlinkClick r:id="rId3"/>
              </a:rPr>
              <a:t>http://www.liveinternet.ru/users/algre/post105738088/</a:t>
            </a:r>
            <a:r>
              <a:rPr lang="ru-RU" sz="1600"/>
              <a:t> - нарвал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4"/>
              </a:rPr>
              <a:t>http://sheltering-sky.ru/?c=result&amp;query=the%20endangered%20species%20and</a:t>
            </a:r>
            <a:r>
              <a:rPr lang="ru-RU" sz="1600"/>
              <a:t> – носорог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5"/>
              </a:rPr>
              <a:t>http://infa.ws/animal/index.php?id=1532</a:t>
            </a:r>
            <a:r>
              <a:rPr lang="ru-RU" sz="1600"/>
              <a:t> - нильгау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6"/>
              </a:rPr>
              <a:t>http://t3.gstatic.com/images?q=tbn:ANd9GcR3iNhDzB3HVLZh5YcMjd0n8KS2G2-brvnReQGhH5Ak2Ug7yezucQ</a:t>
            </a:r>
            <a:r>
              <a:rPr lang="ru-RU" sz="1600"/>
              <a:t> – овца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7"/>
              </a:rPr>
              <a:t>http://www.photo-sborka.ru/photos/big/carskie-roga</a:t>
            </a:r>
            <a:r>
              <a:rPr lang="ru-RU" sz="1600"/>
              <a:t> - северный олень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8"/>
              </a:rPr>
              <a:t>http://www.artzveri.ru/jivitniy_mir1903.html</a:t>
            </a:r>
            <a:r>
              <a:rPr lang="ru-RU" sz="1600"/>
              <a:t> - попугай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9"/>
              </a:rPr>
              <a:t>http://galereika.net/photo/156-0-3220-3</a:t>
            </a:r>
            <a:r>
              <a:rPr lang="ru-RU" sz="1600"/>
              <a:t> - птица-секретарь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10"/>
              </a:rPr>
              <a:t>http://ianimal.ru/topics/pangoliny</a:t>
            </a:r>
            <a:r>
              <a:rPr lang="ru-RU" sz="1600"/>
              <a:t> - панголин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11"/>
              </a:rPr>
              <a:t>http://www.yaplakal.com/forum13/topic252179.html</a:t>
            </a:r>
            <a:r>
              <a:rPr lang="ru-RU" sz="1600"/>
              <a:t> - павлин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12"/>
              </a:rPr>
              <a:t>http://imagesland.ru/index.php?id=55</a:t>
            </a:r>
            <a:r>
              <a:rPr lang="ru-RU" sz="1600"/>
              <a:t> - пингвин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13"/>
              </a:rPr>
              <a:t>http://bioword.narod.ru/G/G025.htm</a:t>
            </a:r>
            <a:r>
              <a:rPr lang="ru-RU" sz="1600"/>
              <a:t> - павиан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14"/>
              </a:rPr>
              <a:t>http://im4-tub-ru.yandex.net/i?id=354493762-24-72&amp;n=17</a:t>
            </a:r>
            <a:r>
              <a:rPr lang="ru-RU" sz="1600"/>
              <a:t> – слон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15"/>
              </a:rPr>
              <a:t>http://im6-tub-ru.yandex.net/i?id=135200704-40-72</a:t>
            </a:r>
            <a:r>
              <a:rPr lang="ru-RU" sz="1600"/>
              <a:t> – собака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16"/>
              </a:rPr>
              <a:t>http://im3-tub-ru.yandex.net/i?id=228477979-08-72&amp;n=17</a:t>
            </a:r>
            <a:r>
              <a:rPr lang="ru-RU" sz="1600"/>
              <a:t> –соболь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17"/>
              </a:rPr>
              <a:t>http://ru.picscdn.com/domain/kenig-photo.ru/</a:t>
            </a:r>
            <a:r>
              <a:rPr lang="ru-RU" sz="1600"/>
              <a:t> - сова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18"/>
              </a:rPr>
              <a:t>http://old.kostanayagro.kz/priroda-i-chelovek/</a:t>
            </a:r>
            <a:r>
              <a:rPr lang="ru-RU" sz="1600"/>
              <a:t> - сайгак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19"/>
              </a:rPr>
              <a:t>http://kinderrazukraski.ru/givotnie-evropi-kartinki.html</a:t>
            </a:r>
            <a:r>
              <a:rPr lang="ru-RU" sz="1600"/>
              <a:t> - сурок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20"/>
              </a:rPr>
              <a:t>http://pesik.su/2011/01/straus/ь</a:t>
            </a:r>
            <a:r>
              <a:rPr lang="ru-RU" sz="1600"/>
              <a:t> - страус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21"/>
              </a:rPr>
              <a:t>http://nasch-mir.my1.ru/photo/41-0-380-3</a:t>
            </a:r>
            <a:r>
              <a:rPr lang="ru-RU" sz="1600"/>
              <a:t> - скат</a:t>
            </a:r>
          </a:p>
          <a:p>
            <a:pPr>
              <a:lnSpc>
                <a:spcPct val="80000"/>
              </a:lnSpc>
            </a:pPr>
            <a:r>
              <a:rPr lang="ru-RU" sz="1600">
                <a:hlinkClick r:id="rId22"/>
              </a:rPr>
              <a:t>http://www.tiptip.ru/p/12/seld_tihookeanskaya/</a:t>
            </a:r>
            <a:r>
              <a:rPr lang="ru-RU" sz="1600"/>
              <a:t> - сельдь</a:t>
            </a:r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  <a:p>
            <a:pPr>
              <a:lnSpc>
                <a:spcPct val="80000"/>
              </a:lnSpc>
            </a:pPr>
            <a:endParaRPr lang="ru-RU"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 b="1">
                <a:solidFill>
                  <a:schemeClr val="accent2"/>
                </a:solidFill>
              </a:rPr>
              <a:t>Удавы</a:t>
            </a:r>
            <a:r>
              <a:rPr lang="ru-RU" sz="4000">
                <a:solidFill>
                  <a:schemeClr val="accent2"/>
                </a:solidFill>
              </a:rPr>
              <a:t> могут проглотить целого кролика или козу, а потом несколько дней не хотеть есть</a:t>
            </a:r>
            <a:r>
              <a:rPr lang="ru-RU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2253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2534" name="Picture 6" descr="удав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4267200"/>
            <a:ext cx="1981200" cy="15319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 descr="еж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2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1200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57200"/>
            <a:ext cx="8229600" cy="5867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r>
              <a:rPr lang="ru-RU" sz="2000">
                <a:hlinkClick r:id="rId3"/>
              </a:rPr>
              <a:t>http://www.artfotki.ru/2/jivitniy_mir0886.html</a:t>
            </a:r>
            <a:r>
              <a:rPr lang="ru-RU" sz="2000"/>
              <a:t> - тигр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4"/>
              </a:rPr>
              <a:t>http://900igr.net/Detskie_prezentatsii/biologiya/Ekzoticheskie.files/kartinki_zhivotnykh_008_Tapir.html</a:t>
            </a:r>
            <a:r>
              <a:rPr lang="ru-RU" sz="2000"/>
              <a:t> - тапир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5"/>
              </a:rPr>
              <a:t>http://im6-tub-ru.yandex.net/i?id=370742246-49-72</a:t>
            </a:r>
            <a:r>
              <a:rPr lang="ru-RU" sz="2000"/>
              <a:t> – удав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6"/>
              </a:rPr>
              <a:t>http://uffa.org.ua/ua/news/46/</a:t>
            </a:r>
            <a:r>
              <a:rPr lang="ru-RU" sz="2000"/>
              <a:t> - угорь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7"/>
              </a:rPr>
              <a:t>http://basik.ru/photo_animals/chameleon/06_chameleon</a:t>
            </a:r>
            <a:r>
              <a:rPr lang="ru-RU" sz="2000"/>
              <a:t> - хамелеон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8"/>
              </a:rPr>
              <a:t>http://im8-tub-ru.yandex.net/i?id=255634913-62-72&amp;n=17</a:t>
            </a:r>
            <a:r>
              <a:rPr lang="ru-RU" sz="2000"/>
              <a:t> – шимпанзе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9"/>
              </a:rPr>
              <a:t>http://www.bbc.co.uk/russian/science/2010/09/100921_oldest_arctic_tern.shtml</a:t>
            </a:r>
            <a:r>
              <a:rPr lang="ru-RU" sz="2000"/>
              <a:t> – чайка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0"/>
              </a:rPr>
              <a:t>http://blogs.privet.ru/community/Energy.Contact/96794890</a:t>
            </a:r>
            <a:r>
              <a:rPr lang="ru-RU" sz="2000"/>
              <a:t> - ягуар</a:t>
            </a:r>
          </a:p>
          <a:p>
            <a:pPr>
              <a:lnSpc>
                <a:spcPct val="80000"/>
              </a:lnSpc>
            </a:pPr>
            <a:r>
              <a:rPr lang="ru-RU" sz="2000">
                <a:hlinkClick r:id="rId11"/>
              </a:rPr>
              <a:t>http://yapontseva.narod.ru/gallery-1.html</a:t>
            </a:r>
            <a:r>
              <a:rPr lang="ru-RU" sz="2000"/>
              <a:t> - ящерица-василиск</a:t>
            </a:r>
          </a:p>
          <a:p>
            <a:pPr>
              <a:lnSpc>
                <a:spcPct val="80000"/>
              </a:lnSpc>
            </a:pPr>
            <a:r>
              <a:rPr lang="ru-RU" sz="2000" b="1">
                <a:solidFill>
                  <a:schemeClr val="accent2"/>
                </a:solidFill>
              </a:rPr>
              <a:t>ФОН -</a:t>
            </a:r>
            <a:r>
              <a:rPr lang="ru-RU" sz="2000"/>
              <a:t> </a:t>
            </a:r>
            <a:r>
              <a:rPr lang="ru-RU" sz="2000" b="1"/>
              <a:t/>
            </a:r>
            <a:br>
              <a:rPr lang="ru-RU" sz="2000" b="1"/>
            </a:br>
            <a:r>
              <a:rPr lang="ru-RU" sz="2000"/>
              <a:t> Кот </a:t>
            </a:r>
            <a:r>
              <a:rPr lang="ru-RU" sz="2000" u="sng">
                <a:hlinkClick r:id="rId12"/>
              </a:rPr>
              <a:t>http://allfreed.ru/uploads/posts/1111/36701215110656_pk_3.jpg</a:t>
            </a:r>
            <a:endParaRPr lang="ru-RU" sz="2000" u="sng"/>
          </a:p>
          <a:p>
            <a:pPr>
              <a:lnSpc>
                <a:spcPct val="80000"/>
              </a:lnSpc>
            </a:pPr>
            <a:r>
              <a:rPr lang="ru-RU" sz="2000"/>
              <a:t>Вопросы частично взяты из диска «Самые умные вопросы о животных»  - </a:t>
            </a:r>
            <a:r>
              <a:rPr lang="en-US" sz="2000"/>
              <a:t>IDEX Creative team, 2006.</a:t>
            </a: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Кого из этих животных первобытный человек приучил раньше всех?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Овца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Собака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Кабан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Кошка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23557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3573" name="Picture 21" descr="овц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598738"/>
            <a:ext cx="1981200" cy="1773237"/>
          </a:xfrm>
          <a:prstGeom prst="rect">
            <a:avLst/>
          </a:prstGeom>
          <a:noFill/>
        </p:spPr>
      </p:pic>
      <p:pic>
        <p:nvPicPr>
          <p:cNvPr id="23574" name="Picture 22" descr="соба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24600" y="2762250"/>
            <a:ext cx="1981200" cy="1493838"/>
          </a:xfrm>
          <a:prstGeom prst="rect">
            <a:avLst/>
          </a:prstGeom>
          <a:noFill/>
        </p:spPr>
      </p:pic>
      <p:pic>
        <p:nvPicPr>
          <p:cNvPr id="23576" name="Picture 2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91000" y="4495800"/>
            <a:ext cx="1981200" cy="1911350"/>
          </a:xfrm>
          <a:prstGeom prst="rect">
            <a:avLst/>
          </a:prstGeom>
          <a:noFill/>
        </p:spPr>
      </p:pic>
      <p:pic>
        <p:nvPicPr>
          <p:cNvPr id="23577" name="Picture 25" descr="кошка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24600" y="4672013"/>
            <a:ext cx="1981200" cy="1492250"/>
          </a:xfrm>
          <a:prstGeom prst="rect">
            <a:avLst/>
          </a:prstGeom>
          <a:noFill/>
        </p:spPr>
      </p:pic>
      <p:sp>
        <p:nvSpPr>
          <p:cNvPr id="23583" name="AutoShape 3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от уче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/>
              <a:t>    </a:t>
            </a:r>
            <a:r>
              <a:rPr lang="ru-RU" sz="4000">
                <a:solidFill>
                  <a:schemeClr val="accent2"/>
                </a:solidFill>
              </a:rPr>
              <a:t>По мнению учёных самым первым приученным животным была </a:t>
            </a:r>
            <a:r>
              <a:rPr lang="ru-RU" sz="4000" b="1">
                <a:solidFill>
                  <a:schemeClr val="accent2"/>
                </a:solidFill>
              </a:rPr>
              <a:t>собака</a:t>
            </a:r>
            <a:r>
              <a:rPr lang="ru-RU" sz="4000">
                <a:solidFill>
                  <a:schemeClr val="accent2"/>
                </a:solidFill>
              </a:rPr>
              <a:t>.</a:t>
            </a:r>
            <a:endParaRPr lang="ru-RU">
              <a:solidFill>
                <a:schemeClr val="accent2"/>
              </a:solidFill>
            </a:endParaRPr>
          </a:p>
        </p:txBody>
      </p:sp>
      <p:sp>
        <p:nvSpPr>
          <p:cNvPr id="2560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791200"/>
            <a:ext cx="609600" cy="661988"/>
          </a:xfrm>
          <a:prstGeom prst="actionButtonHome">
            <a:avLst/>
          </a:prstGeom>
          <a:solidFill>
            <a:srgbClr val="ABA95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5605" name="Picture 5" descr="соба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4267200"/>
            <a:ext cx="1981200" cy="14938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33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Мех какого животного не промокает в воде?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4038600" cy="3763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/>
              <a:t>Соболь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Мангуст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Выдра</a:t>
            </a:r>
          </a:p>
          <a:p>
            <a:pPr marL="609600" indent="-609600">
              <a:buFontTx/>
              <a:buAutoNum type="arabicPeriod"/>
            </a:pPr>
            <a:r>
              <a:rPr lang="ru-RU" sz="4000"/>
              <a:t>Ленивец</a:t>
            </a:r>
          </a:p>
          <a:p>
            <a:pPr marL="609600" indent="-609600">
              <a:buFontTx/>
              <a:buNone/>
            </a:pPr>
            <a:endParaRPr lang="ru-RU" sz="4000"/>
          </a:p>
          <a:p>
            <a:pPr marL="609600" indent="-609600">
              <a:buFontTx/>
              <a:buAutoNum type="arabicPeriod"/>
            </a:pPr>
            <a:endParaRPr lang="ru-RU" sz="4000"/>
          </a:p>
        </p:txBody>
      </p:sp>
      <p:graphicFrame>
        <p:nvGraphicFramePr>
          <p:cNvPr id="26629" name="Group 5"/>
          <p:cNvGraphicFramePr>
            <a:graphicFrameLocks noGrp="1"/>
          </p:cNvGraphicFramePr>
          <p:nvPr>
            <p:ph sz="half" idx="2"/>
          </p:nvPr>
        </p:nvGraphicFramePr>
        <p:xfrm>
          <a:off x="4191000" y="2514600"/>
          <a:ext cx="4191000" cy="3962400"/>
        </p:xfrm>
        <a:graphic>
          <a:graphicData uri="http://schemas.openxmlformats.org/drawingml/2006/table">
            <a:tbl>
              <a:tblPr/>
              <a:tblGrid>
                <a:gridCol w="2095500"/>
                <a:gridCol w="2095500"/>
              </a:tblGrid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644" name="Picture 20" descr="соболь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782888"/>
            <a:ext cx="1905000" cy="1465262"/>
          </a:xfrm>
          <a:prstGeom prst="rect">
            <a:avLst/>
          </a:prstGeom>
          <a:noFill/>
        </p:spPr>
      </p:pic>
      <p:pic>
        <p:nvPicPr>
          <p:cNvPr id="26645" name="Picture 21" descr="мангуст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05600" y="2590800"/>
            <a:ext cx="1168400" cy="1752600"/>
          </a:xfrm>
          <a:prstGeom prst="rect">
            <a:avLst/>
          </a:prstGeom>
          <a:noFill/>
        </p:spPr>
      </p:pic>
      <p:pic>
        <p:nvPicPr>
          <p:cNvPr id="26646" name="Picture 22" descr="выдр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648200"/>
            <a:ext cx="1905000" cy="1503363"/>
          </a:xfrm>
          <a:prstGeom prst="rect">
            <a:avLst/>
          </a:prstGeom>
          <a:noFill/>
        </p:spPr>
      </p:pic>
      <p:pic>
        <p:nvPicPr>
          <p:cNvPr id="26647" name="Picture 23" descr="ленивец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24600" y="4829175"/>
            <a:ext cx="1981200" cy="1241425"/>
          </a:xfrm>
          <a:prstGeom prst="rect">
            <a:avLst/>
          </a:prstGeom>
          <a:noFill/>
        </p:spPr>
      </p:pic>
      <p:sp>
        <p:nvSpPr>
          <p:cNvPr id="26649" name="AutoShape 2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5800" y="5791200"/>
            <a:ext cx="533400" cy="585788"/>
          </a:xfrm>
          <a:prstGeom prst="actionButtonForwardNext">
            <a:avLst/>
          </a:prstGeom>
          <a:solidFill>
            <a:srgbClr val="EBFFB3"/>
          </a:solidFill>
          <a:ln w="9525">
            <a:solidFill>
              <a:srgbClr val="85B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2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1579</TotalTime>
  <Words>1379</Words>
  <Application>Microsoft Office PowerPoint</Application>
  <PresentationFormat>Экран (4:3)</PresentationFormat>
  <Paragraphs>376</Paragraphs>
  <Slides>60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2" baseType="lpstr">
      <vt:lpstr>Arial</vt:lpstr>
      <vt:lpstr>Оформление по умолчанию</vt:lpstr>
      <vt:lpstr>Слайд 1</vt:lpstr>
      <vt:lpstr>Слайд 2</vt:lpstr>
      <vt:lpstr>Слайд 3</vt:lpstr>
      <vt:lpstr>Слайд 4</vt:lpstr>
      <vt:lpstr>Какое животное наедается обедом на три дня вперед?</vt:lpstr>
      <vt:lpstr>Слайд 6</vt:lpstr>
      <vt:lpstr>Кого из этих животных первобытный человек приучил раньше всех?</vt:lpstr>
      <vt:lpstr>Слайд 8</vt:lpstr>
      <vt:lpstr>Мех какого животного не промокает в воде?</vt:lpstr>
      <vt:lpstr>Слайд 10</vt:lpstr>
      <vt:lpstr>Какой зверь воет на луну?</vt:lpstr>
      <vt:lpstr>Слайд 12</vt:lpstr>
      <vt:lpstr>Какие птицы за год пролетают расстояние, почти равное длине экватора?</vt:lpstr>
      <vt:lpstr>Слайд 14</vt:lpstr>
      <vt:lpstr>Какое животное может разными глазами смотреть в разные стороны?</vt:lpstr>
      <vt:lpstr>Слайд 16</vt:lpstr>
      <vt:lpstr>На лапах какого животного находятся два или три крупных до 7 см когтя?</vt:lpstr>
      <vt:lpstr>Слайд 18</vt:lpstr>
      <vt:lpstr>Какая птица может проглотить даже баранью ногу?</vt:lpstr>
      <vt:lpstr>Слайд 20</vt:lpstr>
      <vt:lpstr>Какое животное может задерживать дыхание на 6 минут?</vt:lpstr>
      <vt:lpstr>Слайд 22</vt:lpstr>
      <vt:lpstr>Какое из этих животных не относится к грызунам?</vt:lpstr>
      <vt:lpstr>Слайд 24</vt:lpstr>
      <vt:lpstr>Какое из этих животных не относится к полорогим?</vt:lpstr>
      <vt:lpstr>Слайд 26</vt:lpstr>
      <vt:lpstr>Кто из перечисленных животных считается самой большой птицей?</vt:lpstr>
      <vt:lpstr>Слайд 28</vt:lpstr>
      <vt:lpstr>Другое название какого животного – ирбис?</vt:lpstr>
      <vt:lpstr>Слайд 30</vt:lpstr>
      <vt:lpstr>Какая птица может часами планировать в воздухе без единого взмаха крыльями?</vt:lpstr>
      <vt:lpstr>Слайд 32</vt:lpstr>
      <vt:lpstr>Какие животные защищаются, отмахиваясь лапами с острыми когтями?</vt:lpstr>
      <vt:lpstr>Слайд 34</vt:lpstr>
      <vt:lpstr>Какое животное называют водяным кротом?</vt:lpstr>
      <vt:lpstr>Слайд 36</vt:lpstr>
      <vt:lpstr>Кто свою пищу сначала глотает, а потом пережевывает?</vt:lpstr>
      <vt:lpstr>Слайд 38</vt:lpstr>
      <vt:lpstr>Какая змея самая быстрая?</vt:lpstr>
      <vt:lpstr>Слайд 40</vt:lpstr>
      <vt:lpstr>Какому животному уши служат для охлаждения?</vt:lpstr>
      <vt:lpstr>Слайд 42</vt:lpstr>
      <vt:lpstr>Какие животные нападают на домашний мелкий скот в Африке и Америке?</vt:lpstr>
      <vt:lpstr>Слайд 44</vt:lpstr>
      <vt:lpstr>Какие животные славятся великолепной памятью?</vt:lpstr>
      <vt:lpstr>Слайд 46</vt:lpstr>
      <vt:lpstr>На кого велась королевская охота во Франции?</vt:lpstr>
      <vt:lpstr>Слайд 48</vt:lpstr>
      <vt:lpstr>Какая рыба может ползать по суше?</vt:lpstr>
      <vt:lpstr>Слайд 50</vt:lpstr>
      <vt:lpstr>Какие животные охотятся на тюлений и песцов?</vt:lpstr>
      <vt:lpstr>Слайд 52</vt:lpstr>
      <vt:lpstr>Какая птица – близкий родственник курицы?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</dc:creator>
  <cp:lastModifiedBy>Diana</cp:lastModifiedBy>
  <cp:revision>44</cp:revision>
  <cp:lastPrinted>1601-01-01T00:00:00Z</cp:lastPrinted>
  <dcterms:created xsi:type="dcterms:W3CDTF">1601-01-01T00:00:00Z</dcterms:created>
  <dcterms:modified xsi:type="dcterms:W3CDTF">2019-12-08T15:27:19Z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