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0" r:id="rId4"/>
    <p:sldId id="262" r:id="rId5"/>
    <p:sldId id="261" r:id="rId6"/>
    <p:sldId id="270" r:id="rId7"/>
    <p:sldId id="263" r:id="rId8"/>
    <p:sldId id="265" r:id="rId9"/>
    <p:sldId id="271" r:id="rId10"/>
    <p:sldId id="267" r:id="rId11"/>
    <p:sldId id="268" r:id="rId12"/>
    <p:sldId id="258" r:id="rId13"/>
    <p:sldId id="259" r:id="rId14"/>
    <p:sldId id="25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59" autoAdjust="0"/>
    <p:restoredTop sz="86323" autoAdjust="0"/>
  </p:normalViewPr>
  <p:slideViewPr>
    <p:cSldViewPr>
      <p:cViewPr varScale="1">
        <p:scale>
          <a:sx n="74" d="100"/>
          <a:sy n="74" d="100"/>
        </p:scale>
        <p:origin x="-190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1681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Relationship Id="rId9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image" Target="../media/image12.wmf"/><Relationship Id="rId7" Type="http://schemas.openxmlformats.org/officeDocument/2006/relationships/image" Target="../media/image16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image" Target="../media/image18.wmf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500063" y="428625"/>
            <a:ext cx="35433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63" y="1785938"/>
            <a:ext cx="1658937" cy="205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311400" y="1785938"/>
            <a:ext cx="1660525" cy="205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00063" y="3995738"/>
            <a:ext cx="1658937" cy="20589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311400" y="3995738"/>
            <a:ext cx="1660525" cy="20589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B3E79-5FD5-4BBF-9E6D-225A2B257ADD}" type="datetimeFigureOut">
              <a:rPr lang="ru-RU"/>
              <a:pPr>
                <a:defRPr/>
              </a:pPr>
              <a:t>02.12.2019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02073E-51D2-4566-A037-722A4DB3062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0306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13" Type="http://schemas.openxmlformats.org/officeDocument/2006/relationships/oleObject" Target="../embeddings/oleObject15.bin"/><Relationship Id="rId18" Type="http://schemas.openxmlformats.org/officeDocument/2006/relationships/image" Target="../media/image54.png"/><Relationship Id="rId3" Type="http://schemas.openxmlformats.org/officeDocument/2006/relationships/oleObject" Target="../embeddings/oleObject10.bin"/><Relationship Id="rId21" Type="http://schemas.openxmlformats.org/officeDocument/2006/relationships/oleObject" Target="../embeddings/oleObject17.bin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14.wmf"/><Relationship Id="rId17" Type="http://schemas.openxmlformats.org/officeDocument/2006/relationships/image" Target="../media/image5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2.png"/><Relationship Id="rId20" Type="http://schemas.openxmlformats.org/officeDocument/2006/relationships/image" Target="../media/image16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wmf"/><Relationship Id="rId11" Type="http://schemas.openxmlformats.org/officeDocument/2006/relationships/oleObject" Target="../embeddings/oleObject14.bin"/><Relationship Id="rId5" Type="http://schemas.openxmlformats.org/officeDocument/2006/relationships/oleObject" Target="../embeddings/oleObject11.bin"/><Relationship Id="rId15" Type="http://schemas.openxmlformats.org/officeDocument/2006/relationships/image" Target="../media/image51.png"/><Relationship Id="rId10" Type="http://schemas.openxmlformats.org/officeDocument/2006/relationships/image" Target="../media/image13.wmf"/><Relationship Id="rId19" Type="http://schemas.openxmlformats.org/officeDocument/2006/relationships/oleObject" Target="../embeddings/oleObject16.bin"/><Relationship Id="rId4" Type="http://schemas.openxmlformats.org/officeDocument/2006/relationships/image" Target="../media/image10.wmf"/><Relationship Id="rId9" Type="http://schemas.openxmlformats.org/officeDocument/2006/relationships/oleObject" Target="../embeddings/oleObject13.bin"/><Relationship Id="rId14" Type="http://schemas.openxmlformats.org/officeDocument/2006/relationships/image" Target="../media/image15.wmf"/><Relationship Id="rId22" Type="http://schemas.openxmlformats.org/officeDocument/2006/relationships/image" Target="../media/image17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0.bin"/><Relationship Id="rId12" Type="http://schemas.openxmlformats.org/officeDocument/2006/relationships/image" Target="../media/image22.e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9.emf"/><Relationship Id="rId11" Type="http://schemas.openxmlformats.org/officeDocument/2006/relationships/oleObject" Target="../embeddings/oleObject22.bin"/><Relationship Id="rId5" Type="http://schemas.openxmlformats.org/officeDocument/2006/relationships/oleObject" Target="../embeddings/oleObject19.bin"/><Relationship Id="rId10" Type="http://schemas.openxmlformats.org/officeDocument/2006/relationships/image" Target="../media/image21.emf"/><Relationship Id="rId4" Type="http://schemas.openxmlformats.org/officeDocument/2006/relationships/image" Target="../media/image18.wmf"/><Relationship Id="rId9" Type="http://schemas.openxmlformats.org/officeDocument/2006/relationships/oleObject" Target="../embeddings/oleObject21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8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w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.wmf"/><Relationship Id="rId20" Type="http://schemas.openxmlformats.org/officeDocument/2006/relationships/image" Target="../media/image9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4.wmf"/><Relationship Id="rId19" Type="http://schemas.openxmlformats.org/officeDocument/2006/relationships/oleObject" Target="../embeddings/oleObject9.bin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130425"/>
            <a:ext cx="8640960" cy="147002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atin typeface="Monotype Corsiva" panose="03010101010201010101" pitchFamily="66" charset="0"/>
              </a:rPr>
              <a:t>Внесение множителя под знак корня.</a:t>
            </a:r>
            <a:br>
              <a:rPr lang="ru-RU" b="1" dirty="0" smtClean="0">
                <a:latin typeface="Monotype Corsiva" panose="03010101010201010101" pitchFamily="66" charset="0"/>
              </a:rPr>
            </a:br>
            <a:r>
              <a:rPr lang="ru-RU" b="1" dirty="0" smtClean="0">
                <a:latin typeface="Monotype Corsiva" panose="03010101010201010101" pitchFamily="66" charset="0"/>
              </a:rPr>
              <a:t> Вынесение множителя из-под знака корня</a:t>
            </a:r>
            <a:endParaRPr lang="ru-RU" b="1" dirty="0"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421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r>
              <a:rPr lang="ru-RU" altLang="ru-RU" dirty="0"/>
              <a:t>Применение новых свойств</a:t>
            </a: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 altLang="ru-RU" sz="2400">
              <a:latin typeface="Times New Roman" pitchFamily="18" charset="0"/>
            </a:endParaRP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347" name="Rectangle 11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351" name="Rectangle 15"/>
          <p:cNvSpPr>
            <a:spLocks noChangeArrowheads="1"/>
          </p:cNvSpPr>
          <p:nvPr/>
        </p:nvSpPr>
        <p:spPr bwMode="auto">
          <a:xfrm>
            <a:off x="0" y="32956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0" y="3067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4354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1444416"/>
              </p:ext>
            </p:extLst>
          </p:nvPr>
        </p:nvGraphicFramePr>
        <p:xfrm>
          <a:off x="395288" y="980728"/>
          <a:ext cx="3028950" cy="877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4" name="Формула" r:id="rId3" imgW="1028520" imgH="228600" progId="Equation.3">
                  <p:embed/>
                </p:oleObj>
              </mc:Choice>
              <mc:Fallback>
                <p:oleObj name="Формула" r:id="rId3" imgW="10285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980728"/>
                        <a:ext cx="3028950" cy="8778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56" name="Rectangle 20"/>
          <p:cNvSpPr>
            <a:spLocks noChangeArrowheads="1"/>
          </p:cNvSpPr>
          <p:nvPr/>
        </p:nvSpPr>
        <p:spPr bwMode="auto">
          <a:xfrm>
            <a:off x="0" y="32956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4353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1196631"/>
              </p:ext>
            </p:extLst>
          </p:nvPr>
        </p:nvGraphicFramePr>
        <p:xfrm>
          <a:off x="222250" y="1820863"/>
          <a:ext cx="6251575" cy="91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5" name="Формула" r:id="rId5" imgW="1930320" imgH="241200" progId="Equation.3">
                  <p:embed/>
                </p:oleObj>
              </mc:Choice>
              <mc:Fallback>
                <p:oleObj name="Формула" r:id="rId5" imgW="19303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250" y="1820863"/>
                        <a:ext cx="6251575" cy="9112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57" name="Rectangle 21"/>
          <p:cNvSpPr>
            <a:spLocks noChangeArrowheads="1"/>
          </p:cNvSpPr>
          <p:nvPr/>
        </p:nvSpPr>
        <p:spPr bwMode="auto">
          <a:xfrm>
            <a:off x="0" y="35623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359" name="Rectangle 2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4358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5604441"/>
              </p:ext>
            </p:extLst>
          </p:nvPr>
        </p:nvGraphicFramePr>
        <p:xfrm>
          <a:off x="3635896" y="1100138"/>
          <a:ext cx="3724275" cy="701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6" name="Формула" r:id="rId7" imgW="1143000" imgH="228600" progId="Equation.3">
                  <p:embed/>
                </p:oleObj>
              </mc:Choice>
              <mc:Fallback>
                <p:oleObj name="Формула" r:id="rId7" imgW="11430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896" y="1100138"/>
                        <a:ext cx="3724275" cy="701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61" name="Rectangle 25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364" name="Rectangle 28"/>
          <p:cNvSpPr>
            <a:spLocks noChangeArrowheads="1"/>
          </p:cNvSpPr>
          <p:nvPr/>
        </p:nvSpPr>
        <p:spPr bwMode="auto">
          <a:xfrm>
            <a:off x="0" y="3086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365" name="Rectangle 29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367" name="Rectangle 31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376" name="Rectangle 40"/>
          <p:cNvSpPr>
            <a:spLocks noChangeArrowheads="1"/>
          </p:cNvSpPr>
          <p:nvPr/>
        </p:nvSpPr>
        <p:spPr bwMode="auto">
          <a:xfrm>
            <a:off x="0" y="2193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4375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4420103"/>
              </p:ext>
            </p:extLst>
          </p:nvPr>
        </p:nvGraphicFramePr>
        <p:xfrm>
          <a:off x="520736" y="3933075"/>
          <a:ext cx="6527800" cy="747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7" name="Формула" r:id="rId9" imgW="1473120" imgH="228600" progId="Equation.3">
                  <p:embed/>
                </p:oleObj>
              </mc:Choice>
              <mc:Fallback>
                <p:oleObj name="Формула" r:id="rId9" imgW="14731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736" y="3933075"/>
                        <a:ext cx="6527800" cy="747712"/>
                      </a:xfrm>
                      <a:prstGeom prst="rect">
                        <a:avLst/>
                      </a:prstGeom>
                      <a:solidFill>
                        <a:schemeClr val="accent3">
                          <a:lumMod val="20000"/>
                          <a:lumOff val="80000"/>
                        </a:scheme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77" name="Rectangle 41"/>
          <p:cNvSpPr>
            <a:spLocks noChangeArrowheads="1"/>
          </p:cNvSpPr>
          <p:nvPr/>
        </p:nvSpPr>
        <p:spPr bwMode="auto">
          <a:xfrm>
            <a:off x="0" y="24225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379" name="Rectangle 43"/>
          <p:cNvSpPr>
            <a:spLocks noChangeArrowheads="1"/>
          </p:cNvSpPr>
          <p:nvPr/>
        </p:nvSpPr>
        <p:spPr bwMode="auto">
          <a:xfrm>
            <a:off x="0" y="35194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380" name="Rectangle 44"/>
          <p:cNvSpPr>
            <a:spLocks noChangeArrowheads="1"/>
          </p:cNvSpPr>
          <p:nvPr/>
        </p:nvSpPr>
        <p:spPr bwMode="auto">
          <a:xfrm>
            <a:off x="0" y="37893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381" name="Rectangle 45"/>
          <p:cNvSpPr>
            <a:spLocks noChangeArrowheads="1"/>
          </p:cNvSpPr>
          <p:nvPr/>
        </p:nvSpPr>
        <p:spPr bwMode="auto">
          <a:xfrm>
            <a:off x="0" y="39766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382" name="Rectangle 46"/>
          <p:cNvSpPr>
            <a:spLocks noChangeArrowheads="1"/>
          </p:cNvSpPr>
          <p:nvPr/>
        </p:nvSpPr>
        <p:spPr bwMode="auto">
          <a:xfrm>
            <a:off x="395288" y="40640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 altLang="ru-RU" sz="2400">
              <a:latin typeface="Times New Roman" pitchFamily="18" charset="0"/>
            </a:endParaRPr>
          </a:p>
        </p:txBody>
      </p:sp>
      <p:sp>
        <p:nvSpPr>
          <p:cNvPr id="14383" name="Rectangle 47"/>
          <p:cNvSpPr>
            <a:spLocks noChangeArrowheads="1"/>
          </p:cNvSpPr>
          <p:nvPr/>
        </p:nvSpPr>
        <p:spPr bwMode="auto">
          <a:xfrm>
            <a:off x="0" y="44338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384" name="Rectangle 48"/>
          <p:cNvSpPr>
            <a:spLocks noChangeArrowheads="1"/>
          </p:cNvSpPr>
          <p:nvPr/>
        </p:nvSpPr>
        <p:spPr bwMode="auto">
          <a:xfrm>
            <a:off x="0" y="46624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 altLang="ru-RU" sz="2400">
              <a:latin typeface="Times New Roman" pitchFamily="18" charset="0"/>
            </a:endParaRPr>
          </a:p>
        </p:txBody>
      </p:sp>
      <p:sp>
        <p:nvSpPr>
          <p:cNvPr id="14394" name="Rectangle 58"/>
          <p:cNvSpPr>
            <a:spLocks noChangeArrowheads="1"/>
          </p:cNvSpPr>
          <p:nvPr/>
        </p:nvSpPr>
        <p:spPr bwMode="auto">
          <a:xfrm>
            <a:off x="3844925" y="1100138"/>
            <a:ext cx="7270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4397" name="Rectangle 61"/>
          <p:cNvSpPr>
            <a:spLocks noChangeArrowheads="1"/>
          </p:cNvSpPr>
          <p:nvPr/>
        </p:nvSpPr>
        <p:spPr bwMode="auto">
          <a:xfrm>
            <a:off x="3844925" y="1100138"/>
            <a:ext cx="7270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4400" name="Rectangle 64"/>
          <p:cNvSpPr>
            <a:spLocks noChangeArrowheads="1"/>
          </p:cNvSpPr>
          <p:nvPr/>
        </p:nvSpPr>
        <p:spPr bwMode="auto">
          <a:xfrm>
            <a:off x="3844925" y="1100138"/>
            <a:ext cx="7270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4403" name="Rectangle 67"/>
          <p:cNvSpPr>
            <a:spLocks noChangeArrowheads="1"/>
          </p:cNvSpPr>
          <p:nvPr/>
        </p:nvSpPr>
        <p:spPr bwMode="auto">
          <a:xfrm>
            <a:off x="3844925" y="1100138"/>
            <a:ext cx="7270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4406" name="Rectangle 70"/>
          <p:cNvSpPr>
            <a:spLocks noChangeArrowheads="1"/>
          </p:cNvSpPr>
          <p:nvPr/>
        </p:nvSpPr>
        <p:spPr bwMode="auto">
          <a:xfrm>
            <a:off x="3844925" y="1100138"/>
            <a:ext cx="7270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4409" name="Rectangle 73"/>
          <p:cNvSpPr>
            <a:spLocks noChangeArrowheads="1"/>
          </p:cNvSpPr>
          <p:nvPr/>
        </p:nvSpPr>
        <p:spPr bwMode="auto">
          <a:xfrm>
            <a:off x="3844925" y="1100138"/>
            <a:ext cx="7270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4412" name="Rectangle 76"/>
          <p:cNvSpPr>
            <a:spLocks noChangeArrowheads="1"/>
          </p:cNvSpPr>
          <p:nvPr/>
        </p:nvSpPr>
        <p:spPr bwMode="auto">
          <a:xfrm>
            <a:off x="3844925" y="1100138"/>
            <a:ext cx="7270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4415" name="Rectangle 79"/>
          <p:cNvSpPr>
            <a:spLocks noChangeArrowheads="1"/>
          </p:cNvSpPr>
          <p:nvPr/>
        </p:nvSpPr>
        <p:spPr bwMode="auto">
          <a:xfrm>
            <a:off x="3844925" y="1100138"/>
            <a:ext cx="7270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4418" name="Rectangle 82"/>
          <p:cNvSpPr>
            <a:spLocks noChangeArrowheads="1"/>
          </p:cNvSpPr>
          <p:nvPr/>
        </p:nvSpPr>
        <p:spPr bwMode="auto">
          <a:xfrm>
            <a:off x="3844925" y="1100138"/>
            <a:ext cx="7270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4526" name="Rectangle 190"/>
          <p:cNvSpPr>
            <a:spLocks noChangeArrowheads="1"/>
          </p:cNvSpPr>
          <p:nvPr/>
        </p:nvSpPr>
        <p:spPr bwMode="auto">
          <a:xfrm>
            <a:off x="3844925" y="1100138"/>
            <a:ext cx="7270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4529" name="Rectangle 193"/>
          <p:cNvSpPr>
            <a:spLocks noChangeArrowheads="1"/>
          </p:cNvSpPr>
          <p:nvPr/>
        </p:nvSpPr>
        <p:spPr bwMode="auto">
          <a:xfrm>
            <a:off x="3844925" y="1100138"/>
            <a:ext cx="7270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4532" name="Rectangle 196"/>
          <p:cNvSpPr>
            <a:spLocks noChangeArrowheads="1"/>
          </p:cNvSpPr>
          <p:nvPr/>
        </p:nvSpPr>
        <p:spPr bwMode="auto">
          <a:xfrm>
            <a:off x="3844925" y="1100138"/>
            <a:ext cx="7270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4535" name="Rectangle 199"/>
          <p:cNvSpPr>
            <a:spLocks noChangeArrowheads="1"/>
          </p:cNvSpPr>
          <p:nvPr/>
        </p:nvSpPr>
        <p:spPr bwMode="auto">
          <a:xfrm>
            <a:off x="3844925" y="1100138"/>
            <a:ext cx="7270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4538" name="Rectangle 202"/>
          <p:cNvSpPr>
            <a:spLocks noChangeArrowheads="1"/>
          </p:cNvSpPr>
          <p:nvPr/>
        </p:nvSpPr>
        <p:spPr bwMode="auto">
          <a:xfrm>
            <a:off x="3844925" y="1100138"/>
            <a:ext cx="7270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4541" name="Rectangle 205"/>
          <p:cNvSpPr>
            <a:spLocks noChangeArrowheads="1"/>
          </p:cNvSpPr>
          <p:nvPr/>
        </p:nvSpPr>
        <p:spPr bwMode="auto">
          <a:xfrm>
            <a:off x="3844925" y="1100138"/>
            <a:ext cx="7270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4544" name="Rectangle 208"/>
          <p:cNvSpPr>
            <a:spLocks noChangeArrowheads="1"/>
          </p:cNvSpPr>
          <p:nvPr/>
        </p:nvSpPr>
        <p:spPr bwMode="auto">
          <a:xfrm>
            <a:off x="3844925" y="1100138"/>
            <a:ext cx="7270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4547" name="Rectangle 211"/>
          <p:cNvSpPr>
            <a:spLocks noChangeArrowheads="1"/>
          </p:cNvSpPr>
          <p:nvPr/>
        </p:nvSpPr>
        <p:spPr bwMode="auto">
          <a:xfrm>
            <a:off x="3844925" y="1100138"/>
            <a:ext cx="7270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4550" name="Rectangle 214"/>
          <p:cNvSpPr>
            <a:spLocks noChangeArrowheads="1"/>
          </p:cNvSpPr>
          <p:nvPr/>
        </p:nvSpPr>
        <p:spPr bwMode="auto">
          <a:xfrm>
            <a:off x="4572000" y="2565400"/>
            <a:ext cx="7270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4648" name="Rectangle 312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649" name="Rectangle 313"/>
          <p:cNvSpPr>
            <a:spLocks noChangeArrowheads="1"/>
          </p:cNvSpPr>
          <p:nvPr/>
        </p:nvSpPr>
        <p:spPr bwMode="auto">
          <a:xfrm>
            <a:off x="0" y="34242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652" name="Rectangle 316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653" name="Rectangle 317"/>
          <p:cNvSpPr>
            <a:spLocks noChangeArrowheads="1"/>
          </p:cNvSpPr>
          <p:nvPr/>
        </p:nvSpPr>
        <p:spPr bwMode="auto">
          <a:xfrm>
            <a:off x="0" y="34242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6212380"/>
              </p:ext>
            </p:extLst>
          </p:nvPr>
        </p:nvGraphicFramePr>
        <p:xfrm>
          <a:off x="251520" y="2743200"/>
          <a:ext cx="5292725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8" name="Формула" r:id="rId11" imgW="1396800" imgH="241200" progId="Equation.3">
                  <p:embed/>
                </p:oleObj>
              </mc:Choice>
              <mc:Fallback>
                <p:oleObj name="Формула" r:id="rId11" imgW="139680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51520" y="2743200"/>
                        <a:ext cx="5292725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5777283"/>
              </p:ext>
            </p:extLst>
          </p:nvPr>
        </p:nvGraphicFramePr>
        <p:xfrm>
          <a:off x="7408863" y="1111250"/>
          <a:ext cx="1373187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9" name="Формула" r:id="rId13" imgW="419040" imgH="228600" progId="Equation.3">
                  <p:embed/>
                </p:oleObj>
              </mc:Choice>
              <mc:Fallback>
                <p:oleObj name="Формула" r:id="rId13" imgW="4190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7408863" y="1111250"/>
                        <a:ext cx="1373187" cy="7493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00979" y="4849218"/>
                <a:ext cx="3560514" cy="5681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2800" b="0" i="1" smtClean="0">
                        <a:latin typeface="Cambria Math"/>
                      </a:rPr>
                      <m:t>1)</m:t>
                    </m:r>
                    <m:rad>
                      <m:radPr>
                        <m:degHide m:val="on"/>
                        <m:ctrlPr>
                          <a:rPr lang="ru-RU" sz="28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800" b="0" i="1" smtClean="0">
                            <a:latin typeface="Cambria Math"/>
                          </a:rPr>
                          <m:t>50</m:t>
                        </m:r>
                      </m:e>
                    </m:rad>
                  </m:oMath>
                </a14:m>
                <a:r>
                  <a:rPr lang="ru-RU" sz="2800" dirty="0" smtClean="0"/>
                  <a:t>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800" i="1" dirty="0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800" b="0" i="1" dirty="0" smtClean="0">
                            <a:latin typeface="Cambria Math"/>
                          </a:rPr>
                          <m:t>25</m:t>
                        </m:r>
                        <m:r>
                          <a:rPr lang="ru-RU" sz="2800" b="0" i="1" dirty="0" smtClean="0">
                            <a:latin typeface="Cambria Math"/>
                            <a:ea typeface="Cambria Math"/>
                          </a:rPr>
                          <m:t>∙2</m:t>
                        </m:r>
                      </m:e>
                    </m:rad>
                  </m:oMath>
                </a14:m>
                <a:r>
                  <a:rPr lang="ru-RU" sz="2800" dirty="0" smtClean="0"/>
                  <a:t>=</a:t>
                </a:r>
                <a14:m>
                  <m:oMath xmlns:m="http://schemas.openxmlformats.org/officeDocument/2006/math">
                    <m:r>
                      <a:rPr lang="ru-RU" sz="2800" b="0" i="1" dirty="0" smtClean="0">
                        <a:latin typeface="Cambria Math"/>
                      </a:rPr>
                      <m:t>5</m:t>
                    </m:r>
                    <m:rad>
                      <m:radPr>
                        <m:degHide m:val="on"/>
                        <m:ctrlPr>
                          <a:rPr lang="ru-RU" sz="2800" b="0" i="1" dirty="0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800" b="0" i="1" dirty="0" smtClean="0">
                            <a:latin typeface="Cambria Math"/>
                          </a:rPr>
                          <m:t>2</m:t>
                        </m:r>
                      </m:e>
                    </m:rad>
                  </m:oMath>
                </a14:m>
                <a:endParaRPr lang="ru-RU" sz="28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979" y="4849218"/>
                <a:ext cx="3560514" cy="568169"/>
              </a:xfrm>
              <a:prstGeom prst="rect">
                <a:avLst/>
              </a:prstGeom>
              <a:blipFill rotWithShape="1">
                <a:blip r:embed="rId15"/>
                <a:stretch>
                  <a:fillRect t="-2128" b="-2872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/>
              <p:cNvSpPr txBox="1"/>
              <p:nvPr/>
            </p:nvSpPr>
            <p:spPr>
              <a:xfrm>
                <a:off x="4594793" y="4857438"/>
                <a:ext cx="3560514" cy="5651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/>
                  <a:t>2)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8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800" b="0" i="1" smtClean="0">
                            <a:latin typeface="Cambria Math"/>
                          </a:rPr>
                          <m:t>12</m:t>
                        </m:r>
                      </m:e>
                    </m:rad>
                  </m:oMath>
                </a14:m>
                <a:r>
                  <a:rPr lang="ru-RU" sz="2800" dirty="0" smtClean="0"/>
                  <a:t>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800" i="1" dirty="0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800" b="0" i="1" dirty="0" smtClean="0">
                            <a:latin typeface="Cambria Math"/>
                          </a:rPr>
                          <m:t>4</m:t>
                        </m:r>
                        <m:r>
                          <a:rPr lang="ru-RU" sz="2800" b="0" i="1" dirty="0" smtClean="0">
                            <a:latin typeface="Cambria Math"/>
                            <a:ea typeface="Cambria Math"/>
                          </a:rPr>
                          <m:t>∙3</m:t>
                        </m:r>
                      </m:e>
                    </m:rad>
                  </m:oMath>
                </a14:m>
                <a:r>
                  <a:rPr lang="ru-RU" sz="2800" dirty="0" smtClean="0"/>
                  <a:t>=</a:t>
                </a:r>
                <a14:m>
                  <m:oMath xmlns:m="http://schemas.openxmlformats.org/officeDocument/2006/math">
                    <m:r>
                      <a:rPr lang="ru-RU" sz="2800" i="1" dirty="0">
                        <a:latin typeface="Cambria Math"/>
                      </a:rPr>
                      <m:t>2</m:t>
                    </m:r>
                    <m:rad>
                      <m:radPr>
                        <m:degHide m:val="on"/>
                        <m:ctrlPr>
                          <a:rPr lang="ru-RU" sz="2800" b="0" i="1" dirty="0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800" b="0" i="1" dirty="0" smtClean="0">
                            <a:latin typeface="Cambria Math"/>
                          </a:rPr>
                          <m:t>3</m:t>
                        </m:r>
                      </m:e>
                    </m:rad>
                  </m:oMath>
                </a14:m>
                <a:endParaRPr lang="ru-RU" sz="2800" dirty="0"/>
              </a:p>
            </p:txBody>
          </p:sp>
        </mc:Choice>
        <mc:Fallback xmlns=""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4793" y="4857438"/>
                <a:ext cx="3560514" cy="565155"/>
              </a:xfrm>
              <a:prstGeom prst="rect">
                <a:avLst/>
              </a:prstGeom>
              <a:blipFill rotWithShape="1">
                <a:blip r:embed="rId16"/>
                <a:stretch>
                  <a:fillRect l="-3596" t="-2151" b="-301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/>
              <p:cNvSpPr txBox="1"/>
              <p:nvPr/>
            </p:nvSpPr>
            <p:spPr>
              <a:xfrm>
                <a:off x="386523" y="5554156"/>
                <a:ext cx="3560514" cy="5651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2800" b="0" i="1" smtClean="0">
                        <a:latin typeface="Cambria Math"/>
                      </a:rPr>
                      <m:t>3)</m:t>
                    </m:r>
                    <m:rad>
                      <m:radPr>
                        <m:degHide m:val="on"/>
                        <m:ctrlPr>
                          <a:rPr lang="ru-RU" sz="28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800" b="0" i="1" smtClean="0">
                            <a:latin typeface="Cambria Math"/>
                          </a:rPr>
                          <m:t>18</m:t>
                        </m:r>
                      </m:e>
                    </m:rad>
                  </m:oMath>
                </a14:m>
                <a:r>
                  <a:rPr lang="ru-RU" sz="2800" dirty="0" smtClean="0"/>
                  <a:t>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800" i="1" dirty="0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800" b="0" i="1" dirty="0" smtClean="0">
                            <a:latin typeface="Cambria Math"/>
                          </a:rPr>
                          <m:t>9</m:t>
                        </m:r>
                        <m:r>
                          <a:rPr lang="ru-RU" sz="2800" b="0" i="1" dirty="0" smtClean="0">
                            <a:latin typeface="Cambria Math"/>
                            <a:ea typeface="Cambria Math"/>
                          </a:rPr>
                          <m:t>∙2</m:t>
                        </m:r>
                      </m:e>
                    </m:rad>
                  </m:oMath>
                </a14:m>
                <a:r>
                  <a:rPr lang="ru-RU" sz="2800" dirty="0" smtClean="0"/>
                  <a:t>=</a:t>
                </a:r>
                <a14:m>
                  <m:oMath xmlns:m="http://schemas.openxmlformats.org/officeDocument/2006/math">
                    <m:r>
                      <a:rPr lang="ru-RU" sz="2800" i="1" dirty="0">
                        <a:latin typeface="Cambria Math"/>
                      </a:rPr>
                      <m:t>3</m:t>
                    </m:r>
                    <m:rad>
                      <m:radPr>
                        <m:degHide m:val="on"/>
                        <m:ctrlPr>
                          <a:rPr lang="ru-RU" sz="2800" b="0" i="1" dirty="0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800" b="0" i="1" dirty="0" smtClean="0">
                            <a:latin typeface="Cambria Math"/>
                          </a:rPr>
                          <m:t>2</m:t>
                        </m:r>
                      </m:e>
                    </m:rad>
                  </m:oMath>
                </a14:m>
                <a:endParaRPr lang="ru-RU" sz="2800" dirty="0"/>
              </a:p>
            </p:txBody>
          </p:sp>
        </mc:Choice>
        <mc:Fallback xmlns="">
          <p:sp>
            <p:nvSpPr>
              <p:cNvPr id="56" name="TextBox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523" y="5554156"/>
                <a:ext cx="3560514" cy="565155"/>
              </a:xfrm>
              <a:prstGeom prst="rect">
                <a:avLst/>
              </a:prstGeom>
              <a:blipFill rotWithShape="1">
                <a:blip r:embed="rId17"/>
                <a:stretch>
                  <a:fillRect t="-2151" b="-301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427984" y="5554156"/>
                <a:ext cx="4392488" cy="4976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dirty="0" smtClean="0"/>
                  <a:t>4) 5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4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400" b="0" i="1" smtClean="0">
                            <a:latin typeface="Cambria Math"/>
                          </a:rPr>
                          <m:t>3</m:t>
                        </m:r>
                      </m:e>
                    </m:rad>
                    <m:r>
                      <a:rPr lang="ru-RU" sz="2400" b="0" i="1" smtClean="0">
                        <a:latin typeface="Cambria Math"/>
                      </a:rPr>
                      <m:t>−5</m:t>
                    </m:r>
                    <m:rad>
                      <m:radPr>
                        <m:degHide m:val="on"/>
                        <m:ctrlPr>
                          <a:rPr lang="ru-RU" sz="24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400" b="0" i="1" smtClean="0">
                            <a:latin typeface="Cambria Math"/>
                          </a:rPr>
                          <m:t>2</m:t>
                        </m:r>
                      </m:e>
                    </m:rad>
                    <m:r>
                      <a:rPr lang="ru-RU" sz="2400" b="0" i="1" smtClean="0">
                        <a:latin typeface="Cambria Math"/>
                      </a:rPr>
                      <m:t>+2</m:t>
                    </m:r>
                    <m:rad>
                      <m:radPr>
                        <m:degHide m:val="on"/>
                        <m:ctrlPr>
                          <a:rPr lang="ru-RU" sz="24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400" b="0" i="1" smtClean="0">
                            <a:latin typeface="Cambria Math"/>
                          </a:rPr>
                          <m:t>3</m:t>
                        </m:r>
                      </m:e>
                    </m:rad>
                    <m:r>
                      <a:rPr lang="ru-RU" sz="2400" b="0" i="1" smtClean="0">
                        <a:latin typeface="Cambria Math"/>
                      </a:rPr>
                      <m:t>−3</m:t>
                    </m:r>
                    <m:rad>
                      <m:radPr>
                        <m:degHide m:val="on"/>
                        <m:ctrlPr>
                          <a:rPr lang="ru-RU" sz="24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400" b="0" i="1" smtClean="0">
                            <a:latin typeface="Cambria Math"/>
                          </a:rPr>
                          <m:t>2</m:t>
                        </m:r>
                      </m:e>
                    </m:rad>
                  </m:oMath>
                </a14:m>
                <a:r>
                  <a:rPr lang="ru-RU" sz="2400" dirty="0" smtClean="0"/>
                  <a:t>=</a:t>
                </a:r>
                <a:endParaRPr lang="ru-RU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7984" y="5554156"/>
                <a:ext cx="4392488" cy="497637"/>
              </a:xfrm>
              <a:prstGeom prst="rect">
                <a:avLst/>
              </a:prstGeom>
              <a:blipFill rotWithShape="1">
                <a:blip r:embed="rId18"/>
                <a:stretch>
                  <a:fillRect l="-2080" t="-2439" b="-268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Прямая соединительная линия 7"/>
          <p:cNvCxnSpPr/>
          <p:nvPr/>
        </p:nvCxnSpPr>
        <p:spPr>
          <a:xfrm>
            <a:off x="4716016" y="6119311"/>
            <a:ext cx="72008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>
            <a:off x="6516216" y="6119311"/>
            <a:ext cx="72008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>
            <a:off x="5588496" y="5949280"/>
            <a:ext cx="720080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7435227" y="5949280"/>
            <a:ext cx="720080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9288576"/>
              </p:ext>
            </p:extLst>
          </p:nvPr>
        </p:nvGraphicFramePr>
        <p:xfrm>
          <a:off x="6599238" y="6196013"/>
          <a:ext cx="2390775" cy="661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0" name="Формула" r:id="rId19" imgW="825480" imgH="228600" progId="Equation.3">
                  <p:embed/>
                </p:oleObj>
              </mc:Choice>
              <mc:Fallback>
                <p:oleObj name="Формула" r:id="rId19" imgW="82548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6599238" y="6196013"/>
                        <a:ext cx="2390775" cy="6619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1351531"/>
              </p:ext>
            </p:extLst>
          </p:nvPr>
        </p:nvGraphicFramePr>
        <p:xfrm>
          <a:off x="6769485" y="3976688"/>
          <a:ext cx="2390775" cy="661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1" name="Формула" r:id="rId21" imgW="825480" imgH="228600" progId="Equation.3">
                  <p:embed/>
                </p:oleObj>
              </mc:Choice>
              <mc:Fallback>
                <p:oleObj name="Формула" r:id="rId21" imgW="825480" imgH="228600" progId="Equation.3">
                  <p:embed/>
                  <p:pic>
                    <p:nvPicPr>
                      <p:cNvPr id="0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69485" y="3976688"/>
                        <a:ext cx="2390775" cy="661987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256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4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5" grpId="0"/>
      <p:bldP spid="55" grpId="0"/>
      <p:bldP spid="56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274638"/>
            <a:ext cx="7972425" cy="179705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Устно. Примените формулы сокращенного умножения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2428875"/>
            <a:ext cx="7772400" cy="3590925"/>
          </a:xfrm>
        </p:spPr>
        <p:txBody>
          <a:bodyPr>
            <a:normAutofit fontScale="92500" lnSpcReduction="10000"/>
          </a:bodyPr>
          <a:lstStyle/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4800" dirty="0" smtClean="0"/>
              <a:t>(m+</a:t>
            </a:r>
            <a:r>
              <a:rPr lang="ru-RU" sz="4800" dirty="0" smtClean="0"/>
              <a:t>3</a:t>
            </a:r>
            <a:r>
              <a:rPr lang="en-US" sz="4800" dirty="0" smtClean="0"/>
              <a:t>n)</a:t>
            </a:r>
            <a:r>
              <a:rPr lang="en-US" sz="4800" baseline="30000" dirty="0" smtClean="0"/>
              <a:t>2</a:t>
            </a:r>
            <a:r>
              <a:rPr lang="ru-RU" sz="4800" baseline="30000" dirty="0" smtClean="0"/>
              <a:t> </a:t>
            </a:r>
            <a:r>
              <a:rPr lang="en-US" sz="4800" dirty="0" smtClean="0"/>
              <a:t>=</a:t>
            </a:r>
            <a:r>
              <a:rPr lang="ru-RU" sz="4800" dirty="0" smtClean="0"/>
              <a:t> </a:t>
            </a:r>
            <a:r>
              <a:rPr lang="en-US" sz="4800" dirty="0" smtClean="0"/>
              <a:t>m</a:t>
            </a:r>
            <a:r>
              <a:rPr lang="en-US" sz="4800" baseline="30000" dirty="0" smtClean="0"/>
              <a:t>2</a:t>
            </a:r>
            <a:r>
              <a:rPr lang="ru-RU" sz="4800" baseline="30000" dirty="0" smtClean="0"/>
              <a:t> </a:t>
            </a:r>
            <a:r>
              <a:rPr lang="en-US" sz="4800" dirty="0" smtClean="0"/>
              <a:t>+</a:t>
            </a:r>
            <a:r>
              <a:rPr lang="ru-RU" sz="4800" dirty="0" smtClean="0"/>
              <a:t> </a:t>
            </a:r>
            <a:r>
              <a:rPr lang="ru-RU" sz="4800" dirty="0"/>
              <a:t>6</a:t>
            </a:r>
            <a:r>
              <a:rPr lang="en-US" sz="4800" dirty="0" err="1" smtClean="0"/>
              <a:t>mn</a:t>
            </a:r>
            <a:r>
              <a:rPr lang="ru-RU" sz="4800" dirty="0" smtClean="0"/>
              <a:t> </a:t>
            </a:r>
            <a:r>
              <a:rPr lang="en-US" sz="4800" dirty="0" smtClean="0"/>
              <a:t>+</a:t>
            </a:r>
            <a:r>
              <a:rPr lang="ru-RU" sz="4800" dirty="0" smtClean="0"/>
              <a:t> 9</a:t>
            </a:r>
            <a:r>
              <a:rPr lang="en-US" sz="4800" dirty="0" smtClean="0"/>
              <a:t>n</a:t>
            </a:r>
            <a:r>
              <a:rPr lang="en-US" sz="4800" baseline="30000" dirty="0" smtClean="0"/>
              <a:t>2</a:t>
            </a:r>
            <a:endParaRPr lang="ru-RU" sz="4800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4800" dirty="0" smtClean="0"/>
              <a:t>(5+c)</a:t>
            </a:r>
            <a:r>
              <a:rPr lang="en-US" sz="4800" baseline="30000" dirty="0" smtClean="0"/>
              <a:t>2</a:t>
            </a:r>
            <a:r>
              <a:rPr lang="ru-RU" sz="4800" baseline="30000" dirty="0" smtClean="0"/>
              <a:t> </a:t>
            </a:r>
            <a:r>
              <a:rPr lang="en-US" sz="4800" dirty="0" smtClean="0"/>
              <a:t>=</a:t>
            </a:r>
            <a:r>
              <a:rPr lang="ru-RU" sz="4800" dirty="0" smtClean="0"/>
              <a:t> </a:t>
            </a:r>
            <a:r>
              <a:rPr lang="en-US" sz="4800" dirty="0" smtClean="0"/>
              <a:t>25</a:t>
            </a:r>
            <a:r>
              <a:rPr lang="ru-RU" sz="4800" dirty="0" smtClean="0"/>
              <a:t> </a:t>
            </a:r>
            <a:r>
              <a:rPr lang="en-US" sz="4800" dirty="0" smtClean="0"/>
              <a:t>+10c</a:t>
            </a:r>
            <a:r>
              <a:rPr lang="ru-RU" sz="4800" dirty="0" smtClean="0"/>
              <a:t> </a:t>
            </a:r>
            <a:r>
              <a:rPr lang="en-US" sz="4800" dirty="0" smtClean="0"/>
              <a:t>+</a:t>
            </a:r>
            <a:r>
              <a:rPr lang="ru-RU" sz="4800" dirty="0" smtClean="0"/>
              <a:t> </a:t>
            </a:r>
            <a:r>
              <a:rPr lang="en-US" sz="4800" dirty="0" smtClean="0"/>
              <a:t>c</a:t>
            </a:r>
            <a:r>
              <a:rPr lang="en-US" sz="4800" baseline="30000" dirty="0" smtClean="0"/>
              <a:t>2</a:t>
            </a:r>
            <a:endParaRPr lang="ru-RU" sz="4800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4800" dirty="0" smtClean="0"/>
              <a:t>(b</a:t>
            </a:r>
            <a:r>
              <a:rPr lang="ru-RU" sz="4800" dirty="0" smtClean="0"/>
              <a:t> </a:t>
            </a:r>
            <a:r>
              <a:rPr lang="en-US" sz="4800" dirty="0" smtClean="0"/>
              <a:t>-</a:t>
            </a:r>
            <a:r>
              <a:rPr lang="ru-RU" sz="4800" dirty="0" smtClean="0"/>
              <a:t> </a:t>
            </a:r>
            <a:r>
              <a:rPr lang="en-US" sz="4800" dirty="0" smtClean="0"/>
              <a:t>7)</a:t>
            </a:r>
            <a:r>
              <a:rPr lang="en-US" sz="4800" baseline="30000" dirty="0" smtClean="0"/>
              <a:t>2</a:t>
            </a:r>
            <a:r>
              <a:rPr lang="ru-RU" sz="4800" baseline="30000" dirty="0" smtClean="0"/>
              <a:t> </a:t>
            </a:r>
            <a:r>
              <a:rPr lang="en-US" sz="4800" dirty="0" smtClean="0"/>
              <a:t>=</a:t>
            </a:r>
            <a:r>
              <a:rPr lang="ru-RU" sz="4800" dirty="0" smtClean="0"/>
              <a:t> </a:t>
            </a:r>
            <a:r>
              <a:rPr lang="en-US" sz="4800" dirty="0" smtClean="0"/>
              <a:t>b</a:t>
            </a:r>
            <a:r>
              <a:rPr lang="en-US" sz="4800" baseline="30000" dirty="0" smtClean="0"/>
              <a:t>2</a:t>
            </a:r>
            <a:r>
              <a:rPr lang="ru-RU" sz="4800" baseline="30000" dirty="0" smtClean="0"/>
              <a:t> </a:t>
            </a:r>
            <a:r>
              <a:rPr lang="en-US" sz="4800" dirty="0" smtClean="0"/>
              <a:t>-14b</a:t>
            </a:r>
            <a:r>
              <a:rPr lang="ru-RU" sz="4800" dirty="0" smtClean="0"/>
              <a:t> </a:t>
            </a:r>
            <a:r>
              <a:rPr lang="en-US" sz="4800" dirty="0" smtClean="0"/>
              <a:t>+</a:t>
            </a:r>
            <a:r>
              <a:rPr lang="ru-RU" sz="4800" dirty="0" smtClean="0"/>
              <a:t> </a:t>
            </a:r>
            <a:r>
              <a:rPr lang="en-US" sz="4800" dirty="0" smtClean="0"/>
              <a:t>49</a:t>
            </a:r>
            <a:endParaRPr lang="ru-RU" sz="4800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4800" dirty="0" smtClean="0"/>
              <a:t>(a+2)(a-2)</a:t>
            </a:r>
            <a:r>
              <a:rPr lang="ru-RU" sz="4800" dirty="0" smtClean="0"/>
              <a:t> </a:t>
            </a:r>
            <a:r>
              <a:rPr lang="en-US" sz="4800" dirty="0" smtClean="0"/>
              <a:t>=</a:t>
            </a:r>
            <a:r>
              <a:rPr lang="ru-RU" sz="4800" dirty="0" smtClean="0"/>
              <a:t> </a:t>
            </a:r>
            <a:r>
              <a:rPr lang="en-US" sz="4800" dirty="0" smtClean="0"/>
              <a:t>a</a:t>
            </a:r>
            <a:r>
              <a:rPr lang="en-US" sz="4800" baseline="30000" dirty="0" smtClean="0"/>
              <a:t>2</a:t>
            </a:r>
            <a:r>
              <a:rPr lang="ru-RU" sz="4800" baseline="30000" dirty="0" smtClean="0"/>
              <a:t> </a:t>
            </a:r>
            <a:r>
              <a:rPr lang="en-US" sz="4800" dirty="0" smtClean="0"/>
              <a:t>-</a:t>
            </a:r>
            <a:r>
              <a:rPr lang="ru-RU" sz="4800" dirty="0" smtClean="0"/>
              <a:t> </a:t>
            </a:r>
            <a:r>
              <a:rPr lang="en-US" sz="4800" dirty="0" smtClean="0"/>
              <a:t>4</a:t>
            </a:r>
            <a:endParaRPr lang="ru-RU" sz="4800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sz="4800" dirty="0" smtClean="0"/>
              <a:t>(m-5)(m+5)=</a:t>
            </a:r>
            <a:r>
              <a:rPr lang="ru-RU" sz="4800" dirty="0" smtClean="0"/>
              <a:t> </a:t>
            </a:r>
            <a:r>
              <a:rPr lang="en-US" sz="4800" dirty="0" smtClean="0"/>
              <a:t>m</a:t>
            </a:r>
            <a:r>
              <a:rPr lang="en-US" sz="4800" baseline="30000" dirty="0" smtClean="0"/>
              <a:t>2</a:t>
            </a:r>
            <a:r>
              <a:rPr lang="ru-RU" sz="4800" baseline="30000" dirty="0" smtClean="0"/>
              <a:t> </a:t>
            </a:r>
            <a:r>
              <a:rPr lang="en-US" sz="4800" dirty="0" smtClean="0"/>
              <a:t>-</a:t>
            </a:r>
            <a:r>
              <a:rPr lang="ru-RU" sz="4800" dirty="0" smtClean="0"/>
              <a:t> </a:t>
            </a:r>
            <a:r>
              <a:rPr lang="en-US" sz="4800" dirty="0" smtClean="0"/>
              <a:t>25</a:t>
            </a:r>
            <a:endParaRPr lang="ru-RU" sz="4800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636552" y="2420888"/>
            <a:ext cx="3500437" cy="571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86125" y="3143250"/>
            <a:ext cx="3500438" cy="571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357688" y="4500563"/>
            <a:ext cx="2786062" cy="571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071813" y="3786188"/>
            <a:ext cx="3500437" cy="571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429125" y="5143500"/>
            <a:ext cx="2786063" cy="571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11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2"/>
          <p:cNvSpPr>
            <a:spLocks noGrp="1"/>
          </p:cNvSpPr>
          <p:nvPr>
            <p:ph type="title" sz="quarter"/>
          </p:nvPr>
        </p:nvSpPr>
        <p:spPr>
          <a:xfrm>
            <a:off x="500063" y="428625"/>
            <a:ext cx="3351212" cy="623888"/>
          </a:xfrm>
        </p:spPr>
        <p:txBody>
          <a:bodyPr>
            <a:normAutofit fontScale="90000"/>
          </a:bodyPr>
          <a:lstStyle/>
          <a:p>
            <a:r>
              <a:rPr lang="ru-RU" altLang="ru-RU" sz="4500" b="1" smtClean="0">
                <a:solidFill>
                  <a:srgbClr val="006600"/>
                </a:solidFill>
                <a:latin typeface="Monotype Corsiva" pitchFamily="66" charset="0"/>
              </a:rPr>
              <a:t>Задание 1. Вычислить</a:t>
            </a:r>
            <a:r>
              <a:rPr lang="en-US" altLang="ru-RU" sz="4500" b="1" smtClean="0">
                <a:solidFill>
                  <a:srgbClr val="006600"/>
                </a:solidFill>
                <a:latin typeface="Monotype Corsiva" pitchFamily="66" charset="0"/>
              </a:rPr>
              <a:t>:</a:t>
            </a:r>
            <a:endParaRPr lang="ru-RU" altLang="ru-RU" sz="4500" b="1" smtClean="0">
              <a:solidFill>
                <a:srgbClr val="006600"/>
              </a:solidFill>
              <a:latin typeface="Monotype Corsiva" pitchFamily="66" charset="0"/>
            </a:endParaRPr>
          </a:p>
        </p:txBody>
      </p:sp>
      <p:graphicFrame>
        <p:nvGraphicFramePr>
          <p:cNvPr id="57347" name="Object 2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395288" y="1404938"/>
          <a:ext cx="3960812" cy="4913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" name="Формула" r:id="rId3" imgW="1002960" imgH="1244520" progId="Equation.3">
                  <p:embed/>
                </p:oleObj>
              </mc:Choice>
              <mc:Fallback>
                <p:oleObj name="Формула" r:id="rId3" imgW="1002960" imgH="1244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1404938"/>
                        <a:ext cx="3960812" cy="4913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48" name="Object 3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5580063" y="1616075"/>
          <a:ext cx="2838450" cy="677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" name="Формула" r:id="rId5" imgW="850680" imgH="203040" progId="Equation.3">
                  <p:embed/>
                </p:oleObj>
              </mc:Choice>
              <mc:Fallback>
                <p:oleObj name="Формула" r:id="rId5" imgW="8506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063" y="1616075"/>
                        <a:ext cx="2838450" cy="677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49" name="Object 4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5400675" y="2565400"/>
          <a:ext cx="2517775" cy="871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3" name="Формула" r:id="rId7" imgW="660240" imgH="228600" progId="Equation.3">
                  <p:embed/>
                </p:oleObj>
              </mc:Choice>
              <mc:Fallback>
                <p:oleObj name="Формула" r:id="rId7" imgW="6602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00675" y="2565400"/>
                        <a:ext cx="2517775" cy="871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50" name="Object 5"/>
          <p:cNvGraphicFramePr>
            <a:graphicFrameLocks noGrp="1" noChangeAspect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4114740098"/>
              </p:ext>
            </p:extLst>
          </p:nvPr>
        </p:nvGraphicFramePr>
        <p:xfrm>
          <a:off x="3635896" y="3861048"/>
          <a:ext cx="3104176" cy="13101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" name="Формула" r:id="rId9" imgW="1054080" imgH="444240" progId="Equation.3">
                  <p:embed/>
                </p:oleObj>
              </mc:Choice>
              <mc:Fallback>
                <p:oleObj name="Формула" r:id="rId9" imgW="105408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896" y="3861048"/>
                        <a:ext cx="3104176" cy="131010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51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9740221"/>
              </p:ext>
            </p:extLst>
          </p:nvPr>
        </p:nvGraphicFramePr>
        <p:xfrm>
          <a:off x="4355976" y="5301208"/>
          <a:ext cx="4680520" cy="1377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" name="Формула" r:id="rId11" imgW="1562040" imgH="507960" progId="Equation.3">
                  <p:embed/>
                </p:oleObj>
              </mc:Choice>
              <mc:Fallback>
                <p:oleObj name="Формула" r:id="rId11" imgW="156204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5976" y="5301208"/>
                        <a:ext cx="4680520" cy="1377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317646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7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Представьте в виде произведения, так чтобы хотя бы из одного множителя корень извлекался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636912"/>
            <a:ext cx="4038600" cy="3489251"/>
          </a:xfrm>
        </p:spPr>
        <p:txBody>
          <a:bodyPr>
            <a:noAutofit/>
          </a:bodyPr>
          <a:lstStyle/>
          <a:p>
            <a:pPr marL="514350" indent="-514350">
              <a:buAutoNum type="arabicParenR"/>
            </a:pPr>
            <a:r>
              <a:rPr lang="ru-RU" sz="4000" dirty="0" smtClean="0"/>
              <a:t>45</a:t>
            </a:r>
          </a:p>
          <a:p>
            <a:pPr marL="514350" indent="-514350">
              <a:buAutoNum type="arabicParenR"/>
            </a:pPr>
            <a:r>
              <a:rPr lang="ru-RU" sz="4000" dirty="0" smtClean="0"/>
              <a:t>72</a:t>
            </a:r>
          </a:p>
          <a:p>
            <a:pPr marL="514350" indent="-514350">
              <a:buAutoNum type="arabicParenR"/>
            </a:pPr>
            <a:r>
              <a:rPr lang="ru-RU" sz="4000" dirty="0" smtClean="0"/>
              <a:t>50</a:t>
            </a:r>
          </a:p>
          <a:p>
            <a:pPr marL="514350" indent="-514350">
              <a:buAutoNum type="arabicParenR"/>
            </a:pPr>
            <a:r>
              <a:rPr lang="ru-RU" sz="4000" dirty="0" smtClean="0"/>
              <a:t>98</a:t>
            </a:r>
          </a:p>
          <a:p>
            <a:pPr marL="514350" indent="-514350">
              <a:buAutoNum type="arabicParenR"/>
            </a:pPr>
            <a:r>
              <a:rPr lang="ru-RU" sz="4000" dirty="0" smtClean="0"/>
              <a:t>12</a:t>
            </a:r>
            <a:endParaRPr lang="ru-RU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648200" y="2636912"/>
                <a:ext cx="4038600" cy="348925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4400" dirty="0" smtClean="0"/>
                  <a:t>6)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4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4400" b="0" i="1" smtClean="0">
                            <a:latin typeface="Cambria Math"/>
                          </a:rPr>
                          <m:t>с</m:t>
                        </m:r>
                      </m:e>
                      <m:sup>
                        <m:r>
                          <a:rPr lang="ru-RU" sz="4400" b="0" i="1" smtClean="0">
                            <a:latin typeface="Cambria Math"/>
                          </a:rPr>
                          <m:t>9</m:t>
                        </m:r>
                      </m:sup>
                    </m:sSup>
                  </m:oMath>
                </a14:m>
                <a:endParaRPr lang="ru-RU" sz="4400" dirty="0" smtClean="0"/>
              </a:p>
              <a:p>
                <a:pPr marL="0" indent="0">
                  <a:buNone/>
                </a:pPr>
                <a:r>
                  <a:rPr lang="ru-RU" sz="4400" dirty="0" smtClean="0"/>
                  <a:t>7)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4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4400" b="0" i="1" smtClean="0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sz="4400" b="0" i="1" smtClean="0">
                            <a:latin typeface="Cambria Math"/>
                          </a:rPr>
                          <m:t>11</m:t>
                        </m:r>
                      </m:sup>
                    </m:sSup>
                  </m:oMath>
                </a14:m>
                <a:endParaRPr lang="ru-RU" sz="4400" dirty="0" smtClean="0"/>
              </a:p>
              <a:p>
                <a:pPr marL="0" indent="0">
                  <a:buNone/>
                </a:pPr>
                <a:r>
                  <a:rPr lang="ru-RU" sz="4400" dirty="0" smtClean="0"/>
                  <a:t>8)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4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4400" b="0" i="1" smtClean="0">
                            <a:latin typeface="Cambria Math"/>
                          </a:rPr>
                          <m:t>у</m:t>
                        </m:r>
                      </m:e>
                      <m:sup>
                        <m:r>
                          <a:rPr lang="ru-RU" sz="4400" b="0" i="1" smtClean="0">
                            <a:latin typeface="Cambria Math"/>
                          </a:rPr>
                          <m:t>17</m:t>
                        </m:r>
                      </m:sup>
                    </m:sSup>
                  </m:oMath>
                </a14:m>
                <a:endParaRPr lang="ru-RU" sz="4400" dirty="0"/>
              </a:p>
            </p:txBody>
          </p:sp>
        </mc:Choice>
        <mc:Fallback xmlns=""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648200" y="2636912"/>
                <a:ext cx="4038600" cy="3489251"/>
              </a:xfrm>
              <a:blipFill rotWithShape="1">
                <a:blip r:embed="rId2"/>
                <a:stretch>
                  <a:fillRect l="-6193" t="-332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1835696" y="2564904"/>
            <a:ext cx="2160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=9</a:t>
            </a:r>
            <a:r>
              <a:rPr lang="ru-RU" sz="4000" dirty="0" smtClean="0">
                <a:latin typeface="Cambria Math"/>
                <a:ea typeface="Cambria Math"/>
              </a:rPr>
              <a:t>·5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1835696" y="3409927"/>
            <a:ext cx="2160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=36</a:t>
            </a:r>
            <a:r>
              <a:rPr lang="ru-RU" sz="4000" dirty="0" smtClean="0">
                <a:latin typeface="Cambria Math"/>
                <a:ea typeface="Cambria Math"/>
              </a:rPr>
              <a:t>·2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1960599" y="4005064"/>
            <a:ext cx="2160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=2</a:t>
            </a:r>
            <a:r>
              <a:rPr lang="ru-RU" sz="4000" dirty="0" smtClean="0">
                <a:latin typeface="Cambria Math"/>
                <a:ea typeface="Cambria Math"/>
              </a:rPr>
              <a:t>·25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1960599" y="4797152"/>
            <a:ext cx="2160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=2</a:t>
            </a:r>
            <a:r>
              <a:rPr lang="ru-RU" sz="4000" dirty="0" smtClean="0">
                <a:latin typeface="Cambria Math"/>
                <a:ea typeface="Cambria Math"/>
              </a:rPr>
              <a:t>·49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866202" y="5589240"/>
            <a:ext cx="2160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=3</a:t>
            </a:r>
            <a:r>
              <a:rPr lang="ru-RU" sz="4000" dirty="0" smtClean="0">
                <a:latin typeface="Cambria Math"/>
                <a:ea typeface="Cambria Math"/>
              </a:rPr>
              <a:t>·4</a:t>
            </a:r>
            <a:endParaRPr lang="ru-RU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084168" y="2697410"/>
                <a:ext cx="216024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4000" dirty="0" smtClean="0"/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4000" b="0" i="1" smtClean="0">
                            <a:latin typeface="Cambria Math"/>
                          </a:rPr>
                          <m:t>с</m:t>
                        </m:r>
                      </m:e>
                      <m:sup>
                        <m:r>
                          <a:rPr lang="ru-RU" sz="4000" b="0" i="1" smtClean="0">
                            <a:latin typeface="Cambria Math"/>
                          </a:rPr>
                          <m:t>8</m:t>
                        </m:r>
                      </m:sup>
                    </m:sSup>
                    <m:r>
                      <a:rPr lang="ru-RU" sz="400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ru-RU" sz="4000" b="0" i="1" smtClean="0">
                        <a:latin typeface="Cambria Math"/>
                        <a:ea typeface="Cambria Math"/>
                      </a:rPr>
                      <m:t>с</m:t>
                    </m:r>
                  </m:oMath>
                </a14:m>
                <a:endParaRPr lang="ru-RU" sz="40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4168" y="2697410"/>
                <a:ext cx="2160240" cy="707886"/>
              </a:xfrm>
              <a:prstGeom prst="rect">
                <a:avLst/>
              </a:prstGeom>
              <a:blipFill rotWithShape="1">
                <a:blip r:embed="rId3"/>
                <a:stretch>
                  <a:fillRect l="-9887" t="-14530" b="-358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6084168" y="3426981"/>
                <a:ext cx="216024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4000" dirty="0" smtClean="0"/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4000" b="0" i="1" smtClean="0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sz="4000" b="0" i="1" smtClean="0">
                            <a:latin typeface="Cambria Math"/>
                          </a:rPr>
                          <m:t>10</m:t>
                        </m:r>
                      </m:sup>
                    </m:sSup>
                    <m:r>
                      <a:rPr lang="ru-RU" sz="400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ru-RU" sz="4000" b="0" i="1" smtClean="0">
                        <a:latin typeface="Cambria Math"/>
                        <a:ea typeface="Cambria Math"/>
                      </a:rPr>
                      <m:t>х</m:t>
                    </m:r>
                  </m:oMath>
                </a14:m>
                <a:endParaRPr lang="ru-RU" sz="40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4168" y="3426981"/>
                <a:ext cx="2160240" cy="707886"/>
              </a:xfrm>
              <a:prstGeom prst="rect">
                <a:avLst/>
              </a:prstGeom>
              <a:blipFill rotWithShape="1">
                <a:blip r:embed="rId4"/>
                <a:stretch>
                  <a:fillRect l="-9887" t="-14655" b="-3706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6236418" y="4359291"/>
                <a:ext cx="216024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4000" dirty="0" smtClean="0"/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4000" b="0" i="1" smtClean="0">
                            <a:latin typeface="Cambria Math"/>
                          </a:rPr>
                          <m:t>у</m:t>
                        </m:r>
                      </m:e>
                      <m:sup>
                        <m:r>
                          <a:rPr lang="ru-RU" sz="4000" b="0" i="1" smtClean="0">
                            <a:latin typeface="Cambria Math"/>
                          </a:rPr>
                          <m:t>16</m:t>
                        </m:r>
                      </m:sup>
                    </m:sSup>
                    <m:r>
                      <a:rPr lang="ru-RU" sz="400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ru-RU" sz="4000" b="0" i="1" smtClean="0">
                        <a:latin typeface="Cambria Math"/>
                        <a:ea typeface="Cambria Math"/>
                      </a:rPr>
                      <m:t>у</m:t>
                    </m:r>
                  </m:oMath>
                </a14:m>
                <a:endParaRPr lang="ru-RU" sz="40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418" y="4359291"/>
                <a:ext cx="2160240" cy="707886"/>
              </a:xfrm>
              <a:prstGeom prst="rect">
                <a:avLst/>
              </a:prstGeom>
              <a:blipFill rotWithShape="1">
                <a:blip r:embed="rId5"/>
                <a:stretch>
                  <a:fillRect l="-9887" t="-14655" b="-3706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37384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Продолжите равенства и сформулируйте правило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b="0" i="1" smtClean="0">
                            <a:latin typeface="Cambria Math"/>
                          </a:rPr>
                          <m:t>а</m:t>
                        </m:r>
                      </m:e>
                    </m:rad>
                    <m:r>
                      <a:rPr lang="ru-RU" i="1" smtClean="0">
                        <a:latin typeface="Cambria Math"/>
                        <a:ea typeface="Cambria Math"/>
                      </a:rPr>
                      <m:t>∙</m:t>
                    </m:r>
                    <m:rad>
                      <m:radPr>
                        <m:degHide m:val="on"/>
                        <m:ctrlPr>
                          <a:rPr lang="ru-RU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 i="1" smtClean="0">
                            <a:latin typeface="Cambria Math"/>
                            <a:ea typeface="Cambria Math"/>
                          </a:rPr>
                          <m:t>b</m:t>
                        </m:r>
                      </m:e>
                    </m:rad>
                  </m:oMath>
                </a14:m>
                <a:r>
                  <a:rPr lang="ru-RU" dirty="0" smtClean="0"/>
                  <a:t>=…</a:t>
                </a:r>
              </a:p>
              <a:p>
                <a:pPr marL="0" indent="0" algn="ctr">
                  <a:buNone/>
                </a:pPr>
                <a:r>
                  <a:rPr lang="ru-RU" dirty="0" smtClean="0"/>
                  <a:t>Произведение корней равно ___________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ru-RU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а</m:t>
                              </m:r>
                            </m:e>
                          </m:rad>
                        </m:num>
                        <m:den>
                          <m:rad>
                            <m:radPr>
                              <m:degHide m:val="on"/>
                              <m:ctrlPr>
                                <a:rPr lang="ru-RU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m:rPr>
                                  <m:sty m:val="p"/>
                                </m:rPr>
                                <a:rPr lang="en-US" i="1" smtClean="0">
                                  <a:latin typeface="Cambria Math"/>
                                  <a:ea typeface="Cambria Math"/>
                                </a:rPr>
                                <m:t>b</m:t>
                              </m:r>
                            </m:e>
                          </m:rad>
                        </m:den>
                      </m:f>
                      <m:r>
                        <a:rPr lang="ru-RU" b="0" i="1" smtClean="0">
                          <a:latin typeface="Cambria Math"/>
                        </a:rPr>
                        <m:t>=…</m:t>
                      </m:r>
                    </m:oMath>
                  </m:oMathPara>
                </a14:m>
                <a:endParaRPr lang="ru-RU" b="0" dirty="0" smtClean="0"/>
              </a:p>
              <a:p>
                <a:pPr marL="0" indent="0" algn="ctr">
                  <a:buNone/>
                </a:pPr>
                <a:r>
                  <a:rPr lang="ru-RU" dirty="0" smtClean="0"/>
                  <a:t>Частное корней равно _______________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53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4999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dirty="0"/>
              <a:t>Установить </a:t>
            </a:r>
            <a:r>
              <a:rPr lang="ru-RU" altLang="ru-RU" dirty="0" smtClean="0"/>
              <a:t>соответствие. Что лишнее?</a:t>
            </a:r>
            <a:endParaRPr lang="ru-RU" altLang="ru-RU" dirty="0"/>
          </a:p>
        </p:txBody>
      </p:sp>
      <p:sp>
        <p:nvSpPr>
          <p:cNvPr id="9011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0116" name="Object 4"/>
          <p:cNvGraphicFramePr>
            <a:graphicFrameLocks noChangeAspect="1"/>
          </p:cNvGraphicFramePr>
          <p:nvPr/>
        </p:nvGraphicFramePr>
        <p:xfrm>
          <a:off x="2124075" y="1397000"/>
          <a:ext cx="1800225" cy="1112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2" name="Формула" r:id="rId3" imgW="317362" imgH="228501" progId="Equation.3">
                  <p:embed/>
                </p:oleObj>
              </mc:Choice>
              <mc:Fallback>
                <p:oleObj name="Формула" r:id="rId3" imgW="317362" imgH="22850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4075" y="1397000"/>
                        <a:ext cx="1800225" cy="1112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0117" name="Rectangle 5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0118" name="Object 6"/>
          <p:cNvGraphicFramePr>
            <a:graphicFrameLocks noChangeAspect="1"/>
          </p:cNvGraphicFramePr>
          <p:nvPr/>
        </p:nvGraphicFramePr>
        <p:xfrm>
          <a:off x="0" y="1412875"/>
          <a:ext cx="1547813" cy="1112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3" name="Формула" r:id="rId5" imgW="304536" imgH="215713" progId="Equation.3">
                  <p:embed/>
                </p:oleObj>
              </mc:Choice>
              <mc:Fallback>
                <p:oleObj name="Формула" r:id="rId5" imgW="304536" imgH="21571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412875"/>
                        <a:ext cx="1547813" cy="1112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0119" name="Rectangle 7"/>
          <p:cNvSpPr>
            <a:spLocks noChangeArrowheads="1"/>
          </p:cNvSpPr>
          <p:nvPr/>
        </p:nvSpPr>
        <p:spPr bwMode="auto">
          <a:xfrm>
            <a:off x="0" y="4476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0120" name="Object 8"/>
          <p:cNvGraphicFramePr>
            <a:graphicFrameLocks noChangeAspect="1"/>
          </p:cNvGraphicFramePr>
          <p:nvPr/>
        </p:nvGraphicFramePr>
        <p:xfrm>
          <a:off x="4140200" y="1460500"/>
          <a:ext cx="1727200" cy="106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4" name="Формула" r:id="rId7" imgW="291973" imgH="228501" progId="Equation.3">
                  <p:embed/>
                </p:oleObj>
              </mc:Choice>
              <mc:Fallback>
                <p:oleObj name="Формула" r:id="rId7" imgW="291973" imgH="22850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0200" y="1460500"/>
                        <a:ext cx="1727200" cy="1069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0121" name="Rectangle 9"/>
          <p:cNvSpPr>
            <a:spLocks noChangeArrowheads="1"/>
          </p:cNvSpPr>
          <p:nvPr/>
        </p:nvSpPr>
        <p:spPr bwMode="auto">
          <a:xfrm>
            <a:off x="250825" y="10525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0122" name="Object 10"/>
          <p:cNvGraphicFramePr>
            <a:graphicFrameLocks noChangeAspect="1"/>
          </p:cNvGraphicFramePr>
          <p:nvPr/>
        </p:nvGraphicFramePr>
        <p:xfrm>
          <a:off x="6084888" y="1412875"/>
          <a:ext cx="1223962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5" name="Формула" r:id="rId9" imgW="228600" imgH="228600" progId="Equation.3">
                  <p:embed/>
                </p:oleObj>
              </mc:Choice>
              <mc:Fallback>
                <p:oleObj name="Формула" r:id="rId9" imgW="2286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4888" y="1412875"/>
                        <a:ext cx="1223962" cy="1079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0123" name="Rectangle 11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 altLang="ru-RU" sz="2400">
              <a:latin typeface="Times New Roman" pitchFamily="18" charset="0"/>
            </a:endParaRPr>
          </a:p>
        </p:txBody>
      </p:sp>
      <p:graphicFrame>
        <p:nvGraphicFramePr>
          <p:cNvPr id="90124" name="Object 12"/>
          <p:cNvGraphicFramePr>
            <a:graphicFrameLocks noChangeAspect="1"/>
          </p:cNvGraphicFramePr>
          <p:nvPr/>
        </p:nvGraphicFramePr>
        <p:xfrm>
          <a:off x="395288" y="4273550"/>
          <a:ext cx="1368425" cy="1027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6" name="Формула" r:id="rId11" imgW="304668" imgH="228501" progId="Equation.3">
                  <p:embed/>
                </p:oleObj>
              </mc:Choice>
              <mc:Fallback>
                <p:oleObj name="Формула" r:id="rId11" imgW="304668" imgH="22850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4273550"/>
                        <a:ext cx="1368425" cy="1027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0125" name="Rectangle 13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0126" name="Object 14"/>
          <p:cNvGraphicFramePr>
            <a:graphicFrameLocks noChangeAspect="1"/>
          </p:cNvGraphicFramePr>
          <p:nvPr/>
        </p:nvGraphicFramePr>
        <p:xfrm>
          <a:off x="3563938" y="4365625"/>
          <a:ext cx="1368425" cy="969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7" name="Формула" r:id="rId13" imgW="304668" imgH="228501" progId="Equation.3">
                  <p:embed/>
                </p:oleObj>
              </mc:Choice>
              <mc:Fallback>
                <p:oleObj name="Формула" r:id="rId13" imgW="304668" imgH="22850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4365625"/>
                        <a:ext cx="1368425" cy="969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0127" name="Rectangle 15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0128" name="Object 16"/>
          <p:cNvGraphicFramePr>
            <a:graphicFrameLocks noChangeAspect="1"/>
          </p:cNvGraphicFramePr>
          <p:nvPr/>
        </p:nvGraphicFramePr>
        <p:xfrm>
          <a:off x="2051050" y="4292600"/>
          <a:ext cx="1150938" cy="906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8" name="Формула" r:id="rId15" imgW="304536" imgH="215713" progId="Equation.3">
                  <p:embed/>
                </p:oleObj>
              </mc:Choice>
              <mc:Fallback>
                <p:oleObj name="Формула" r:id="rId15" imgW="304536" imgH="21571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050" y="4292600"/>
                        <a:ext cx="1150938" cy="906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0129" name="Rectangle 17"/>
          <p:cNvSpPr>
            <a:spLocks noChangeArrowheads="1"/>
          </p:cNvSpPr>
          <p:nvPr/>
        </p:nvSpPr>
        <p:spPr bwMode="auto">
          <a:xfrm>
            <a:off x="611188" y="19161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0130" name="Object 18"/>
          <p:cNvGraphicFramePr>
            <a:graphicFrameLocks noChangeAspect="1"/>
          </p:cNvGraphicFramePr>
          <p:nvPr/>
        </p:nvGraphicFramePr>
        <p:xfrm>
          <a:off x="5292725" y="4365625"/>
          <a:ext cx="1295400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9" name="Формула" r:id="rId17" imgW="317087" imgH="215619" progId="Equation.3">
                  <p:embed/>
                </p:oleObj>
              </mc:Choice>
              <mc:Fallback>
                <p:oleObj name="Формула" r:id="rId17" imgW="317087" imgH="21561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725" y="4365625"/>
                        <a:ext cx="1295400" cy="901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0131" name="Rectangle 19"/>
          <p:cNvSpPr>
            <a:spLocks noChangeArrowheads="1"/>
          </p:cNvSpPr>
          <p:nvPr/>
        </p:nvSpPr>
        <p:spPr bwMode="auto">
          <a:xfrm>
            <a:off x="539750" y="2060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0132" name="Object 20"/>
          <p:cNvGraphicFramePr>
            <a:graphicFrameLocks noChangeAspect="1"/>
          </p:cNvGraphicFramePr>
          <p:nvPr/>
        </p:nvGraphicFramePr>
        <p:xfrm>
          <a:off x="7019925" y="4394200"/>
          <a:ext cx="1296988" cy="97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0" name="Формула" r:id="rId19" imgW="304560" imgH="228600" progId="Equation.3">
                  <p:embed/>
                </p:oleObj>
              </mc:Choice>
              <mc:Fallback>
                <p:oleObj name="Формула" r:id="rId19" imgW="3045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9925" y="4394200"/>
                        <a:ext cx="1296988" cy="971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0133" name="Line 21"/>
          <p:cNvSpPr>
            <a:spLocks noChangeShapeType="1"/>
          </p:cNvSpPr>
          <p:nvPr/>
        </p:nvSpPr>
        <p:spPr bwMode="auto">
          <a:xfrm>
            <a:off x="1331913" y="2565400"/>
            <a:ext cx="2735262" cy="1727200"/>
          </a:xfrm>
          <a:prstGeom prst="line">
            <a:avLst/>
          </a:prstGeom>
          <a:ln>
            <a:headEnd/>
            <a:tailEnd/>
          </a:ln>
          <a:extLst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90134" name="Line 22"/>
          <p:cNvSpPr>
            <a:spLocks noChangeShapeType="1"/>
          </p:cNvSpPr>
          <p:nvPr/>
        </p:nvSpPr>
        <p:spPr bwMode="auto">
          <a:xfrm flipH="1">
            <a:off x="1403350" y="2636838"/>
            <a:ext cx="1655763" cy="1368425"/>
          </a:xfrm>
          <a:prstGeom prst="line">
            <a:avLst/>
          </a:prstGeom>
          <a:ln>
            <a:headEnd/>
            <a:tailEnd/>
          </a:ln>
          <a:ex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90135" name="Line 23"/>
          <p:cNvSpPr>
            <a:spLocks noChangeShapeType="1"/>
          </p:cNvSpPr>
          <p:nvPr/>
        </p:nvSpPr>
        <p:spPr bwMode="auto">
          <a:xfrm flipH="1">
            <a:off x="2916238" y="2492375"/>
            <a:ext cx="2160587" cy="1728788"/>
          </a:xfrm>
          <a:prstGeom prst="line">
            <a:avLst/>
          </a:prstGeom>
          <a:ln>
            <a:headEnd/>
            <a:tailEnd/>
          </a:ln>
          <a:ex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90136" name="Line 24"/>
          <p:cNvSpPr>
            <a:spLocks noChangeShapeType="1"/>
          </p:cNvSpPr>
          <p:nvPr/>
        </p:nvSpPr>
        <p:spPr bwMode="auto">
          <a:xfrm flipH="1">
            <a:off x="6011863" y="2492375"/>
            <a:ext cx="792162" cy="1728788"/>
          </a:xfrm>
          <a:prstGeom prst="line">
            <a:avLst/>
          </a:prstGeom>
          <a:ln>
            <a:headEnd/>
            <a:tailEnd/>
          </a:ln>
          <a:extLst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314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0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0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0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0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33" grpId="0" animBg="1"/>
      <p:bldP spid="90134" grpId="0" animBg="1"/>
      <p:bldP spid="90135" grpId="0" animBg="1"/>
      <p:bldP spid="9013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Представьте в виде корня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57200" y="1600200"/>
                <a:ext cx="4038600" cy="4781128"/>
              </a:xfrm>
            </p:spPr>
            <p:txBody>
              <a:bodyPr>
                <a:noAutofit/>
              </a:bodyPr>
              <a:lstStyle/>
              <a:p>
                <a:pPr marL="514350" indent="-514350">
                  <a:buAutoNum type="arabicParenR"/>
                </a:pPr>
                <a:r>
                  <a:rPr lang="ru-RU" sz="4400" dirty="0" smtClean="0"/>
                  <a:t>7</a:t>
                </a:r>
              </a:p>
              <a:p>
                <a:pPr marL="514350" indent="-514350">
                  <a:buAutoNum type="arabicParenR"/>
                </a:pPr>
                <a:r>
                  <a:rPr lang="ru-RU" sz="4400" dirty="0" smtClean="0"/>
                  <a:t>25</a:t>
                </a:r>
              </a:p>
              <a:p>
                <a:pPr marL="514350" indent="-514350">
                  <a:buAutoNum type="arabicParenR"/>
                </a:pPr>
                <a:r>
                  <a:rPr lang="ru-RU" sz="4400" dirty="0" smtClean="0"/>
                  <a:t>12</a:t>
                </a:r>
              </a:p>
              <a:p>
                <a:pPr marL="514350" indent="-514350">
                  <a:buAutoNum type="arabicParenR"/>
                </a:pPr>
                <a:r>
                  <a:rPr lang="ru-RU" sz="4400" dirty="0" smtClean="0"/>
                  <a:t>а</a:t>
                </a:r>
              </a:p>
              <a:p>
                <a:pPr marL="514350" indent="-514350">
                  <a:buAutoNum type="arabicParenR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44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4400" b="0" i="1" smtClean="0">
                            <a:latin typeface="Cambria Math"/>
                          </a:rPr>
                          <m:t>с</m:t>
                        </m:r>
                      </m:e>
                      <m:sup>
                        <m:r>
                          <a:rPr lang="ru-RU" sz="4400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endParaRPr lang="ru-RU" sz="4400" dirty="0" smtClean="0"/>
              </a:p>
              <a:p>
                <a:pPr marL="514350" indent="-514350">
                  <a:buAutoNum type="arabicParenR"/>
                </a:pPr>
                <a:r>
                  <a:rPr lang="ru-RU" sz="4400" dirty="0" smtClean="0"/>
                  <a:t>4х</a:t>
                </a:r>
              </a:p>
              <a:p>
                <a:pPr marL="514350" indent="-514350">
                  <a:buAutoNum type="arabicParenR"/>
                </a:pPr>
                <a:endParaRPr lang="ru-RU" sz="44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57200" y="1600200"/>
                <a:ext cx="4038600" cy="4781128"/>
              </a:xfrm>
              <a:blipFill rotWithShape="1">
                <a:blip r:embed="rId2"/>
                <a:stretch>
                  <a:fillRect l="-6184" t="-2934" b="-637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619672" y="1628800"/>
                <a:ext cx="2160240" cy="8590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4400" dirty="0" smtClean="0"/>
                  <a:t>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4400" i="1" smtClean="0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ru-RU" sz="44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4400" b="0" i="1" smtClean="0">
                                <a:latin typeface="Cambria Math"/>
                              </a:rPr>
                              <m:t>7</m:t>
                            </m:r>
                          </m:e>
                          <m:sup>
                            <m:r>
                              <a:rPr lang="ru-RU" sz="4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ru-RU" sz="4400" b="0" i="1" smtClean="0">
                        <a:latin typeface="Cambria Math"/>
                      </a:rPr>
                      <m:t>=</m:t>
                    </m:r>
                  </m:oMath>
                </a14:m>
                <a:endParaRPr lang="ru-RU" sz="4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672" y="1628800"/>
                <a:ext cx="2160240" cy="859081"/>
              </a:xfrm>
              <a:prstGeom prst="rect">
                <a:avLst/>
              </a:prstGeom>
              <a:blipFill rotWithShape="1">
                <a:blip r:embed="rId3"/>
                <a:stretch>
                  <a:fillRect l="-11582" t="-3546" b="-33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779912" y="2479306"/>
                <a:ext cx="3600400" cy="7929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ru-RU" sz="400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ru-RU" sz="4000" b="0" i="1" smtClean="0">
                              <a:latin typeface="Cambria Math"/>
                            </a:rPr>
                            <m:t>625</m:t>
                          </m:r>
                        </m:e>
                      </m:rad>
                    </m:oMath>
                  </m:oMathPara>
                </a14:m>
                <a:endParaRPr lang="ru-RU" sz="40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9912" y="2479306"/>
                <a:ext cx="3600400" cy="79297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791774" y="2483923"/>
                <a:ext cx="2160240" cy="7883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4000" dirty="0" smtClean="0"/>
                  <a:t>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4000" i="1" smtClean="0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ru-RU" sz="40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4000" b="0" i="1" smtClean="0">
                                <a:latin typeface="Cambria Math"/>
                              </a:rPr>
                              <m:t>25</m:t>
                            </m:r>
                          </m:e>
                          <m:sup>
                            <m:r>
                              <a:rPr lang="ru-RU" sz="40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ru-RU" sz="4000" b="0" i="1" smtClean="0">
                        <a:latin typeface="Cambria Math"/>
                      </a:rPr>
                      <m:t>=</m:t>
                    </m:r>
                  </m:oMath>
                </a14:m>
                <a:endParaRPr lang="ru-RU" sz="40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1774" y="2483923"/>
                <a:ext cx="2160240" cy="788357"/>
              </a:xfrm>
              <a:prstGeom prst="rect">
                <a:avLst/>
              </a:prstGeom>
              <a:blipFill rotWithShape="1">
                <a:blip r:embed="rId5"/>
                <a:stretch>
                  <a:fillRect l="-10169" t="-3077" b="-323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572272" y="1756952"/>
                <a:ext cx="3600400" cy="7944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ru-RU" sz="400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ru-RU" sz="4000" b="0" i="1" smtClean="0">
                              <a:latin typeface="Cambria Math"/>
                            </a:rPr>
                            <m:t>49</m:t>
                          </m:r>
                        </m:e>
                      </m:rad>
                    </m:oMath>
                  </m:oMathPara>
                </a14:m>
                <a:endParaRPr lang="ru-RU" sz="40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2272" y="1756952"/>
                <a:ext cx="3600400" cy="79444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979712" y="3212976"/>
                <a:ext cx="3600400" cy="780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4000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ru-RU" sz="400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ru-RU" sz="4000" b="0" i="1" smtClean="0">
                              <a:latin typeface="Cambria Math"/>
                            </a:rPr>
                            <m:t>144</m:t>
                          </m:r>
                        </m:e>
                      </m:rad>
                    </m:oMath>
                  </m:oMathPara>
                </a14:m>
                <a:endParaRPr lang="ru-RU" sz="40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9712" y="3212976"/>
                <a:ext cx="3600400" cy="78047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772072" y="4000656"/>
                <a:ext cx="3600400" cy="7883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4000" dirty="0" smtClean="0"/>
                  <a:t>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4000" i="1" smtClean="0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ru-RU" sz="40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4000" b="0" i="1" smtClean="0">
                                <a:latin typeface="Cambria Math"/>
                              </a:rPr>
                              <m:t>а</m:t>
                            </m:r>
                          </m:e>
                          <m:sup>
                            <m:r>
                              <a:rPr lang="ru-RU" sz="40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ru-RU" sz="40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2072" y="4000656"/>
                <a:ext cx="3600400" cy="788357"/>
              </a:xfrm>
              <a:prstGeom prst="rect">
                <a:avLst/>
              </a:prstGeom>
              <a:blipFill rotWithShape="1">
                <a:blip r:embed="rId8"/>
                <a:stretch>
                  <a:fillRect l="-6102" t="-3077" b="-323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791356" y="4789013"/>
                <a:ext cx="3932772" cy="8377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4000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ru-RU" sz="400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ru-RU" sz="400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ru-RU" sz="4000" b="0" i="1" smtClean="0">
                                  <a:latin typeface="Cambria Math"/>
                                </a:rPr>
                                <m:t>(с</m:t>
                              </m:r>
                            </m:e>
                            <m:sup>
                              <m:r>
                                <a:rPr lang="ru-RU" sz="4000" b="0" i="1" smtClean="0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  <m:sSup>
                            <m:sSupPr>
                              <m:ctrlPr>
                                <a:rPr lang="ru-RU" sz="400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ru-RU" sz="4000" b="0" i="1" smtClean="0"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ru-RU" sz="40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ru-RU" sz="40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ru-RU" sz="40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1356" y="4789013"/>
                <a:ext cx="3932772" cy="837793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4427984" y="4701751"/>
                <a:ext cx="1368152" cy="9366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ru-RU" sz="440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ru-RU" sz="440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ru-RU" sz="4400" b="0" i="1" smtClean="0">
                                  <a:latin typeface="Cambria Math"/>
                                </a:rPr>
                                <m:t>с</m:t>
                              </m:r>
                            </m:e>
                            <m:sup>
                              <m:r>
                                <a:rPr lang="ru-RU" sz="4400" b="0" i="1" smtClean="0">
                                  <a:latin typeface="Cambria Math"/>
                                </a:rPr>
                                <m:t>6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ru-RU" sz="44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7984" y="4701751"/>
                <a:ext cx="1368152" cy="936603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749415" y="5638354"/>
                <a:ext cx="1972302" cy="7632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600" dirty="0" smtClean="0"/>
                  <a:t>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600" i="1" smtClean="0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ru-RU" sz="3600" i="1" smtClean="0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ru-RU" sz="360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ru-RU" sz="3600" b="0" i="1" smtClean="0">
                                    <a:latin typeface="Cambria Math"/>
                                  </a:rPr>
                                  <m:t>4х</m:t>
                                </m:r>
                              </m:e>
                            </m:d>
                          </m:e>
                          <m:sup>
                            <m:r>
                              <a:rPr lang="ru-RU" sz="36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ru-RU" sz="36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9415" y="5638354"/>
                <a:ext cx="1972302" cy="763222"/>
              </a:xfrm>
              <a:prstGeom prst="rect">
                <a:avLst/>
              </a:prstGeom>
              <a:blipFill rotWithShape="1">
                <a:blip r:embed="rId11"/>
                <a:stretch>
                  <a:fillRect l="-9568" b="-296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629075" y="5746885"/>
                <a:ext cx="1972302" cy="720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600" dirty="0" smtClean="0"/>
                  <a:t>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600" i="1" smtClean="0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ru-RU" sz="36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3600" b="0" i="1" smtClean="0">
                                <a:latin typeface="Cambria Math"/>
                              </a:rPr>
                              <m:t>16х</m:t>
                            </m:r>
                          </m:e>
                          <m:sup>
                            <m:r>
                              <a:rPr lang="ru-RU" sz="36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ru-RU" sz="36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9075" y="5746885"/>
                <a:ext cx="1972302" cy="720582"/>
              </a:xfrm>
              <a:prstGeom prst="rect">
                <a:avLst/>
              </a:prstGeom>
              <a:blipFill rotWithShape="1">
                <a:blip r:embed="rId12"/>
                <a:stretch>
                  <a:fillRect l="-9259" t="-1695" b="-3220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05235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5202" y="78177"/>
            <a:ext cx="8229600" cy="902551"/>
          </a:xfrm>
        </p:spPr>
        <p:txBody>
          <a:bodyPr/>
          <a:lstStyle/>
          <a:p>
            <a:r>
              <a:rPr lang="ru-RU" dirty="0" smtClean="0"/>
              <a:t>В чем отличие выражений?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755576" y="1700808"/>
                <a:ext cx="2746648" cy="2664296"/>
              </a:xfr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>
                <a:normAutofit/>
              </a:bodyPr>
              <a:lstStyle/>
              <a:p>
                <a:pPr marL="514350" indent="-514350">
                  <a:buAutoNum type="arabicParenR"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40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4000" b="0" i="1" smtClean="0">
                            <a:latin typeface="Cambria Math"/>
                          </a:rPr>
                          <m:t>18</m:t>
                        </m:r>
                      </m:e>
                    </m:rad>
                  </m:oMath>
                </a14:m>
                <a:endParaRPr lang="ru-RU" sz="4000" dirty="0" smtClean="0"/>
              </a:p>
              <a:p>
                <a:pPr marL="514350" indent="-514350">
                  <a:buAutoNum type="arabicParenR"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40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4000" b="0" i="1" smtClean="0">
                            <a:latin typeface="Cambria Math"/>
                          </a:rPr>
                          <m:t>20</m:t>
                        </m:r>
                      </m:e>
                    </m:rad>
                  </m:oMath>
                </a14:m>
                <a:endParaRPr lang="ru-RU" sz="4000" dirty="0" smtClean="0"/>
              </a:p>
              <a:p>
                <a:pPr marL="514350" indent="-514350">
                  <a:buAutoNum type="arabicParenR"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40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4000" b="0" i="1" smtClean="0">
                            <a:latin typeface="Cambria Math"/>
                          </a:rPr>
                          <m:t>45</m:t>
                        </m:r>
                        <m:sSup>
                          <m:sSupPr>
                            <m:ctrlPr>
                              <a:rPr lang="ru-RU" sz="40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4000" b="0" i="1" smtClean="0">
                                <a:latin typeface="Cambria Math"/>
                              </a:rPr>
                              <m:t>у</m:t>
                            </m:r>
                          </m:e>
                          <m:sup>
                            <m:r>
                              <a:rPr lang="ru-RU" sz="4000" b="0" i="1" smtClean="0">
                                <a:latin typeface="Cambria Math"/>
                              </a:rPr>
                              <m:t>9</m:t>
                            </m:r>
                          </m:sup>
                        </m:sSup>
                      </m:e>
                    </m:rad>
                  </m:oMath>
                </a14:m>
                <a:endParaRPr lang="ru-RU" sz="40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755576" y="1700808"/>
                <a:ext cx="2746648" cy="2664296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5076056" y="1700808"/>
                <a:ext cx="2876128" cy="2664296"/>
              </a:xfr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>
                <a:normAutofit/>
              </a:bodyPr>
              <a:lstStyle/>
              <a:p>
                <a:pPr marL="514350" indent="-514350">
                  <a:buAutoNum type="arabicParenR"/>
                </a:pPr>
                <a14:m>
                  <m:oMath xmlns:m="http://schemas.openxmlformats.org/officeDocument/2006/math">
                    <m:r>
                      <a:rPr lang="ru-RU" sz="4000" b="0" i="1" smtClean="0">
                        <a:latin typeface="Cambria Math"/>
                      </a:rPr>
                      <m:t>3</m:t>
                    </m:r>
                    <m:rad>
                      <m:radPr>
                        <m:degHide m:val="on"/>
                        <m:ctrlPr>
                          <a:rPr lang="ru-RU" sz="40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4000" b="0" i="1" smtClean="0">
                            <a:latin typeface="Cambria Math"/>
                          </a:rPr>
                          <m:t>2</m:t>
                        </m:r>
                      </m:e>
                    </m:rad>
                  </m:oMath>
                </a14:m>
                <a:endParaRPr lang="ru-RU" sz="4000" b="0" dirty="0" smtClean="0"/>
              </a:p>
              <a:p>
                <a:pPr marL="514350" indent="-514350">
                  <a:buAutoNum type="arabicParenR"/>
                </a:pPr>
                <a:r>
                  <a:rPr lang="ru-RU" sz="4000" dirty="0" smtClean="0"/>
                  <a:t>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40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4000" b="0" i="1" smtClean="0">
                            <a:latin typeface="Cambria Math"/>
                          </a:rPr>
                          <m:t>5</m:t>
                        </m:r>
                      </m:e>
                    </m:rad>
                  </m:oMath>
                </a14:m>
                <a:endParaRPr lang="ru-RU" sz="4000" b="0" dirty="0" smtClean="0"/>
              </a:p>
              <a:p>
                <a:pPr marL="514350" indent="-514350">
                  <a:buAutoNum type="arabicParenR"/>
                </a:pPr>
                <a:r>
                  <a:rPr lang="ru-RU" sz="4000" dirty="0" smtClean="0"/>
                  <a:t>3у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40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4000" b="0" i="1" smtClean="0">
                            <a:latin typeface="Cambria Math"/>
                          </a:rPr>
                          <m:t>5у</m:t>
                        </m:r>
                      </m:e>
                    </m:rad>
                  </m:oMath>
                </a14:m>
                <a:endParaRPr lang="ru-RU" sz="4000" b="0" dirty="0" smtClean="0"/>
              </a:p>
              <a:p>
                <a:pPr marL="514350" indent="-514350">
                  <a:buAutoNum type="arabicParenR"/>
                </a:pPr>
                <a:endParaRPr lang="ru-RU" sz="4000" dirty="0"/>
              </a:p>
            </p:txBody>
          </p:sp>
        </mc:Choice>
        <mc:Fallback xmlns=""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5076056" y="1700808"/>
                <a:ext cx="2876128" cy="2664296"/>
              </a:xfrm>
              <a:blipFill rotWithShape="1">
                <a:blip r:embed="rId3"/>
                <a:stretch>
                  <a:fillRect l="-7158" b="-45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4932040" y="5483100"/>
            <a:ext cx="3816424" cy="10772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/>
              <a:t>Множитель перед кв. корнем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386006" y="5193612"/>
            <a:ext cx="3672408" cy="138499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Кв. корень из числа или корень из произведения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955826" y="2132856"/>
            <a:ext cx="10081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solidFill>
                  <a:srgbClr val="00B050"/>
                </a:solidFill>
              </a:rPr>
              <a:t>=</a:t>
            </a:r>
            <a:endParaRPr lang="ru-RU" sz="8800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632" y="908720"/>
            <a:ext cx="6624736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Вынесение множителя из под знака корня</a:t>
            </a:r>
            <a:endParaRPr lang="ru-RU" sz="2800" dirty="0"/>
          </a:p>
        </p:txBody>
      </p:sp>
      <p:sp>
        <p:nvSpPr>
          <p:cNvPr id="9" name="Круговая стрелка 8"/>
          <p:cNvSpPr/>
          <p:nvPr/>
        </p:nvSpPr>
        <p:spPr>
          <a:xfrm>
            <a:off x="2474238" y="980728"/>
            <a:ext cx="3168352" cy="2762726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0800000"/>
              <a:gd name="adj5" fmla="val 226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Круговая стрелка 9"/>
          <p:cNvSpPr/>
          <p:nvPr/>
        </p:nvSpPr>
        <p:spPr>
          <a:xfrm flipH="1" flipV="1">
            <a:off x="2626638" y="1988840"/>
            <a:ext cx="3168352" cy="2762726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0800000"/>
              <a:gd name="adj5" fmla="val 226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63688" y="4489956"/>
            <a:ext cx="6048672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Внесение множителя  под знак корня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62009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 animBg="1"/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6624736" cy="86409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 smtClean="0"/>
              <a:t>Преобразование выражений с квадратным корнем</a:t>
            </a:r>
            <a:endParaRPr lang="ru-RU" sz="36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87132" y="1124744"/>
            <a:ext cx="4040188" cy="63976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Вынесение множителя из-под корня 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Объект 5"/>
              <p:cNvSpPr>
                <a:spLocks noGrp="1"/>
              </p:cNvSpPr>
              <p:nvPr>
                <p:ph sz="half" idx="2"/>
              </p:nvPr>
            </p:nvSpPr>
            <p:spPr>
              <a:xfrm>
                <a:off x="107504" y="1718882"/>
                <a:ext cx="1522512" cy="750069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ru-RU" sz="320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ru-RU" sz="3200" b="0" i="1" smtClean="0">
                              <a:latin typeface="Cambria Math"/>
                            </a:rPr>
                            <m:t>18</m:t>
                          </m:r>
                        </m:e>
                      </m:rad>
                      <m:r>
                        <a:rPr lang="ru-RU" sz="32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6" name="Объект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107504" y="1718882"/>
                <a:ext cx="1522512" cy="750069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4008" y="1124744"/>
            <a:ext cx="4041775" cy="63976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Внесение множителя под знак корня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Объект 7"/>
              <p:cNvSpPr>
                <a:spLocks noGrp="1"/>
              </p:cNvSpPr>
              <p:nvPr>
                <p:ph sz="quarter" idx="4"/>
              </p:nvPr>
            </p:nvSpPr>
            <p:spPr>
              <a:xfrm>
                <a:off x="4823220" y="1757519"/>
                <a:ext cx="1156792" cy="79010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3200" b="0" i="1" smtClean="0">
                          <a:latin typeface="Cambria Math"/>
                        </a:rPr>
                        <m:t>4</m:t>
                      </m:r>
                      <m:rad>
                        <m:radPr>
                          <m:degHide m:val="on"/>
                          <m:ctrlPr>
                            <a:rPr lang="ru-RU" sz="32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ru-RU" sz="3200" b="0" i="1" smtClean="0">
                              <a:latin typeface="Cambria Math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8" name="Объект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xfrm>
                <a:off x="4823220" y="1757519"/>
                <a:ext cx="1156792" cy="790103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223047" y="1647385"/>
                <a:ext cx="1296144" cy="7116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ru-RU" sz="360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ru-RU" sz="3600" b="0" i="1" smtClean="0">
                              <a:latin typeface="Cambria Math"/>
                            </a:rPr>
                            <m:t>9</m:t>
                          </m:r>
                          <m:r>
                            <a:rPr lang="ru-RU" sz="3600" b="0" i="1" smtClean="0">
                              <a:latin typeface="Cambria Math"/>
                              <a:ea typeface="Cambria Math"/>
                            </a:rPr>
                            <m:t>∙2</m:t>
                          </m:r>
                        </m:e>
                      </m:rad>
                    </m:oMath>
                  </m:oMathPara>
                </a14:m>
                <a:endParaRPr lang="ru-RU" sz="36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3047" y="1647385"/>
                <a:ext cx="1296144" cy="71167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182614" y="1630735"/>
                <a:ext cx="2623816" cy="7116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600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ru-RU" sz="360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ru-RU" sz="3600" b="0" i="1" smtClean="0">
                              <a:latin typeface="Cambria Math"/>
                            </a:rPr>
                            <m:t>9</m:t>
                          </m:r>
                        </m:e>
                      </m:rad>
                      <m:r>
                        <a:rPr lang="ru-RU" sz="3600" i="1" smtClean="0">
                          <a:latin typeface="Cambria Math"/>
                          <a:ea typeface="Cambria Math"/>
                        </a:rPr>
                        <m:t>∙</m:t>
                      </m:r>
                      <m:rad>
                        <m:radPr>
                          <m:degHide m:val="on"/>
                          <m:ctrlPr>
                            <a:rPr lang="ru-RU" sz="3600" i="1" smtClean="0"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r>
                            <a:rPr lang="ru-RU" sz="36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e>
                      </m:rad>
                      <m:r>
                        <a:rPr lang="ru-RU" sz="3600" b="0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ru-RU" sz="36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2614" y="1630735"/>
                <a:ext cx="2623816" cy="71167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Прямая соединительная линия 11"/>
          <p:cNvCxnSpPr/>
          <p:nvPr/>
        </p:nvCxnSpPr>
        <p:spPr>
          <a:xfrm>
            <a:off x="4788024" y="1670907"/>
            <a:ext cx="0" cy="4536504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246605" y="2152571"/>
                <a:ext cx="2053331" cy="7116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600" b="0" i="1" smtClean="0">
                          <a:latin typeface="Cambria Math"/>
                        </a:rPr>
                        <m:t>=3</m:t>
                      </m:r>
                      <m:r>
                        <a:rPr lang="ru-RU" sz="3600" i="1" smtClean="0">
                          <a:latin typeface="Cambria Math"/>
                          <a:ea typeface="Cambria Math"/>
                        </a:rPr>
                        <m:t>∙</m:t>
                      </m:r>
                      <m:rad>
                        <m:radPr>
                          <m:degHide m:val="on"/>
                          <m:ctrlPr>
                            <a:rPr lang="ru-RU" sz="3600" i="1" smtClean="0"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r>
                            <a:rPr lang="ru-RU" sz="36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ru-RU" sz="36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605" y="2152571"/>
                <a:ext cx="2053331" cy="71167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103692" y="2738119"/>
            <a:ext cx="4612324" cy="378565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1.Разложить </a:t>
            </a:r>
            <a:r>
              <a:rPr lang="ru-RU" sz="2400" dirty="0"/>
              <a:t>подкоренное выражение на множители так, чтобы  из большинства множителей извлекался </a:t>
            </a:r>
            <a:r>
              <a:rPr lang="ru-RU" sz="2400" dirty="0" smtClean="0"/>
              <a:t>кв. </a:t>
            </a:r>
            <a:r>
              <a:rPr lang="ru-RU" sz="2400" dirty="0"/>
              <a:t>корень</a:t>
            </a:r>
          </a:p>
          <a:p>
            <a:r>
              <a:rPr lang="ru-RU" sz="2400" dirty="0"/>
              <a:t>2. </a:t>
            </a:r>
            <a:r>
              <a:rPr lang="ru-RU" sz="2400" dirty="0" smtClean="0"/>
              <a:t>Извлечь корень из каждого множителя</a:t>
            </a:r>
            <a:endParaRPr lang="ru-RU" sz="2400" dirty="0"/>
          </a:p>
          <a:p>
            <a:r>
              <a:rPr lang="ru-RU" sz="2400" dirty="0"/>
              <a:t>3. Множители, из которых не извлекается </a:t>
            </a:r>
            <a:r>
              <a:rPr lang="ru-RU" sz="2400" dirty="0" smtClean="0"/>
              <a:t>кв. </a:t>
            </a:r>
            <a:r>
              <a:rPr lang="ru-RU" sz="2400" dirty="0"/>
              <a:t>корень оставить под знаком корня без </a:t>
            </a:r>
            <a:r>
              <a:rPr lang="ru-RU" sz="2400" dirty="0" smtClean="0"/>
              <a:t>изменений</a:t>
            </a:r>
            <a:endParaRPr lang="ru-RU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4923752" y="3068960"/>
            <a:ext cx="4108342" cy="35394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1. Возвести </a:t>
            </a:r>
            <a:r>
              <a:rPr lang="ru-RU" sz="2800" dirty="0"/>
              <a:t>множитель перед корнем в квадрат и записать его под знаком корня</a:t>
            </a:r>
          </a:p>
          <a:p>
            <a:r>
              <a:rPr lang="ru-RU" sz="2800" dirty="0"/>
              <a:t>2. Перемножить корни (</a:t>
            </a:r>
            <a:r>
              <a:rPr lang="ru-RU" sz="2800" dirty="0" err="1"/>
              <a:t>св</a:t>
            </a:r>
            <a:r>
              <a:rPr lang="ru-RU" sz="2800" dirty="0"/>
              <a:t>-во 1)</a:t>
            </a:r>
          </a:p>
          <a:p>
            <a:r>
              <a:rPr lang="ru-RU" sz="2800" dirty="0"/>
              <a:t>3. Выполнить действие под знаком корня</a:t>
            </a:r>
            <a:r>
              <a:rPr lang="ru-RU" sz="2800" dirty="0" smtClean="0"/>
              <a:t>.</a:t>
            </a:r>
            <a:endParaRPr lang="ru-RU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Объект 7"/>
              <p:cNvSpPr txBox="1">
                <a:spLocks/>
              </p:cNvSpPr>
              <p:nvPr/>
            </p:nvSpPr>
            <p:spPr>
              <a:xfrm>
                <a:off x="5724128" y="1670907"/>
                <a:ext cx="2520280" cy="79010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14:m>
                  <m:oMath xmlns:m="http://schemas.openxmlformats.org/officeDocument/2006/math">
                    <m:r>
                      <a:rPr lang="ru-RU" sz="3200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ru-RU" sz="32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ru-RU" sz="32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3200" b="0" i="1" smtClean="0">
                                <a:latin typeface="Cambria Math"/>
                              </a:rPr>
                              <m:t>4</m:t>
                            </m:r>
                          </m:e>
                          <m:sup>
                            <m:r>
                              <a:rPr lang="ru-RU" sz="32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ru-RU" sz="3200" b="0" i="1" smtClean="0">
                            <a:latin typeface="Cambria Math"/>
                            <a:ea typeface="Cambria Math"/>
                          </a:rPr>
                          <m:t>∙</m:t>
                        </m:r>
                      </m:e>
                    </m:rad>
                    <m:rad>
                      <m:radPr>
                        <m:degHide m:val="on"/>
                        <m:ctrlPr>
                          <a:rPr lang="ru-RU" sz="32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3200" i="1" smtClean="0">
                            <a:latin typeface="Cambria Math"/>
                          </a:rPr>
                          <m:t>3</m:t>
                        </m:r>
                      </m:e>
                    </m:rad>
                  </m:oMath>
                </a14:m>
                <a:r>
                  <a:rPr lang="ru-RU" sz="3200" dirty="0" smtClean="0"/>
                  <a:t>=</a:t>
                </a:r>
                <a:endParaRPr lang="ru-RU" sz="3200" dirty="0"/>
              </a:p>
            </p:txBody>
          </p:sp>
        </mc:Choice>
        <mc:Fallback xmlns="">
          <p:sp>
            <p:nvSpPr>
              <p:cNvPr id="17" name="Объект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8" y="1670907"/>
                <a:ext cx="2520280" cy="790103"/>
              </a:xfrm>
              <a:prstGeom prst="rect">
                <a:avLst/>
              </a:prstGeom>
              <a:blipFill rotWithShape="1">
                <a:blip r:embed="rId7"/>
                <a:stretch>
                  <a:fillRect t="-769" b="-76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Объект 7"/>
              <p:cNvSpPr txBox="1">
                <a:spLocks/>
              </p:cNvSpPr>
              <p:nvPr/>
            </p:nvSpPr>
            <p:spPr>
              <a:xfrm>
                <a:off x="4923752" y="2359055"/>
                <a:ext cx="1736479" cy="79010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3200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ru-RU" sz="320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ru-RU" sz="3200" b="0" i="1" smtClean="0">
                              <a:latin typeface="Cambria Math"/>
                            </a:rPr>
                            <m:t>16</m:t>
                          </m:r>
                          <m:r>
                            <a:rPr lang="ru-RU" sz="3200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ru-RU" sz="3200" i="1" smtClean="0">
                              <a:latin typeface="Cambria Math"/>
                            </a:rPr>
                            <m:t>3</m:t>
                          </m:r>
                        </m:e>
                      </m:rad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18" name="Объект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3752" y="2359055"/>
                <a:ext cx="1736479" cy="790103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Объект 7"/>
              <p:cNvSpPr txBox="1">
                <a:spLocks/>
              </p:cNvSpPr>
              <p:nvPr/>
            </p:nvSpPr>
            <p:spPr>
              <a:xfrm>
                <a:off x="6804248" y="2343067"/>
                <a:ext cx="1156792" cy="79010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85000"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3500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ru-RU" sz="350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ru-RU" sz="3500" b="0" i="1" smtClean="0">
                              <a:latin typeface="Cambria Math"/>
                            </a:rPr>
                            <m:t>48</m:t>
                          </m:r>
                        </m:e>
                      </m:rad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19" name="Объект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4248" y="2343067"/>
                <a:ext cx="1156792" cy="790103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30231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  <p:bldP spid="10" grpId="0"/>
      <p:bldP spid="13" grpId="0"/>
      <p:bldP spid="14" grpId="0" animBg="1"/>
      <p:bldP spid="17" grpId="0" build="p"/>
      <p:bldP spid="18" grpId="0" build="p"/>
      <p:bldP spid="1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39552" y="476672"/>
            <a:ext cx="2448272" cy="711770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Внесите множитель </a:t>
            </a:r>
          </a:p>
          <a:p>
            <a:pPr algn="ctr"/>
            <a:r>
              <a:rPr lang="ru-RU" dirty="0" smtClean="0"/>
              <a:t>под знак корня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Объект 5"/>
              <p:cNvSpPr>
                <a:spLocks noGrp="1"/>
              </p:cNvSpPr>
              <p:nvPr>
                <p:ph sz="quarter" idx="4"/>
              </p:nvPr>
            </p:nvSpPr>
            <p:spPr>
              <a:xfrm>
                <a:off x="3203848" y="548680"/>
                <a:ext cx="3672408" cy="5688632"/>
              </a:xfr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>
                <a:noAutofit/>
              </a:bodyPr>
              <a:lstStyle/>
              <a:p>
                <a:pPr marL="457200" indent="-457200">
                  <a:buAutoNum type="arabicParenR"/>
                </a:pPr>
                <a14:m>
                  <m:oMath xmlns:m="http://schemas.openxmlformats.org/officeDocument/2006/math">
                    <m:r>
                      <a:rPr lang="ru-RU" sz="3200" b="0" i="0" smtClean="0">
                        <a:latin typeface="Cambria Math"/>
                      </a:rPr>
                      <m:t>7</m:t>
                    </m:r>
                    <m:rad>
                      <m:radPr>
                        <m:degHide m:val="on"/>
                        <m:ctrlPr>
                          <a:rPr lang="ru-RU" sz="32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3200" b="0" i="1" smtClean="0">
                            <a:latin typeface="Cambria Math"/>
                          </a:rPr>
                          <m:t>2</m:t>
                        </m:r>
                      </m:e>
                    </m:rad>
                  </m:oMath>
                </a14:m>
                <a:endParaRPr lang="ru-RU" sz="3200" dirty="0" smtClean="0"/>
              </a:p>
              <a:p>
                <a:pPr marL="457200" indent="-457200">
                  <a:buAutoNum type="arabicParenR"/>
                </a:pPr>
                <a14:m>
                  <m:oMath xmlns:m="http://schemas.openxmlformats.org/officeDocument/2006/math">
                    <m:r>
                      <a:rPr lang="ru-RU" sz="3200" b="0" i="1" smtClean="0">
                        <a:latin typeface="Cambria Math"/>
                      </a:rPr>
                      <m:t>10</m:t>
                    </m:r>
                    <m:rad>
                      <m:radPr>
                        <m:degHide m:val="on"/>
                        <m:ctrlPr>
                          <a:rPr lang="ru-RU" sz="32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3200" b="0" i="1" smtClean="0">
                            <a:latin typeface="Cambria Math"/>
                          </a:rPr>
                          <m:t>3</m:t>
                        </m:r>
                      </m:e>
                    </m:rad>
                  </m:oMath>
                </a14:m>
                <a:endParaRPr lang="ru-RU" sz="3200" dirty="0" smtClean="0"/>
              </a:p>
              <a:p>
                <a:pPr marL="457200" indent="-457200">
                  <a:buAutoNum type="arabicParenR"/>
                </a:pPr>
                <a14:m>
                  <m:oMath xmlns:m="http://schemas.openxmlformats.org/officeDocument/2006/math">
                    <m:r>
                      <a:rPr lang="ru-RU" sz="3200" b="0" i="1" smtClean="0">
                        <a:latin typeface="Cambria Math"/>
                      </a:rPr>
                      <m:t>3</m:t>
                    </m:r>
                    <m:rad>
                      <m:radPr>
                        <m:degHide m:val="on"/>
                        <m:ctrlPr>
                          <a:rPr lang="ru-RU" sz="32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3200" b="0" i="1" smtClean="0">
                            <a:latin typeface="Cambria Math"/>
                          </a:rPr>
                          <m:t>11</m:t>
                        </m:r>
                      </m:e>
                    </m:rad>
                  </m:oMath>
                </a14:m>
                <a:endParaRPr lang="ru-RU" sz="3200" dirty="0" smtClean="0"/>
              </a:p>
              <a:p>
                <a:pPr marL="457200" indent="-457200">
                  <a:buAutoNum type="arabicParenR"/>
                </a:pPr>
                <a14:m>
                  <m:oMath xmlns:m="http://schemas.openxmlformats.org/officeDocument/2006/math">
                    <m:r>
                      <a:rPr lang="ru-RU" sz="3200" b="0" i="1" smtClean="0">
                        <a:latin typeface="Cambria Math"/>
                      </a:rPr>
                      <m:t>2</m:t>
                    </m:r>
                    <m:rad>
                      <m:radPr>
                        <m:degHide m:val="on"/>
                        <m:ctrlPr>
                          <a:rPr lang="ru-RU" sz="32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3200" b="0" i="1" smtClean="0">
                            <a:latin typeface="Cambria Math"/>
                          </a:rPr>
                          <m:t>6</m:t>
                        </m:r>
                      </m:e>
                    </m:rad>
                  </m:oMath>
                </a14:m>
                <a:endParaRPr lang="ru-RU" sz="3200" dirty="0" smtClean="0"/>
              </a:p>
              <a:p>
                <a:pPr marL="457200" indent="-457200">
                  <a:buAutoNum type="arabicParenR"/>
                </a:pPr>
                <a:r>
                  <a:rPr lang="ru-RU" sz="3200" dirty="0" smtClean="0"/>
                  <a:t>у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2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3200" b="0" i="1" smtClean="0">
                            <a:latin typeface="Cambria Math"/>
                          </a:rPr>
                          <m:t>у</m:t>
                        </m:r>
                      </m:e>
                    </m:rad>
                  </m:oMath>
                </a14:m>
                <a:endParaRPr lang="ru-RU" sz="3200" dirty="0" smtClean="0"/>
              </a:p>
              <a:p>
                <a:pPr marL="457200" indent="-457200">
                  <a:buAutoNum type="arabicParenR"/>
                </a:pPr>
                <a:r>
                  <a:rPr lang="ru-RU" sz="3200" dirty="0" smtClean="0"/>
                  <a:t>а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2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3200" b="0" i="1" smtClean="0">
                            <a:latin typeface="Cambria Math"/>
                          </a:rPr>
                          <m:t>3</m:t>
                        </m:r>
                      </m:e>
                    </m:rad>
                  </m:oMath>
                </a14:m>
                <a:endParaRPr lang="ru-RU" sz="3200" dirty="0" smtClean="0"/>
              </a:p>
              <a:p>
                <a:pPr marL="457200" indent="-457200">
                  <a:buAutoNum type="arabicParenR"/>
                </a:pPr>
                <a14:m>
                  <m:oMath xmlns:m="http://schemas.openxmlformats.org/officeDocument/2006/math">
                    <m:r>
                      <a:rPr lang="ru-RU" sz="3200" b="0" i="1" smtClean="0">
                        <a:latin typeface="Cambria Math"/>
                      </a:rPr>
                      <m:t>6с</m:t>
                    </m:r>
                    <m:rad>
                      <m:radPr>
                        <m:degHide m:val="on"/>
                        <m:ctrlPr>
                          <a:rPr lang="ru-RU" sz="32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3200" b="0" i="1" smtClean="0">
                            <a:latin typeface="Cambria Math"/>
                          </a:rPr>
                          <m:t>2с</m:t>
                        </m:r>
                      </m:e>
                    </m:rad>
                  </m:oMath>
                </a14:m>
                <a:endParaRPr lang="ru-RU" sz="3200" dirty="0" smtClean="0"/>
              </a:p>
              <a:p>
                <a:pPr marL="457200" indent="-457200">
                  <a:buAutoNum type="arabicParenR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3200" b="0" i="1" smtClean="0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sz="3200" b="0" i="1" smtClean="0">
                            <a:latin typeface="Cambria Math"/>
                          </a:rPr>
                          <m:t>5</m:t>
                        </m:r>
                      </m:sup>
                    </m:sSup>
                    <m:rad>
                      <m:radPr>
                        <m:degHide m:val="on"/>
                        <m:ctrlPr>
                          <a:rPr lang="ru-RU" sz="32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3200" b="0" i="1" smtClean="0">
                            <a:latin typeface="Cambria Math"/>
                          </a:rPr>
                          <m:t>х</m:t>
                        </m:r>
                      </m:e>
                    </m:rad>
                  </m:oMath>
                </a14:m>
                <a:endParaRPr lang="ru-RU" sz="3200" dirty="0" smtClean="0"/>
              </a:p>
              <a:p>
                <a:pPr marL="457200" indent="-457200">
                  <a:buAutoNum type="arabicParenR"/>
                </a:pPr>
                <a14:m>
                  <m:oMath xmlns:m="http://schemas.openxmlformats.org/officeDocument/2006/math">
                    <m:r>
                      <a:rPr lang="ru-RU" sz="3200" b="0" i="1" smtClean="0">
                        <a:latin typeface="Cambria Math"/>
                      </a:rPr>
                      <m:t>ху</m:t>
                    </m:r>
                    <m:rad>
                      <m:radPr>
                        <m:degHide m:val="on"/>
                        <m:ctrlPr>
                          <a:rPr lang="ru-RU" sz="32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32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sz="3200" b="0" i="1" smtClean="0">
                            <a:latin typeface="Cambria Math"/>
                            <a:ea typeface="Cambria Math"/>
                          </a:rPr>
                          <m:t>z</m:t>
                        </m:r>
                      </m:e>
                    </m:rad>
                  </m:oMath>
                </a14:m>
                <a:endParaRPr lang="ru-RU" sz="3200" dirty="0"/>
              </a:p>
            </p:txBody>
          </p:sp>
        </mc:Choice>
        <mc:Fallback xmlns="">
          <p:sp>
            <p:nvSpPr>
              <p:cNvPr id="6" name="Объект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xfrm>
                <a:off x="3203848" y="548680"/>
                <a:ext cx="3672408" cy="5688632"/>
              </a:xfrm>
              <a:blipFill rotWithShape="1">
                <a:blip r:embed="rId2"/>
                <a:stretch>
                  <a:fillRect l="-412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98650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620688"/>
            <a:ext cx="2736304" cy="63976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ru-RU" dirty="0" smtClean="0"/>
              <a:t>Вынесите множитель </a:t>
            </a:r>
          </a:p>
          <a:p>
            <a:r>
              <a:rPr lang="ru-RU" dirty="0" smtClean="0"/>
              <a:t>из-под корня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3707904" y="404664"/>
                <a:ext cx="3384376" cy="5688632"/>
              </a:xfr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>
                <a:noAutofit/>
              </a:bodyPr>
              <a:lstStyle/>
              <a:p>
                <a:pPr marL="457200" indent="-457200">
                  <a:buAutoNum type="arabicParenR"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2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3200" b="0" i="1" smtClean="0">
                            <a:latin typeface="Cambria Math"/>
                          </a:rPr>
                          <m:t>72</m:t>
                        </m:r>
                      </m:e>
                    </m:rad>
                  </m:oMath>
                </a14:m>
                <a:endParaRPr lang="ru-RU" sz="3200" dirty="0" smtClean="0"/>
              </a:p>
              <a:p>
                <a:pPr marL="457200" indent="-457200">
                  <a:buAutoNum type="arabicParenR"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2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3200" b="0" i="1" smtClean="0">
                            <a:latin typeface="Cambria Math"/>
                          </a:rPr>
                          <m:t>75</m:t>
                        </m:r>
                      </m:e>
                    </m:rad>
                  </m:oMath>
                </a14:m>
                <a:endParaRPr lang="ru-RU" sz="3200" dirty="0" smtClean="0"/>
              </a:p>
              <a:p>
                <a:pPr marL="457200" indent="-457200">
                  <a:buAutoNum type="arabicParenR"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2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3200" b="0" i="1" smtClean="0">
                            <a:latin typeface="Cambria Math"/>
                          </a:rPr>
                          <m:t>160</m:t>
                        </m:r>
                      </m:e>
                    </m:rad>
                  </m:oMath>
                </a14:m>
                <a:endParaRPr lang="ru-RU" sz="3200" dirty="0" smtClean="0"/>
              </a:p>
              <a:p>
                <a:pPr marL="457200" indent="-457200">
                  <a:buAutoNum type="arabicParenR"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2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3200" b="0" i="1" smtClean="0">
                            <a:latin typeface="Cambria Math"/>
                          </a:rPr>
                          <m:t>405</m:t>
                        </m:r>
                      </m:e>
                    </m:rad>
                  </m:oMath>
                </a14:m>
                <a:endParaRPr lang="ru-RU" sz="3200" dirty="0" smtClean="0"/>
              </a:p>
              <a:p>
                <a:pPr marL="457200" indent="-457200">
                  <a:buAutoNum type="arabicParenR"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200" i="1" smtClean="0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ru-RU" sz="32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3200" b="0" i="1" smtClean="0">
                                <a:latin typeface="Cambria Math"/>
                              </a:rPr>
                              <m:t>с</m:t>
                            </m:r>
                          </m:e>
                          <m:sup>
                            <m:r>
                              <a:rPr lang="ru-RU" sz="3200" b="0" i="1" smtClean="0">
                                <a:latin typeface="Cambria Math"/>
                              </a:rPr>
                              <m:t>11</m:t>
                            </m:r>
                          </m:sup>
                        </m:sSup>
                      </m:e>
                    </m:rad>
                  </m:oMath>
                </a14:m>
                <a:endParaRPr lang="ru-RU" sz="3200" dirty="0" smtClean="0"/>
              </a:p>
              <a:p>
                <a:pPr marL="457200" indent="-457200">
                  <a:buAutoNum type="arabicParenR"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200" i="1" smtClean="0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ru-RU" sz="32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3200" b="0" i="1" smtClean="0">
                                <a:latin typeface="Cambria Math"/>
                              </a:rPr>
                              <m:t>у</m:t>
                            </m:r>
                          </m:e>
                          <m:sup>
                            <m:r>
                              <a:rPr lang="ru-RU" sz="3200" b="0" i="1" smtClean="0">
                                <a:latin typeface="Cambria Math"/>
                              </a:rPr>
                              <m:t>35</m:t>
                            </m:r>
                          </m:sup>
                        </m:sSup>
                      </m:e>
                    </m:rad>
                  </m:oMath>
                </a14:m>
                <a:endParaRPr lang="ru-RU" sz="3200" dirty="0" smtClean="0"/>
              </a:p>
              <a:p>
                <a:pPr marL="457200" indent="-457200">
                  <a:buAutoNum type="arabicParenR"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2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3200" b="0" i="1" smtClean="0">
                            <a:latin typeface="Cambria Math"/>
                          </a:rPr>
                          <m:t>200</m:t>
                        </m:r>
                        <m:sSup>
                          <m:sSupPr>
                            <m:ctrlPr>
                              <a:rPr lang="ru-RU" sz="32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3200" b="0" i="1" smtClean="0">
                                <a:latin typeface="Cambria Math"/>
                              </a:rPr>
                              <m:t>х</m:t>
                            </m:r>
                          </m:e>
                          <m:sup>
                            <m:r>
                              <a:rPr lang="ru-RU" sz="3200" b="0" i="1" smtClean="0">
                                <a:latin typeface="Cambria Math"/>
                              </a:rPr>
                              <m:t>7</m:t>
                            </m:r>
                          </m:sup>
                        </m:sSup>
                      </m:e>
                    </m:rad>
                  </m:oMath>
                </a14:m>
                <a:endParaRPr lang="ru-RU" sz="3200" dirty="0" smtClean="0"/>
              </a:p>
              <a:p>
                <a:pPr marL="457200" indent="-457200">
                  <a:buAutoNum type="arabicParenR"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2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3200" b="0" i="1" smtClean="0">
                            <a:latin typeface="Cambria Math"/>
                          </a:rPr>
                          <m:t>128</m:t>
                        </m:r>
                        <m:sSup>
                          <m:sSupPr>
                            <m:ctrlPr>
                              <a:rPr lang="ru-RU" sz="32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3200" b="0" i="1" smtClean="0">
                                <a:latin typeface="Cambria Math"/>
                              </a:rPr>
                              <m:t>с</m:t>
                            </m:r>
                          </m:e>
                          <m:sup>
                            <m:r>
                              <a:rPr lang="ru-RU" sz="3200" b="0" i="1" smtClean="0">
                                <a:latin typeface="Cambria Math"/>
                              </a:rPr>
                              <m:t>6</m:t>
                            </m:r>
                          </m:sup>
                        </m:sSup>
                        <m:sSup>
                          <m:sSupPr>
                            <m:ctrlPr>
                              <a:rPr lang="ru-RU" sz="32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3200" b="0" i="1" smtClean="0">
                                <a:latin typeface="Cambria Math"/>
                              </a:rPr>
                              <m:t>х</m:t>
                            </m:r>
                          </m:e>
                          <m:sup>
                            <m:r>
                              <a:rPr lang="ru-RU" sz="3200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e>
                    </m:rad>
                  </m:oMath>
                </a14:m>
                <a:endParaRPr lang="ru-RU" sz="3200" dirty="0"/>
              </a:p>
            </p:txBody>
          </p:sp>
        </mc:Choice>
        <mc:Fallback xmlns=""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3707904" y="404664"/>
                <a:ext cx="3384376" cy="5688632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924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509588" y="287338"/>
            <a:ext cx="8174037" cy="7921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b">
            <a:normAutofit/>
          </a:bodyPr>
          <a:lstStyle/>
          <a:p>
            <a:r>
              <a:rPr lang="ru-RU" altLang="ru-RU" sz="4500" b="1" dirty="0">
                <a:latin typeface="Comic Sans MS" pitchFamily="66" charset="0"/>
              </a:rPr>
              <a:t>РЕФЛЕКСИЯ:</a:t>
            </a:r>
            <a:endParaRPr lang="ru-RU" altLang="ru-RU" dirty="0"/>
          </a:p>
        </p:txBody>
      </p:sp>
      <p:sp>
        <p:nvSpPr>
          <p:cNvPr id="78851" name="Содержимое 4"/>
          <p:cNvSpPr>
            <a:spLocks noGrp="1"/>
          </p:cNvSpPr>
          <p:nvPr>
            <p:ph sz="quarter" idx="4294967295"/>
          </p:nvPr>
        </p:nvSpPr>
        <p:spPr>
          <a:xfrm>
            <a:off x="457200" y="981075"/>
            <a:ext cx="4030663" cy="4865688"/>
          </a:xfrm>
        </p:spPr>
        <p:txBody>
          <a:bodyPr/>
          <a:lstStyle/>
          <a:p>
            <a:pPr marL="273050" indent="-273050"/>
            <a:r>
              <a:rPr lang="ru-RU" altLang="ru-RU" sz="3600"/>
              <a:t>сегодня на уроке…</a:t>
            </a:r>
          </a:p>
          <a:p>
            <a:pPr marL="273050" indent="-273050"/>
            <a:r>
              <a:rPr lang="ru-RU" altLang="ru-RU" sz="3600"/>
              <a:t>было интересно…</a:t>
            </a:r>
          </a:p>
          <a:p>
            <a:pPr marL="273050" indent="-273050"/>
            <a:r>
              <a:rPr lang="ru-RU" altLang="ru-RU" sz="3600"/>
              <a:t>было трудно…</a:t>
            </a:r>
          </a:p>
          <a:p>
            <a:pPr marL="273050" indent="-273050"/>
            <a:r>
              <a:rPr lang="ru-RU" altLang="ru-RU" sz="3600"/>
              <a:t>я выполнял задания…</a:t>
            </a:r>
          </a:p>
          <a:p>
            <a:pPr marL="273050" indent="-273050"/>
            <a:r>
              <a:rPr lang="ru-RU" altLang="ru-RU" sz="3600"/>
              <a:t>теперь я могу…</a:t>
            </a:r>
          </a:p>
          <a:p>
            <a:pPr marL="273050" indent="-273050"/>
            <a:endParaRPr lang="ru-RU" altLang="ru-RU"/>
          </a:p>
        </p:txBody>
      </p:sp>
      <p:sp>
        <p:nvSpPr>
          <p:cNvPr id="78852" name="Содержимое 5"/>
          <p:cNvSpPr>
            <a:spLocks noGrp="1"/>
          </p:cNvSpPr>
          <p:nvPr>
            <p:ph sz="quarter" idx="4294967295"/>
          </p:nvPr>
        </p:nvSpPr>
        <p:spPr>
          <a:xfrm>
            <a:off x="4643438" y="1125538"/>
            <a:ext cx="4030662" cy="4246562"/>
          </a:xfrm>
        </p:spPr>
        <p:txBody>
          <a:bodyPr>
            <a:normAutofit fontScale="92500" lnSpcReduction="10000"/>
          </a:bodyPr>
          <a:lstStyle/>
          <a:p>
            <a:pPr marL="273050" indent="-273050"/>
            <a:r>
              <a:rPr lang="ru-RU" altLang="ru-RU" sz="3600"/>
              <a:t>я научился…</a:t>
            </a:r>
          </a:p>
          <a:p>
            <a:pPr marL="273050" indent="-273050"/>
            <a:r>
              <a:rPr lang="ru-RU" altLang="ru-RU" sz="3600"/>
              <a:t>у меня получилось …</a:t>
            </a:r>
          </a:p>
          <a:p>
            <a:pPr marL="273050" indent="-273050"/>
            <a:r>
              <a:rPr lang="ru-RU" altLang="ru-RU" sz="3600"/>
              <a:t>я попробую…</a:t>
            </a:r>
          </a:p>
          <a:p>
            <a:pPr marL="273050" indent="-273050"/>
            <a:r>
              <a:rPr lang="ru-RU" altLang="ru-RU" sz="3600"/>
              <a:t>меня удивило…</a:t>
            </a:r>
          </a:p>
          <a:p>
            <a:pPr marL="273050" indent="-273050"/>
            <a:r>
              <a:rPr lang="ru-RU" altLang="ru-RU" sz="3600"/>
              <a:t>мне захотелось…</a:t>
            </a:r>
          </a:p>
          <a:p>
            <a:pPr marL="273050" indent="-273050"/>
            <a:r>
              <a:rPr lang="ru-RU" altLang="ru-RU" sz="3600"/>
              <a:t>с урока я уйду с  …. настроением</a:t>
            </a: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4165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Домашняя работа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556792"/>
            <a:ext cx="8229600" cy="4525963"/>
          </a:xfrm>
        </p:spPr>
        <p:txBody>
          <a:bodyPr/>
          <a:lstStyle/>
          <a:p>
            <a:r>
              <a:rPr lang="ru-RU" dirty="0" smtClean="0"/>
              <a:t>П.18, 1 уровень №410, 413, 414 </a:t>
            </a:r>
            <a:r>
              <a:rPr lang="ru-RU" dirty="0" err="1" smtClean="0"/>
              <a:t>б,г,е</a:t>
            </a:r>
            <a:r>
              <a:rPr lang="ru-RU" dirty="0" smtClean="0"/>
              <a:t>;</a:t>
            </a:r>
          </a:p>
          <a:p>
            <a:r>
              <a:rPr lang="ru-RU" dirty="0" smtClean="0"/>
              <a:t>2* уровень: №415*, 416* 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549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624</Words>
  <Application>Microsoft Office PowerPoint</Application>
  <PresentationFormat>Экран (4:3)</PresentationFormat>
  <Paragraphs>118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Тема Office</vt:lpstr>
      <vt:lpstr>Формула</vt:lpstr>
      <vt:lpstr>Внесение множителя под знак корня.  Вынесение множителя из-под знака корня</vt:lpstr>
      <vt:lpstr>Установить соответствие. Что лишнее?</vt:lpstr>
      <vt:lpstr>Представьте в виде корня</vt:lpstr>
      <vt:lpstr>В чем отличие выражений?</vt:lpstr>
      <vt:lpstr>Преобразование выражений с квадратным корнем</vt:lpstr>
      <vt:lpstr>Презентация PowerPoint</vt:lpstr>
      <vt:lpstr>Презентация PowerPoint</vt:lpstr>
      <vt:lpstr>РЕФЛЕКСИЯ:</vt:lpstr>
      <vt:lpstr>Домашняя работа</vt:lpstr>
      <vt:lpstr>Применение новых свойств</vt:lpstr>
      <vt:lpstr>Устно. Примените формулы сокращенного умножения </vt:lpstr>
      <vt:lpstr>Задание 1. Вычислить:</vt:lpstr>
      <vt:lpstr>Представьте в виде произведения, так чтобы хотя бы из одного множителя корень извлекался</vt:lpstr>
      <vt:lpstr>Продолжите равенства и сформулируйте правило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Внесение множителя под знак корня.  Вынесение множителя из-под знака корня</dc:title>
  <dc:creator>Светлана</dc:creator>
  <cp:lastModifiedBy>Admin</cp:lastModifiedBy>
  <cp:revision>18</cp:revision>
  <dcterms:created xsi:type="dcterms:W3CDTF">2015-11-19T14:32:18Z</dcterms:created>
  <dcterms:modified xsi:type="dcterms:W3CDTF">2019-12-02T09:49:38Z</dcterms:modified>
</cp:coreProperties>
</file>