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8"/>
  </p:notesMasterIdLst>
  <p:sldIdLst>
    <p:sldId id="262" r:id="rId2"/>
    <p:sldId id="258" r:id="rId3"/>
    <p:sldId id="271" r:id="rId4"/>
    <p:sldId id="259" r:id="rId5"/>
    <p:sldId id="274" r:id="rId6"/>
    <p:sldId id="273" r:id="rId7"/>
    <p:sldId id="272" r:id="rId8"/>
    <p:sldId id="275" r:id="rId9"/>
    <p:sldId id="276" r:id="rId10"/>
    <p:sldId id="264" r:id="rId11"/>
    <p:sldId id="266" r:id="rId12"/>
    <p:sldId id="267" r:id="rId13"/>
    <p:sldId id="268" r:id="rId14"/>
    <p:sldId id="269" r:id="rId15"/>
    <p:sldId id="277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3491" autoAdjust="0"/>
  </p:normalViewPr>
  <p:slideViewPr>
    <p:cSldViewPr>
      <p:cViewPr varScale="1">
        <p:scale>
          <a:sx n="85" d="100"/>
          <a:sy n="85" d="100"/>
        </p:scale>
        <p:origin x="-72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02689C-7093-41C8-90C5-E8F6B06AB3D5}" type="datetimeFigureOut">
              <a:rPr lang="ru-RU" smtClean="0"/>
              <a:pPr/>
              <a:t>08.01.2011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AC39A-7C82-4DF1-97AC-A565F351D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08.01.2011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08.01.2011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91;&#1095;&#1080;&#1090;&#1077;&#1083;&#1100;\&#1056;&#1072;&#1073;&#1086;&#1095;&#1080;&#1081;%20&#1089;&#1090;&#1086;&#1083;\&#1058;&#1072;&#1084;&#1072;&#1088;&#1072;%20&#1052;&#1080;&#1093;\&#1059;&#1088;&#1086;&#1082;%209\077%20-%20Unit%208,%20Lesson%205,%20Exercise%202.mp3" TargetMode="External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39552" y="2708920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Appearance</a:t>
            </a:r>
            <a:endParaRPr lang="ru-RU" sz="60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9" name="Рисунок 8" descr="1202247282_etalon250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60648"/>
            <a:ext cx="2073600" cy="2160000"/>
          </a:xfrm>
          <a:prstGeom prst="rect">
            <a:avLst/>
          </a:prstGeom>
          <a:ln w="165100" cap="sq" cmpd="thickThin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" name="Рисунок 9" descr="2506_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260648"/>
            <a:ext cx="1800200" cy="2160000"/>
          </a:xfrm>
          <a:prstGeom prst="rect">
            <a:avLst/>
          </a:prstGeom>
          <a:ln w="165100" cap="sq" cmpd="thickThin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1" name="Рисунок 10" descr="4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99792" y="260648"/>
            <a:ext cx="1944216" cy="2160000"/>
          </a:xfrm>
          <a:prstGeom prst="rect">
            <a:avLst/>
          </a:prstGeom>
          <a:ln w="165100" cap="sq" cmpd="thickThin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2" name="Рисунок 11" descr="2468634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308304" y="260648"/>
            <a:ext cx="1652400" cy="2160000"/>
          </a:xfrm>
          <a:prstGeom prst="rect">
            <a:avLst/>
          </a:prstGeom>
          <a:ln w="165100" cap="sq" cmpd="thickThin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3" name="Рисунок 12" descr="07_06_2007_0156018001181201195_martin_paul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93662" y="4371245"/>
            <a:ext cx="2195966" cy="2160000"/>
          </a:xfrm>
          <a:prstGeom prst="rect">
            <a:avLst/>
          </a:prstGeom>
          <a:ln w="165100" cap="sq" cmpd="thickThin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4" name="Рисунок 13" descr="xmen3_0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093867" y="4371628"/>
            <a:ext cx="1710382" cy="2160000"/>
          </a:xfrm>
          <a:prstGeom prst="rect">
            <a:avLst/>
          </a:prstGeom>
          <a:ln w="165100" cap="sq" cmpd="thickThin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5" name="Рисунок 14" descr="superdf2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276034" y="4387127"/>
            <a:ext cx="1680000" cy="2160000"/>
          </a:xfrm>
          <a:prstGeom prst="rect">
            <a:avLst/>
          </a:prstGeom>
          <a:ln w="165100" cap="sq" cmpd="thickThin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6" name="Рисунок 15" descr="1ee8d8aae10c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820922" y="4381554"/>
            <a:ext cx="1823086" cy="2160000"/>
          </a:xfrm>
          <a:prstGeom prst="rect">
            <a:avLst/>
          </a:prstGeom>
          <a:ln w="165100" cap="sq" cmpd="thickThin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0"/>
            <a:ext cx="2973736" cy="3359296"/>
          </a:xfrm>
          <a:prstGeom prst="rect">
            <a:avLst/>
          </a:prstGeom>
          <a:ln w="28575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77072"/>
            <a:ext cx="3082484" cy="2413698"/>
          </a:xfrm>
          <a:prstGeom prst="rect">
            <a:avLst/>
          </a:prstGeom>
          <a:ln w="28575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3429000"/>
            <a:ext cx="2566258" cy="2535629"/>
          </a:xfrm>
          <a:prstGeom prst="rect">
            <a:avLst/>
          </a:prstGeom>
          <a:ln w="28575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0"/>
            <a:ext cx="2424611" cy="3340440"/>
          </a:xfrm>
          <a:prstGeom prst="rect">
            <a:avLst/>
          </a:prstGeom>
          <a:ln w="28575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72040" y="3356992"/>
            <a:ext cx="2751074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Robin </a:t>
            </a:r>
            <a:r>
              <a:rPr lang="en-US" sz="2400" dirty="0" err="1" smtClean="0"/>
              <a:t>MacWizard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131840" y="5085184"/>
            <a:ext cx="2141933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Lady </a:t>
            </a:r>
            <a:r>
              <a:rPr lang="en-US" sz="2400" dirty="0" err="1" smtClean="0"/>
              <a:t>Diandra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660232" y="476672"/>
            <a:ext cx="1600118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Sir Walter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6660232" y="2132856"/>
            <a:ext cx="1598515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Lady Jane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6228184" y="6021288"/>
            <a:ext cx="1752403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Sir Edward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571480"/>
            <a:ext cx="3500462" cy="4822664"/>
          </a:xfrm>
          <a:prstGeom prst="rect">
            <a:avLst/>
          </a:prstGeom>
          <a:ln w="1270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429256" y="857232"/>
            <a:ext cx="278608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 smtClean="0"/>
              <a:t>This is a portrait of Robin </a:t>
            </a:r>
            <a:r>
              <a:rPr lang="en-US" sz="2800" dirty="0" err="1" smtClean="0"/>
              <a:t>MacWisard</a:t>
            </a:r>
            <a:r>
              <a:rPr lang="en-US" sz="2800" dirty="0" smtClean="0"/>
              <a:t>. Look at his long dark hair, big brown eyes and small straight nose. </a:t>
            </a:r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500042"/>
            <a:ext cx="4616430" cy="5214974"/>
          </a:xfrm>
          <a:prstGeom prst="rect">
            <a:avLst/>
          </a:prstGeom>
          <a:ln w="1270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357818" y="500042"/>
            <a:ext cx="335758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 smtClean="0"/>
              <a:t>This is Sir Walter </a:t>
            </a:r>
            <a:r>
              <a:rPr lang="en-US" sz="2400" dirty="0" err="1" smtClean="0"/>
              <a:t>MacWisard</a:t>
            </a:r>
            <a:r>
              <a:rPr lang="en-US" sz="2400" dirty="0" smtClean="0"/>
              <a:t>. His nickname was Raven because his nose and ears were very big. </a:t>
            </a:r>
            <a:endParaRPr lang="ru-RU" sz="2400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500694" y="3143248"/>
            <a:ext cx="321471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 smtClean="0"/>
              <a:t>This is Lady Jane </a:t>
            </a:r>
            <a:r>
              <a:rPr lang="en-US" sz="2400" dirty="0" err="1" smtClean="0"/>
              <a:t>MacWisard</a:t>
            </a:r>
            <a:r>
              <a:rPr lang="en-US" sz="2400" dirty="0" smtClean="0"/>
              <a:t>. She was short and fat, her hair was blonde and straight, and her mouth was very big. </a:t>
            </a: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142984"/>
            <a:ext cx="4379135" cy="4143404"/>
          </a:xfrm>
          <a:prstGeom prst="rect">
            <a:avLst/>
          </a:prstGeom>
          <a:ln w="1270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429256" y="1214422"/>
            <a:ext cx="3143272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 smtClean="0"/>
              <a:t>This is Lady </a:t>
            </a:r>
            <a:r>
              <a:rPr lang="en-US" sz="2400" dirty="0" err="1" smtClean="0"/>
              <a:t>Diandra</a:t>
            </a:r>
            <a:r>
              <a:rPr lang="en-US" sz="2400" dirty="0" smtClean="0"/>
              <a:t> </a:t>
            </a:r>
            <a:r>
              <a:rPr lang="en-US" sz="2400" dirty="0" err="1" smtClean="0"/>
              <a:t>MacWisard</a:t>
            </a:r>
            <a:r>
              <a:rPr lang="en-US" sz="2400" dirty="0" smtClean="0"/>
              <a:t>. She was very beautiful. Her red hair was long and curly and she was very slim. </a:t>
            </a: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000108"/>
            <a:ext cx="4338056" cy="4286280"/>
          </a:xfrm>
          <a:prstGeom prst="rect">
            <a:avLst/>
          </a:prstGeom>
          <a:ln w="1270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357818" y="1071546"/>
            <a:ext cx="321471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 smtClean="0"/>
              <a:t>This is Sir Edward </a:t>
            </a:r>
            <a:r>
              <a:rPr lang="en-US" sz="2400" dirty="0" err="1" smtClean="0"/>
              <a:t>MacWisard</a:t>
            </a:r>
            <a:r>
              <a:rPr lang="en-US" sz="2400" dirty="0" smtClean="0"/>
              <a:t>. He was a very handsome man. He was blond and his eyes were blue. </a:t>
            </a: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188640"/>
            <a:ext cx="8379217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Blonde, tall, small, big, dark, slim, short, blue, </a:t>
            </a:r>
          </a:p>
          <a:p>
            <a:pPr algn="ctr"/>
            <a:r>
              <a:rPr lang="en-US" sz="2800" dirty="0" smtClean="0"/>
              <a:t>straight, tall, black, curly, fat, green, red, long.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539552" y="2636912"/>
            <a:ext cx="8234891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Homework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39752" y="3429000"/>
            <a:ext cx="47163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Page 166, ex. A, B</a:t>
            </a:r>
            <a:endParaRPr lang="ru-RU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Рисунок 4" descr="1202247282_etalon250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60648"/>
            <a:ext cx="2073600" cy="2160000"/>
          </a:xfrm>
          <a:prstGeom prst="rect">
            <a:avLst/>
          </a:prstGeom>
          <a:ln w="165100" cap="sq" cmpd="thickThin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 descr="2506_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260648"/>
            <a:ext cx="1800200" cy="2160000"/>
          </a:xfrm>
          <a:prstGeom prst="rect">
            <a:avLst/>
          </a:prstGeom>
          <a:ln w="165100" cap="sq" cmpd="thickThin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 descr="4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99792" y="260648"/>
            <a:ext cx="1944216" cy="2160000"/>
          </a:xfrm>
          <a:prstGeom prst="rect">
            <a:avLst/>
          </a:prstGeom>
          <a:ln w="165100" cap="sq" cmpd="thickThin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Рисунок 7" descr="2468634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308304" y="260648"/>
            <a:ext cx="1652400" cy="2160000"/>
          </a:xfrm>
          <a:prstGeom prst="rect">
            <a:avLst/>
          </a:prstGeom>
          <a:ln w="165100" cap="sq" cmpd="thickThin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Рисунок 8" descr="07_06_2007_0156018001181201195_martin_paul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93662" y="4371245"/>
            <a:ext cx="2195966" cy="2160000"/>
          </a:xfrm>
          <a:prstGeom prst="rect">
            <a:avLst/>
          </a:prstGeom>
          <a:ln w="165100" cap="sq" cmpd="thickThin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" name="Рисунок 9" descr="xmen3_0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093867" y="4371628"/>
            <a:ext cx="1710382" cy="2160000"/>
          </a:xfrm>
          <a:prstGeom prst="rect">
            <a:avLst/>
          </a:prstGeom>
          <a:ln w="165100" cap="sq" cmpd="thickThin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2" name="Рисунок 11" descr="superdf2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276034" y="4387127"/>
            <a:ext cx="1680000" cy="2160000"/>
          </a:xfrm>
          <a:prstGeom prst="rect">
            <a:avLst/>
          </a:prstGeom>
          <a:ln w="165100" cap="sq" cmpd="thickThin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4" name="Рисунок 13" descr="1ee8d8aae10c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820922" y="4381554"/>
            <a:ext cx="1823086" cy="2160000"/>
          </a:xfrm>
          <a:prstGeom prst="rect">
            <a:avLst/>
          </a:prstGeom>
          <a:ln w="165100" cap="sq" cmpd="thickThin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395536" y="332656"/>
            <a:ext cx="8280920" cy="1077218"/>
          </a:xfrm>
          <a:prstGeom prst="rect">
            <a:avLst/>
          </a:prstGeom>
          <a:ln>
            <a:headEnd/>
            <a:tailEnd/>
          </a:ln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 prst="riblet"/>
            <a:contourClr>
              <a:schemeClr val="accent2">
                <a:satMod val="30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a leg, a face, a head, a chin, a hand, a body,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an eye, an ear,  a mouth, hair, an arm</a:t>
            </a:r>
            <a:r>
              <a:rPr kumimoji="0" lang="en-US" altLang="zh-CN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.</a:t>
            </a:r>
            <a:endParaRPr kumimoji="0" lang="en-US" altLang="zh-CN" sz="3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700808"/>
            <a:ext cx="8136904" cy="4031873"/>
          </a:xfrm>
          <a:prstGeom prst="rect">
            <a:avLst/>
          </a:prstGeom>
          <a:ln w="1270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[h]:</a:t>
            </a:r>
          </a:p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ai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]:</a:t>
            </a:r>
          </a:p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iə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]:</a:t>
            </a:r>
          </a:p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l-GR" sz="3200" b="1" dirty="0" smtClean="0">
                <a:latin typeface="Times New Roman" pitchFamily="18" charset="0"/>
                <a:cs typeface="Times New Roman" pitchFamily="18" charset="0"/>
              </a:rPr>
              <a:t>θ]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l-GR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l-GR" sz="3200" b="1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ʧ]:</a:t>
            </a:r>
          </a:p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eɪ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]:</a:t>
            </a:r>
          </a:p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ɛə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]:</a:t>
            </a:r>
          </a:p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[ɑ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]: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1772816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a head, hair, a hand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75656" y="2204864"/>
            <a:ext cx="12907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an eye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475656" y="2708920"/>
            <a:ext cx="13858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an ear 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475656" y="3212976"/>
            <a:ext cx="16305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a mouth</a:t>
            </a:r>
            <a:endParaRPr lang="ru-RU" sz="3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475656" y="3645024"/>
            <a:ext cx="12442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a chin</a:t>
            </a:r>
            <a:endParaRPr lang="ru-RU" sz="3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475656" y="4077072"/>
            <a:ext cx="11993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a face</a:t>
            </a:r>
            <a:endParaRPr lang="ru-RU" sz="3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547664" y="4581128"/>
            <a:ext cx="9140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hair</a:t>
            </a:r>
            <a:endParaRPr lang="ru-RU" sz="3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547664" y="5085184"/>
            <a:ext cx="14494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an arm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835696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0"/>
            <a:ext cx="2483768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0"/>
            <a:ext cx="2304256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778000"/>
            <a:ext cx="1907704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15816" y="0"/>
            <a:ext cx="1872208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32240" y="5778000"/>
            <a:ext cx="2411760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31840" y="5778000"/>
            <a:ext cx="2880320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" name="Группа 17"/>
          <p:cNvGrpSpPr/>
          <p:nvPr/>
        </p:nvGrpSpPr>
        <p:grpSpPr>
          <a:xfrm>
            <a:off x="0" y="612844"/>
            <a:ext cx="9137975" cy="5761983"/>
            <a:chOff x="0" y="612844"/>
            <a:chExt cx="9137975" cy="5761983"/>
          </a:xfrm>
          <a:blipFill dpi="0" rotWithShape="1">
            <a:blip r:embed="rId9">
              <a:alphaModFix amt="0"/>
            </a:blip>
            <a:srcRect/>
            <a:tile tx="0" ty="0" sx="100000" sy="100000" flip="none" algn="tl"/>
          </a:blipFill>
        </p:grpSpPr>
        <p:grpSp>
          <p:nvGrpSpPr>
            <p:cNvPr id="17" name="Группа 16"/>
            <p:cNvGrpSpPr/>
            <p:nvPr/>
          </p:nvGrpSpPr>
          <p:grpSpPr>
            <a:xfrm>
              <a:off x="0" y="612844"/>
              <a:ext cx="4499992" cy="5760000"/>
              <a:chOff x="0" y="612844"/>
              <a:chExt cx="4499992" cy="5760000"/>
            </a:xfrm>
            <a:grpFill/>
          </p:grpSpPr>
          <p:sp>
            <p:nvSpPr>
              <p:cNvPr id="26625" name="Rectangle 1"/>
              <p:cNvSpPr>
                <a:spLocks noChangeArrowheads="1"/>
              </p:cNvSpPr>
              <p:nvPr/>
            </p:nvSpPr>
            <p:spPr bwMode="auto">
              <a:xfrm>
                <a:off x="0" y="612844"/>
                <a:ext cx="4499992" cy="5760000"/>
              </a:xfrm>
              <a:prstGeom prst="rect">
                <a:avLst/>
              </a:prstGeom>
              <a:grpFill/>
              <a:ln w="88900">
                <a:solidFill>
                  <a:schemeClr val="accent2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2000" b="1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SimSun" pitchFamily="2" charset="-122"/>
                    <a:cs typeface="Times New Roman" pitchFamily="18" charset="0"/>
                  </a:rPr>
                  <a:t>1 У того быстрее бег,</a:t>
                </a:r>
                <a:endParaRPr kumimoji="0" lang="ru-RU" sz="20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  <a:p>
                <a:pPr marL="0" marR="0" lvl="0" indent="0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2000" b="1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SimSun" pitchFamily="2" charset="-122"/>
                    <a:cs typeface="Times New Roman" pitchFamily="18" charset="0"/>
                  </a:rPr>
                  <a:t>У кого длиннее ...</a:t>
                </a:r>
                <a:endParaRPr kumimoji="0" lang="en-US" sz="20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SimSun" pitchFamily="2" charset="-122"/>
                  <a:cs typeface="Times New Roman" pitchFamily="18" charset="0"/>
                </a:endParaRPr>
              </a:p>
              <a:p>
                <a:pPr marL="0" marR="0" lvl="0" indent="0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20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  <a:p>
                <a:pPr marL="0" marR="0" lvl="0" indent="0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2000" b="1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SimSun" pitchFamily="2" charset="-122"/>
                    <a:cs typeface="Times New Roman" pitchFamily="18" charset="0"/>
                  </a:rPr>
                  <a:t>2 Папа на море брал меня в рейс,</a:t>
                </a:r>
                <a:endParaRPr kumimoji="0" lang="ru-RU" sz="20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  <a:p>
                <a:pPr marL="0" marR="0" lvl="0" indent="0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2000" b="1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SimSun" pitchFamily="2" charset="-122"/>
                    <a:cs typeface="Times New Roman" pitchFamily="18" charset="0"/>
                  </a:rPr>
                  <a:t>Там загорело от солнышка ...</a:t>
                </a:r>
                <a:endParaRPr kumimoji="0" lang="en-US" sz="20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SimSun" pitchFamily="2" charset="-122"/>
                  <a:cs typeface="Times New Roman" pitchFamily="18" charset="0"/>
                </a:endParaRPr>
              </a:p>
              <a:p>
                <a:pPr marL="0" marR="0" lvl="0" indent="0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20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  <a:p>
                <a:pPr marL="0" marR="0" lvl="0" indent="0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2000" b="1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SimSun" pitchFamily="2" charset="-122"/>
                    <a:cs typeface="Times New Roman" pitchFamily="18" charset="0"/>
                  </a:rPr>
                  <a:t>3 От проблем и школьных бед</a:t>
                </a:r>
                <a:endParaRPr kumimoji="0" lang="ru-RU" sz="20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  <a:p>
                <a:pPr marL="0" marR="0" lvl="0" indent="0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2000" b="1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SimSun" pitchFamily="2" charset="-122"/>
                    <a:cs typeface="Times New Roman" pitchFamily="18" charset="0"/>
                  </a:rPr>
                  <a:t>Разболелась сильно ...</a:t>
                </a:r>
                <a:endParaRPr kumimoji="0" lang="en-US" sz="20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SimSun" pitchFamily="2" charset="-122"/>
                  <a:cs typeface="Times New Roman" pitchFamily="18" charset="0"/>
                </a:endParaRPr>
              </a:p>
              <a:p>
                <a:pPr marL="0" marR="0" lvl="0" indent="0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20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  <a:p>
                <a:pPr marL="0" marR="0" lvl="0" indent="0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2000" b="1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SimSun" pitchFamily="2" charset="-122"/>
                    <a:cs typeface="Times New Roman" pitchFamily="18" charset="0"/>
                  </a:rPr>
                  <a:t>4. Я пятерки получил</a:t>
                </a:r>
                <a:endParaRPr kumimoji="0" lang="ru-RU" sz="20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  <a:p>
                <a:pPr marL="0" marR="0" lvl="0" indent="0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2000" b="1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SimSun" pitchFamily="2" charset="-122"/>
                    <a:cs typeface="Times New Roman" pitchFamily="18" charset="0"/>
                  </a:rPr>
                  <a:t>И поднял повыше ...</a:t>
                </a:r>
                <a:endParaRPr kumimoji="0" lang="en-US" sz="20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SimSun" pitchFamily="2" charset="-122"/>
                  <a:cs typeface="Times New Roman" pitchFamily="18" charset="0"/>
                </a:endParaRPr>
              </a:p>
              <a:p>
                <a:pPr marL="0" marR="0" lvl="0" indent="0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en-US" sz="2000" b="1" i="1" dirty="0" smtClean="0">
                  <a:solidFill>
                    <a:schemeClr val="tx1"/>
                  </a:solidFill>
                  <a:latin typeface="Times New Roman" pitchFamily="18" charset="0"/>
                  <a:ea typeface="SimSun" pitchFamily="2" charset="-122"/>
                  <a:cs typeface="Times New Roman" pitchFamily="18" charset="0"/>
                </a:endParaRPr>
              </a:p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2000" b="1" i="1" dirty="0" smtClean="0">
                    <a:solidFill>
                      <a:schemeClr val="tx1"/>
                    </a:solidFill>
                    <a:latin typeface="Times New Roman" pitchFamily="18" charset="0"/>
                    <a:ea typeface="SimSun" pitchFamily="2" charset="-122"/>
                    <a:cs typeface="Times New Roman" pitchFamily="18" charset="0"/>
                  </a:rPr>
                  <a:t>5. </a:t>
                </a:r>
                <a:r>
                  <a:rPr lang="en-US" sz="2000" b="1" i="1" dirty="0" err="1" smtClean="0">
                    <a:solidFill>
                      <a:schemeClr val="tx1"/>
                    </a:solidFill>
                    <a:latin typeface="Times New Roman" pitchFamily="18" charset="0"/>
                    <a:ea typeface="SimSun" pitchFamily="2" charset="-122"/>
                    <a:cs typeface="Times New Roman" pitchFamily="18" charset="0"/>
                  </a:rPr>
                  <a:t>Ею</a:t>
                </a:r>
                <a:r>
                  <a:rPr lang="en-US" sz="2000" b="1" i="1" dirty="0" smtClean="0">
                    <a:solidFill>
                      <a:schemeClr val="tx1"/>
                    </a:solidFill>
                    <a:latin typeface="Times New Roman" pitchFamily="18" charset="0"/>
                    <a:ea typeface="SimSun" pitchFamily="2" charset="-122"/>
                    <a:cs typeface="Times New Roman" pitchFamily="18" charset="0"/>
                  </a:rPr>
                  <a:t> </a:t>
                </a:r>
                <a:r>
                  <a:rPr lang="en-US" sz="2000" b="1" i="1" dirty="0" err="1" smtClean="0">
                    <a:solidFill>
                      <a:schemeClr val="tx1"/>
                    </a:solidFill>
                    <a:latin typeface="Times New Roman" pitchFamily="18" charset="0"/>
                    <a:ea typeface="SimSun" pitchFamily="2" charset="-122"/>
                    <a:cs typeface="Times New Roman" pitchFamily="18" charset="0"/>
                  </a:rPr>
                  <a:t>ложку</a:t>
                </a:r>
                <a:r>
                  <a:rPr lang="en-US" sz="2000" b="1" i="1" dirty="0" smtClean="0">
                    <a:solidFill>
                      <a:schemeClr val="tx1"/>
                    </a:solidFill>
                    <a:latin typeface="Times New Roman" pitchFamily="18" charset="0"/>
                    <a:ea typeface="SimSun" pitchFamily="2" charset="-122"/>
                    <a:cs typeface="Times New Roman" pitchFamily="18" charset="0"/>
                  </a:rPr>
                  <a:t> я </a:t>
                </a:r>
                <a:r>
                  <a:rPr lang="en-US" sz="2000" b="1" i="1" dirty="0" err="1" smtClean="0">
                    <a:solidFill>
                      <a:schemeClr val="tx1"/>
                    </a:solidFill>
                    <a:latin typeface="Times New Roman" pitchFamily="18" charset="0"/>
                    <a:ea typeface="SimSun" pitchFamily="2" charset="-122"/>
                    <a:cs typeface="Times New Roman" pitchFamily="18" charset="0"/>
                  </a:rPr>
                  <a:t>беру</a:t>
                </a:r>
                <a:r>
                  <a:rPr lang="en-US" sz="2000" b="1" i="1" dirty="0" smtClean="0">
                    <a:solidFill>
                      <a:schemeClr val="tx1"/>
                    </a:solidFill>
                    <a:latin typeface="Times New Roman" pitchFamily="18" charset="0"/>
                    <a:ea typeface="SimSun" pitchFamily="2" charset="-122"/>
                    <a:cs typeface="Times New Roman" pitchFamily="18" charset="0"/>
                  </a:rPr>
                  <a:t>,</a:t>
                </a:r>
                <a:endParaRPr lang="ru-RU" sz="2000" b="1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000" b="1" i="1" dirty="0" smtClean="0">
                    <a:solidFill>
                      <a:schemeClr val="tx1"/>
                    </a:solidFill>
                    <a:latin typeface="Times New Roman" pitchFamily="18" charset="0"/>
                    <a:ea typeface="SimSun" pitchFamily="2" charset="-122"/>
                    <a:cs typeface="Times New Roman" pitchFamily="18" charset="0"/>
                  </a:rPr>
                  <a:t>И </a:t>
                </a:r>
                <a:r>
                  <a:rPr lang="en-US" sz="2000" b="1" i="1" dirty="0" err="1" smtClean="0">
                    <a:solidFill>
                      <a:schemeClr val="tx1"/>
                    </a:solidFill>
                    <a:latin typeface="Times New Roman" pitchFamily="18" charset="0"/>
                    <a:ea typeface="SimSun" pitchFamily="2" charset="-122"/>
                    <a:cs typeface="Times New Roman" pitchFamily="18" charset="0"/>
                  </a:rPr>
                  <a:t>писать</a:t>
                </a:r>
                <a:r>
                  <a:rPr lang="en-US" sz="2000" b="1" i="1" dirty="0" smtClean="0">
                    <a:solidFill>
                      <a:schemeClr val="tx1"/>
                    </a:solidFill>
                    <a:latin typeface="Times New Roman" pitchFamily="18" charset="0"/>
                    <a:ea typeface="SimSun" pitchFamily="2" charset="-122"/>
                    <a:cs typeface="Times New Roman" pitchFamily="18" charset="0"/>
                  </a:rPr>
                  <a:t> я ...</a:t>
                </a:r>
                <a:r>
                  <a:rPr lang="ru-RU" sz="2000" b="1" i="1" dirty="0" smtClean="0">
                    <a:solidFill>
                      <a:schemeClr val="tx1"/>
                    </a:solidFill>
                    <a:latin typeface="Times New Roman" pitchFamily="18" charset="0"/>
                    <a:ea typeface="SimSun" pitchFamily="2" charset="-122"/>
                    <a:cs typeface="Times New Roman" pitchFamily="18" charset="0"/>
                  </a:rPr>
                  <a:t>....... </a:t>
                </a:r>
                <a:r>
                  <a:rPr lang="en-US" sz="2000" b="1" i="1" dirty="0" err="1" smtClean="0">
                    <a:solidFill>
                      <a:schemeClr val="tx1"/>
                    </a:solidFill>
                    <a:latin typeface="Times New Roman" pitchFamily="18" charset="0"/>
                    <a:ea typeface="SimSun" pitchFamily="2" charset="-122"/>
                    <a:cs typeface="Times New Roman" pitchFamily="18" charset="0"/>
                  </a:rPr>
                  <a:t>могу</a:t>
                </a:r>
                <a:r>
                  <a:rPr lang="en-US" sz="2000" b="1" i="1" dirty="0" smtClean="0">
                    <a:solidFill>
                      <a:schemeClr val="tx1"/>
                    </a:solidFill>
                    <a:latin typeface="Times New Roman" pitchFamily="18" charset="0"/>
                    <a:ea typeface="SimSun" pitchFamily="2" charset="-122"/>
                    <a:cs typeface="Times New Roman" pitchFamily="18" charset="0"/>
                  </a:rPr>
                  <a:t>.</a:t>
                </a:r>
              </a:p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z="2000" b="1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2000" b="1" i="1" dirty="0" smtClean="0">
                    <a:solidFill>
                      <a:schemeClr val="tx1"/>
                    </a:solidFill>
                    <a:latin typeface="Times New Roman" pitchFamily="18" charset="0"/>
                    <a:ea typeface="SimSun" pitchFamily="2" charset="-122"/>
                    <a:cs typeface="Times New Roman" pitchFamily="18" charset="0"/>
                  </a:rPr>
                  <a:t>6 Без одежды, на свободе</a:t>
                </a:r>
                <a:endParaRPr lang="ru-RU" sz="2000" b="1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2000" b="1" i="1" dirty="0" smtClean="0">
                    <a:solidFill>
                      <a:schemeClr val="tx1"/>
                    </a:solidFill>
                    <a:latin typeface="Times New Roman" pitchFamily="18" charset="0"/>
                    <a:ea typeface="SimSun" pitchFamily="2" charset="-122"/>
                    <a:cs typeface="Times New Roman" pitchFamily="18" charset="0"/>
                  </a:rPr>
                  <a:t>Загорает наше ...</a:t>
                </a:r>
                <a:endParaRPr lang="en-US" sz="2000" b="1" i="1" dirty="0" smtClean="0">
                  <a:solidFill>
                    <a:schemeClr val="tx1"/>
                  </a:solidFill>
                  <a:latin typeface="Times New Roman" pitchFamily="18" charset="0"/>
                  <a:ea typeface="SimSun" pitchFamily="2" charset="-122"/>
                  <a:cs typeface="Times New Roman" pitchFamily="18" charset="0"/>
                </a:endParaRPr>
              </a:p>
              <a:p>
                <a:pPr marL="0" marR="0" lvl="0" indent="0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20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" name="Прямоугольник 3"/>
              <p:cNvSpPr/>
              <p:nvPr/>
            </p:nvSpPr>
            <p:spPr>
              <a:xfrm>
                <a:off x="1835696" y="980728"/>
                <a:ext cx="598241" cy="369332"/>
              </a:xfrm>
              <a:prstGeom prst="rect">
                <a:avLst/>
              </a:prstGeom>
              <a:grpFill/>
              <a:ln w="88900">
                <a:noFill/>
              </a:ln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rgbClr val="C00000"/>
                    </a:solidFill>
                  </a:rPr>
                  <a:t>leg</a:t>
                </a:r>
                <a:r>
                  <a:rPr lang="en-US" dirty="0" smtClean="0"/>
                  <a:t> </a:t>
                </a:r>
                <a:endParaRPr lang="ru-RU" dirty="0"/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3275856" y="1844824"/>
                <a:ext cx="718466" cy="369332"/>
              </a:xfrm>
              <a:prstGeom prst="rect">
                <a:avLst/>
              </a:prstGeom>
              <a:grpFill/>
              <a:ln w="88900">
                <a:noFill/>
              </a:ln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rgbClr val="C00000"/>
                    </a:solidFill>
                  </a:rPr>
                  <a:t>face </a:t>
                </a:r>
                <a:endParaRPr lang="ru-RU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6" name="Прямоугольник 5"/>
              <p:cNvSpPr/>
              <p:nvPr/>
            </p:nvSpPr>
            <p:spPr>
              <a:xfrm>
                <a:off x="2411760" y="2780928"/>
                <a:ext cx="803425" cy="369332"/>
              </a:xfrm>
              <a:prstGeom prst="rect">
                <a:avLst/>
              </a:prstGeom>
              <a:grpFill/>
              <a:ln w="88900">
                <a:noFill/>
              </a:ln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rgbClr val="C00000"/>
                    </a:solidFill>
                  </a:rPr>
                  <a:t>head </a:t>
                </a:r>
                <a:endParaRPr lang="ru-RU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7" name="Прямоугольник 6"/>
              <p:cNvSpPr/>
              <p:nvPr/>
            </p:nvSpPr>
            <p:spPr>
              <a:xfrm>
                <a:off x="2267744" y="3645024"/>
                <a:ext cx="729687" cy="369332"/>
              </a:xfrm>
              <a:prstGeom prst="rect">
                <a:avLst/>
              </a:prstGeom>
              <a:grpFill/>
              <a:ln w="88900">
                <a:noFill/>
              </a:ln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rgbClr val="C00000"/>
                    </a:solidFill>
                  </a:rPr>
                  <a:t>chin </a:t>
                </a:r>
                <a:endParaRPr lang="ru-RU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8" name="Прямоугольник 7"/>
              <p:cNvSpPr/>
              <p:nvPr/>
            </p:nvSpPr>
            <p:spPr>
              <a:xfrm>
                <a:off x="1331640" y="4581128"/>
                <a:ext cx="817853" cy="369332"/>
              </a:xfrm>
              <a:prstGeom prst="rect">
                <a:avLst/>
              </a:prstGeom>
              <a:grpFill/>
              <a:ln w="88900">
                <a:noFill/>
              </a:ln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rgbClr val="C00000"/>
                    </a:solidFill>
                  </a:rPr>
                  <a:t>hand </a:t>
                </a:r>
                <a:endParaRPr lang="ru-RU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9" name="Прямоугольник 8"/>
              <p:cNvSpPr/>
              <p:nvPr/>
            </p:nvSpPr>
            <p:spPr>
              <a:xfrm>
                <a:off x="1907704" y="5517232"/>
                <a:ext cx="811441" cy="369332"/>
              </a:xfrm>
              <a:prstGeom prst="rect">
                <a:avLst/>
              </a:prstGeom>
              <a:grpFill/>
              <a:ln w="88900">
                <a:noFill/>
              </a:ln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rgbClr val="C00000"/>
                    </a:solidFill>
                  </a:rPr>
                  <a:t>body </a:t>
                </a:r>
                <a:endParaRPr lang="ru-RU" b="1" dirty="0">
                  <a:solidFill>
                    <a:srgbClr val="C00000"/>
                  </a:solidFill>
                </a:endParaRPr>
              </a:p>
            </p:txBody>
          </p:sp>
        </p:grpSp>
        <p:grpSp>
          <p:nvGrpSpPr>
            <p:cNvPr id="16" name="Группа 15"/>
            <p:cNvGrpSpPr/>
            <p:nvPr/>
          </p:nvGrpSpPr>
          <p:grpSpPr>
            <a:xfrm>
              <a:off x="4565975" y="614827"/>
              <a:ext cx="4572000" cy="5760000"/>
              <a:chOff x="4572000" y="620688"/>
              <a:chExt cx="4572000" cy="5760000"/>
            </a:xfrm>
            <a:grpFill/>
          </p:grpSpPr>
          <p:sp>
            <p:nvSpPr>
              <p:cNvPr id="26626" name="Rectangle 2"/>
              <p:cNvSpPr>
                <a:spLocks noChangeArrowheads="1"/>
              </p:cNvSpPr>
              <p:nvPr/>
            </p:nvSpPr>
            <p:spPr bwMode="auto">
              <a:xfrm>
                <a:off x="4572000" y="620688"/>
                <a:ext cx="4572000" cy="5760000"/>
              </a:xfrm>
              <a:prstGeom prst="rect">
                <a:avLst/>
              </a:prstGeom>
              <a:grpFill/>
              <a:ln w="88900">
                <a:solidFill>
                  <a:schemeClr val="accent2"/>
                </a:solidFill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20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SimSun" pitchFamily="2" charset="-122"/>
                  <a:cs typeface="Times New Roman" pitchFamily="18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2000" b="1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SimSun" pitchFamily="2" charset="-122"/>
                    <a:cs typeface="Times New Roman" pitchFamily="18" charset="0"/>
                  </a:rPr>
                  <a:t>7 Открой его и не моргай,</a:t>
                </a:r>
                <a:endParaRPr kumimoji="0" lang="ru-RU" sz="20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2000" b="1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SimSun" pitchFamily="2" charset="-122"/>
                    <a:cs typeface="Times New Roman" pitchFamily="18" charset="0"/>
                  </a:rPr>
                  <a:t>Я осмотрю больной твой ..</a:t>
                </a:r>
                <a:endParaRPr kumimoji="0" lang="en-US" sz="20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SimSun" pitchFamily="2" charset="-122"/>
                  <a:cs typeface="Times New Roman" pitchFamily="18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20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2000" b="1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SimSun" pitchFamily="2" charset="-122"/>
                    <a:cs typeface="Times New Roman" pitchFamily="18" charset="0"/>
                  </a:rPr>
                  <a:t>8 За </a:t>
                </a:r>
                <a:r>
                  <a:rPr kumimoji="0" lang="ru-RU" sz="2000" b="1" i="1" u="none" strike="noStrike" cap="none" normalizeH="0" baseline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SimSun" pitchFamily="2" charset="-122"/>
                    <a:cs typeface="Times New Roman" pitchFamily="18" charset="0"/>
                  </a:rPr>
                  <a:t>отметочки</a:t>
                </a:r>
                <a:r>
                  <a:rPr kumimoji="0" lang="ru-RU" sz="2000" b="1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SimSun" pitchFamily="2" charset="-122"/>
                    <a:cs typeface="Times New Roman" pitchFamily="18" charset="0"/>
                  </a:rPr>
                  <a:t> плохие</a:t>
                </a:r>
                <a:endParaRPr kumimoji="0" lang="ru-RU" sz="20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2000" b="1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SimSun" pitchFamily="2" charset="-122"/>
                    <a:cs typeface="Times New Roman" pitchFamily="18" charset="0"/>
                  </a:rPr>
                  <a:t>Мне надрали славно ...</a:t>
                </a:r>
                <a:endParaRPr kumimoji="0" lang="en-US" sz="20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SimSun" pitchFamily="2" charset="-122"/>
                  <a:cs typeface="Times New Roman" pitchFamily="18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en-US" sz="2000" b="1" i="1" dirty="0" smtClean="0">
                  <a:solidFill>
                    <a:schemeClr val="tx1"/>
                  </a:solidFill>
                  <a:latin typeface="Times New Roman" pitchFamily="18" charset="0"/>
                  <a:ea typeface="SimSun" pitchFamily="2" charset="-122"/>
                  <a:cs typeface="Times New Roman" pitchFamily="18" charset="0"/>
                </a:endParaRPr>
              </a:p>
              <a:p>
                <a:r>
                  <a:rPr lang="ru-RU" sz="2000" b="1" i="1" dirty="0" smtClean="0">
                    <a:latin typeface="Times New Roman" pitchFamily="18" charset="0"/>
                    <a:cs typeface="Times New Roman" pitchFamily="18" charset="0"/>
                  </a:rPr>
                  <a:t>9  Говорю я очень часто</a:t>
                </a:r>
              </a:p>
              <a:p>
                <a:r>
                  <a:rPr lang="ru-RU" sz="2000" b="1" i="1" dirty="0" smtClean="0">
                    <a:latin typeface="Times New Roman" pitchFamily="18" charset="0"/>
                    <a:cs typeface="Times New Roman" pitchFamily="18" charset="0"/>
                  </a:rPr>
                  <a:t>Сто раз в день открываю ………. я</a:t>
                </a:r>
              </a:p>
              <a:p>
                <a:r>
                  <a:rPr lang="ru-RU" sz="2000" b="1" i="1" dirty="0" smtClean="0">
                    <a:latin typeface="Times New Roman" pitchFamily="18" charset="0"/>
                    <a:cs typeface="Times New Roman" pitchFamily="18" charset="0"/>
                  </a:rPr>
                  <a:t> </a:t>
                </a:r>
              </a:p>
              <a:p>
                <a:r>
                  <a:rPr lang="ru-RU" sz="2000" b="1" i="1" dirty="0" smtClean="0">
                    <a:latin typeface="Times New Roman" pitchFamily="18" charset="0"/>
                    <a:cs typeface="Times New Roman" pitchFamily="18" charset="0"/>
                  </a:rPr>
                  <a:t>10 Отрастайте побыстрее</a:t>
                </a:r>
              </a:p>
              <a:p>
                <a:r>
                  <a:rPr lang="ru-RU" sz="2000" b="1" i="1" dirty="0" smtClean="0">
                    <a:latin typeface="Times New Roman" pitchFamily="18" charset="0"/>
                    <a:cs typeface="Times New Roman" pitchFamily="18" charset="0"/>
                  </a:rPr>
                  <a:t>Для моих косичек ...</a:t>
                </a:r>
              </a:p>
              <a:p>
                <a:r>
                  <a:rPr lang="ru-RU" sz="2000" b="1" i="1" dirty="0" smtClean="0">
                    <a:latin typeface="Times New Roman" pitchFamily="18" charset="0"/>
                    <a:cs typeface="Times New Roman" pitchFamily="18" charset="0"/>
                  </a:rPr>
                  <a:t> </a:t>
                </a:r>
              </a:p>
              <a:p>
                <a:r>
                  <a:rPr lang="ru-RU" sz="2000" b="1" i="1" dirty="0" smtClean="0">
                    <a:latin typeface="Times New Roman" pitchFamily="18" charset="0"/>
                    <a:cs typeface="Times New Roman" pitchFamily="18" charset="0"/>
                  </a:rPr>
                  <a:t>11 Я силач: пять килограмм</a:t>
                </a:r>
              </a:p>
              <a:p>
                <a:r>
                  <a:rPr lang="ru-RU" sz="2000" b="1" i="1" dirty="0" smtClean="0">
                    <a:latin typeface="Times New Roman" pitchFamily="18" charset="0"/>
                    <a:cs typeface="Times New Roman" pitchFamily="18" charset="0"/>
                  </a:rPr>
                  <a:t>Поднимаю каждой ...</a:t>
                </a:r>
              </a:p>
              <a:p>
                <a:endParaRPr lang="ru-RU" sz="1600" b="1" i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ru-RU" sz="1600" b="1" i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24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Прямоугольник 9"/>
              <p:cNvSpPr/>
              <p:nvPr/>
            </p:nvSpPr>
            <p:spPr>
              <a:xfrm>
                <a:off x="7668344" y="1268760"/>
                <a:ext cx="635110" cy="369332"/>
              </a:xfrm>
              <a:prstGeom prst="rect">
                <a:avLst/>
              </a:prstGeom>
              <a:grpFill/>
              <a:ln w="88900">
                <a:noFill/>
              </a:ln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rgbClr val="C00000"/>
                    </a:solidFill>
                  </a:rPr>
                  <a:t>eye </a:t>
                </a:r>
                <a:endParaRPr lang="ru-RU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1" name="Прямоугольник 10"/>
              <p:cNvSpPr/>
              <p:nvPr/>
            </p:nvSpPr>
            <p:spPr>
              <a:xfrm>
                <a:off x="7164288" y="2204864"/>
                <a:ext cx="609462" cy="369332"/>
              </a:xfrm>
              <a:prstGeom prst="rect">
                <a:avLst/>
              </a:prstGeom>
              <a:grpFill/>
              <a:ln w="88900">
                <a:noFill/>
              </a:ln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rgbClr val="C00000"/>
                    </a:solidFill>
                  </a:rPr>
                  <a:t>ear </a:t>
                </a:r>
                <a:endParaRPr lang="ru-RU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2" name="Прямоугольник 11"/>
              <p:cNvSpPr/>
              <p:nvPr/>
            </p:nvSpPr>
            <p:spPr>
              <a:xfrm>
                <a:off x="7524328" y="3068960"/>
                <a:ext cx="986167" cy="369332"/>
              </a:xfrm>
              <a:prstGeom prst="rect">
                <a:avLst/>
              </a:prstGeom>
              <a:grpFill/>
              <a:ln w="88900">
                <a:noFill/>
              </a:ln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rgbClr val="C00000"/>
                    </a:solidFill>
                  </a:rPr>
                  <a:t>mouth </a:t>
                </a:r>
                <a:endParaRPr lang="ru-RU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6732240" y="4005064"/>
                <a:ext cx="691215" cy="369332"/>
              </a:xfrm>
              <a:prstGeom prst="rect">
                <a:avLst/>
              </a:prstGeom>
              <a:grpFill/>
              <a:ln w="88900">
                <a:noFill/>
              </a:ln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rgbClr val="C00000"/>
                    </a:solidFill>
                  </a:rPr>
                  <a:t>hair</a:t>
                </a:r>
                <a:r>
                  <a:rPr lang="en-US" dirty="0" smtClean="0"/>
                  <a:t> </a:t>
                </a:r>
                <a:endParaRPr lang="ru-RU" dirty="0"/>
              </a:p>
            </p:txBody>
          </p:sp>
          <p:sp>
            <p:nvSpPr>
              <p:cNvPr id="14" name="Прямоугольник 13"/>
              <p:cNvSpPr/>
              <p:nvPr/>
            </p:nvSpPr>
            <p:spPr>
              <a:xfrm>
                <a:off x="6804248" y="4941168"/>
                <a:ext cx="696024" cy="369332"/>
              </a:xfrm>
              <a:prstGeom prst="rect">
                <a:avLst/>
              </a:prstGeom>
              <a:grpFill/>
              <a:ln w="88900">
                <a:noFill/>
              </a:ln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rgbClr val="C00000"/>
                    </a:solidFill>
                  </a:rPr>
                  <a:t>arm </a:t>
                </a:r>
                <a:endParaRPr lang="ru-RU" b="1" dirty="0">
                  <a:solidFill>
                    <a:srgbClr val="C00000"/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 cstate="print"/>
          <a:srcRect l="9859" t="-1255" r="11268"/>
          <a:stretch>
            <a:fillRect/>
          </a:stretch>
        </p:blipFill>
        <p:spPr bwMode="auto">
          <a:xfrm>
            <a:off x="2428860" y="428604"/>
            <a:ext cx="4000528" cy="5762104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85720" y="2714620"/>
            <a:ext cx="1500198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 mouth  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214422"/>
            <a:ext cx="1500198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 head 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714488"/>
            <a:ext cx="1500198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an eye  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3214686"/>
            <a:ext cx="1500198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 chin  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4214818"/>
            <a:ext cx="1500198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 leg  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3714752"/>
            <a:ext cx="1500198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 hand  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215206" y="2071678"/>
            <a:ext cx="1500198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 hand  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143768" y="2643182"/>
            <a:ext cx="1500198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an ear  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143768" y="3143248"/>
            <a:ext cx="1500198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 body  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143768" y="3643314"/>
            <a:ext cx="1500198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an arm  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14282" y="2214554"/>
            <a:ext cx="1500198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 chick  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rot="10800000" flipV="1">
            <a:off x="2428860" y="5143512"/>
            <a:ext cx="1285884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000232" y="5000636"/>
            <a:ext cx="35719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h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14282" y="5000636"/>
            <a:ext cx="1500198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 foot  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000232" y="1285860"/>
            <a:ext cx="35719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2000232" y="1785926"/>
            <a:ext cx="35719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2000232" y="2285992"/>
            <a:ext cx="35719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2000232" y="2786058"/>
            <a:ext cx="35719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2000232" y="3286124"/>
            <a:ext cx="35719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e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2000232" y="3786190"/>
            <a:ext cx="35719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2000232" y="4286256"/>
            <a:ext cx="35719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g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6643702" y="2071678"/>
            <a:ext cx="35719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j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6643702" y="2643182"/>
            <a:ext cx="35719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6643702" y="3143248"/>
            <a:ext cx="35719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l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6643702" y="3714752"/>
            <a:ext cx="35719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ru-RU" dirty="0"/>
          </a:p>
        </p:txBody>
      </p:sp>
      <p:pic>
        <p:nvPicPr>
          <p:cNvPr id="32" name="077 - Unit 8, Lesson 5, Exercise 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172400" y="6165304"/>
            <a:ext cx="971600" cy="6926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360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Tamara\Desktop\short_and_tall_businessmen_600-00983733.jpg"/>
          <p:cNvPicPr>
            <a:picLocks noChangeAspect="1" noChangeArrowheads="1"/>
          </p:cNvPicPr>
          <p:nvPr/>
        </p:nvPicPr>
        <p:blipFill>
          <a:blip r:embed="rId2" cstate="print"/>
          <a:srcRect r="51835" b="3801"/>
          <a:stretch>
            <a:fillRect/>
          </a:stretch>
        </p:blipFill>
        <p:spPr bwMode="auto">
          <a:xfrm>
            <a:off x="6804248" y="260648"/>
            <a:ext cx="2339752" cy="6597352"/>
          </a:xfrm>
          <a:prstGeom prst="rect">
            <a:avLst/>
          </a:prstGeom>
          <a:noFill/>
        </p:spPr>
      </p:pic>
      <p:pic>
        <p:nvPicPr>
          <p:cNvPr id="3" name="Picture 2" descr="C:\Users\Tamara\Desktop\short_and_tall_businessmen_600-00983733.jpg"/>
          <p:cNvPicPr>
            <a:picLocks noChangeAspect="1" noChangeArrowheads="1"/>
          </p:cNvPicPr>
          <p:nvPr/>
        </p:nvPicPr>
        <p:blipFill>
          <a:blip r:embed="rId2" cstate="print"/>
          <a:srcRect l="43718" b="6951"/>
          <a:stretch>
            <a:fillRect/>
          </a:stretch>
        </p:blipFill>
        <p:spPr bwMode="auto">
          <a:xfrm flipH="1">
            <a:off x="0" y="0"/>
            <a:ext cx="2987824" cy="6858000"/>
          </a:xfrm>
          <a:prstGeom prst="rect">
            <a:avLst/>
          </a:prstGeom>
          <a:noFill/>
        </p:spPr>
      </p:pic>
      <p:cxnSp>
        <p:nvCxnSpPr>
          <p:cNvPr id="6" name="Shape 5"/>
          <p:cNvCxnSpPr>
            <a:endCxn id="27650" idx="1"/>
          </p:cNvCxnSpPr>
          <p:nvPr/>
        </p:nvCxnSpPr>
        <p:spPr>
          <a:xfrm rot="16200000" flipH="1">
            <a:off x="4486782" y="1241857"/>
            <a:ext cx="2912993" cy="1721940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2915816" y="6211669"/>
            <a:ext cx="4649030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6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This man is _______</a:t>
            </a:r>
            <a:endParaRPr lang="ru-RU" sz="36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9" name="Shape 8"/>
          <p:cNvCxnSpPr/>
          <p:nvPr/>
        </p:nvCxnSpPr>
        <p:spPr>
          <a:xfrm rot="16200000" flipV="1">
            <a:off x="2951820" y="3969060"/>
            <a:ext cx="2304256" cy="2232248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6148288" y="6150114"/>
            <a:ext cx="98456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tall</a:t>
            </a:r>
            <a:endParaRPr lang="ru-RU" sz="40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140224" y="152400"/>
            <a:ext cx="4188967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6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This man is short</a:t>
            </a:r>
            <a:endParaRPr lang="ru-RU" sz="36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3" descr="blackhair.gif"/>
          <p:cNvPicPr>
            <a:picLocks noChangeAspect="1"/>
          </p:cNvPicPr>
          <p:nvPr/>
        </p:nvPicPr>
        <p:blipFill>
          <a:blip r:embed="rId2" cstate="print">
            <a:lum contrast="40000"/>
          </a:blip>
          <a:stretch>
            <a:fillRect/>
          </a:stretch>
        </p:blipFill>
        <p:spPr>
          <a:xfrm>
            <a:off x="467544" y="1628800"/>
            <a:ext cx="3713656" cy="3042037"/>
          </a:xfrm>
          <a:prstGeom prst="ellipse">
            <a:avLst/>
          </a:prstGeom>
          <a:ln w="63500" cap="rnd">
            <a:solidFill>
              <a:schemeClr val="accent2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Рисунок 3" descr="blondehair.gif"/>
          <p:cNvPicPr>
            <a:picLocks noChangeAspect="1"/>
          </p:cNvPicPr>
          <p:nvPr/>
        </p:nvPicPr>
        <p:blipFill>
          <a:blip r:embed="rId3" cstate="print">
            <a:lum contrast="40000"/>
          </a:blip>
          <a:stretch>
            <a:fillRect/>
          </a:stretch>
        </p:blipFill>
        <p:spPr>
          <a:xfrm>
            <a:off x="4860032" y="1556792"/>
            <a:ext cx="3692046" cy="3024336"/>
          </a:xfrm>
          <a:prstGeom prst="ellipse">
            <a:avLst/>
          </a:prstGeom>
          <a:ln w="63500" cap="rnd">
            <a:solidFill>
              <a:schemeClr val="accent2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5004048" y="5805264"/>
            <a:ext cx="3435556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It is </a:t>
            </a:r>
            <a:r>
              <a:rPr lang="en-US" sz="3600" b="1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blonde</a:t>
            </a:r>
            <a:r>
              <a:rPr lang="en-US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hair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>
            <a:stCxn id="5" idx="0"/>
          </p:cNvCxnSpPr>
          <p:nvPr/>
        </p:nvCxnSpPr>
        <p:spPr>
          <a:xfrm rot="5400000" flipH="1" flipV="1">
            <a:off x="6114965" y="5187989"/>
            <a:ext cx="1224136" cy="104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611560" y="5877272"/>
            <a:ext cx="3486852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It is </a:t>
            </a:r>
            <a:r>
              <a:rPr lang="en-US" sz="3600" b="1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______</a:t>
            </a:r>
            <a:r>
              <a:rPr lang="en-US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hair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 стрелкой 10"/>
          <p:cNvCxnSpPr>
            <a:stCxn id="10" idx="0"/>
          </p:cNvCxnSpPr>
          <p:nvPr/>
        </p:nvCxnSpPr>
        <p:spPr>
          <a:xfrm rot="16200000" flipV="1">
            <a:off x="1735302" y="5257588"/>
            <a:ext cx="1224134" cy="152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1691680" y="5877272"/>
            <a:ext cx="11592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dark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Tamara\Desktop\GwynethStraightWavy.jpg"/>
          <p:cNvPicPr>
            <a:picLocks noChangeAspect="1" noChangeArrowheads="1"/>
          </p:cNvPicPr>
          <p:nvPr/>
        </p:nvPicPr>
        <p:blipFill>
          <a:blip r:embed="rId2" cstate="print"/>
          <a:srcRect r="47774"/>
          <a:stretch>
            <a:fillRect/>
          </a:stretch>
        </p:blipFill>
        <p:spPr bwMode="auto">
          <a:xfrm>
            <a:off x="539552" y="332656"/>
            <a:ext cx="3182660" cy="4995058"/>
          </a:xfrm>
          <a:prstGeom prst="ellipse">
            <a:avLst/>
          </a:prstGeom>
          <a:ln w="63500" cap="rnd">
            <a:solidFill>
              <a:schemeClr val="accent2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9699" name="Picture 3" descr="C:\Users\Tamara\Desktop\hairstyles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260648"/>
            <a:ext cx="3317876" cy="4976812"/>
          </a:xfrm>
          <a:prstGeom prst="ellipse">
            <a:avLst/>
          </a:prstGeom>
          <a:ln w="63500" cap="rnd">
            <a:solidFill>
              <a:schemeClr val="accent2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cxnSp>
        <p:nvCxnSpPr>
          <p:cNvPr id="5" name="Прямая со стрелкой 4"/>
          <p:cNvCxnSpPr/>
          <p:nvPr/>
        </p:nvCxnSpPr>
        <p:spPr>
          <a:xfrm rot="16200000" flipV="1">
            <a:off x="1879317" y="5617627"/>
            <a:ext cx="648072" cy="152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5436096" y="5877272"/>
            <a:ext cx="3547125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Her hair is </a:t>
            </a:r>
            <a:r>
              <a:rPr lang="en-US" sz="36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curly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>
            <a:stCxn id="7" idx="0"/>
          </p:cNvCxnSpPr>
          <p:nvPr/>
        </p:nvCxnSpPr>
        <p:spPr>
          <a:xfrm rot="16200000" flipV="1">
            <a:off x="6875761" y="5543373"/>
            <a:ext cx="622427" cy="4537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539552" y="5949280"/>
            <a:ext cx="3912610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Her hair is ______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43808" y="5949280"/>
            <a:ext cx="1723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straight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Tamara\Desktop\slim_fa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60648"/>
            <a:ext cx="6096000" cy="5727700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051720" y="6021288"/>
            <a:ext cx="2332690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She is </a:t>
            </a:r>
            <a:r>
              <a:rPr lang="en-US" sz="3600" b="1" u="sng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slim</a:t>
            </a:r>
            <a:endParaRPr lang="ru-RU" sz="3600" b="1" u="sng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48064" y="6021288"/>
            <a:ext cx="2672526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She is </a:t>
            </a:r>
            <a:r>
              <a:rPr lang="en-US" sz="3600" b="1" u="sng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_____</a:t>
            </a:r>
            <a:endParaRPr lang="ru-RU" sz="3600" b="1" u="sng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32240" y="6021288"/>
            <a:ext cx="7825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fat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Tamara\Desktop\naruto-09032009.jpg"/>
          <p:cNvPicPr>
            <a:picLocks noChangeAspect="1" noChangeArrowheads="1"/>
          </p:cNvPicPr>
          <p:nvPr/>
        </p:nvPicPr>
        <p:blipFill>
          <a:blip r:embed="rId2" cstate="print"/>
          <a:srcRect l="11977" r="6474"/>
          <a:stretch>
            <a:fillRect/>
          </a:stretch>
        </p:blipFill>
        <p:spPr bwMode="auto">
          <a:xfrm>
            <a:off x="611560" y="1556792"/>
            <a:ext cx="3816424" cy="2920253"/>
          </a:xfrm>
          <a:prstGeom prst="rect">
            <a:avLst/>
          </a:prstGeom>
          <a:ln w="1270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31747" name="Picture 3" descr="C:\Users\Tamara\Desktop\naruto-uzumaki-thumb.jpg"/>
          <p:cNvPicPr>
            <a:picLocks noChangeAspect="1" noChangeArrowheads="1"/>
          </p:cNvPicPr>
          <p:nvPr/>
        </p:nvPicPr>
        <p:blipFill>
          <a:blip r:embed="rId3" cstate="print"/>
          <a:srcRect b="4667"/>
          <a:stretch>
            <a:fillRect/>
          </a:stretch>
        </p:blipFill>
        <p:spPr bwMode="auto">
          <a:xfrm>
            <a:off x="4932040" y="1556792"/>
            <a:ext cx="3848634" cy="2894118"/>
          </a:xfrm>
          <a:prstGeom prst="rect">
            <a:avLst/>
          </a:prstGeom>
          <a:ln w="1270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5724128" y="4581128"/>
            <a:ext cx="2249334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He is </a:t>
            </a:r>
            <a:r>
              <a:rPr lang="en-US" sz="3600" b="1" u="sng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kind</a:t>
            </a:r>
            <a:endParaRPr lang="ru-RU" sz="3600" b="1" u="sng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4653136"/>
            <a:ext cx="2986715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He is </a:t>
            </a:r>
            <a:r>
              <a:rPr lang="en-US" sz="3600" b="1" u="sng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_______</a:t>
            </a:r>
            <a:endParaRPr lang="ru-RU" sz="3600" b="1" u="sng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27784" y="4581128"/>
            <a:ext cx="1338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angry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438</TotalTime>
  <Words>433</Words>
  <Application>Microsoft Office PowerPoint</Application>
  <PresentationFormat>Экран (4:3)</PresentationFormat>
  <Paragraphs>116</Paragraphs>
  <Slides>16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Открытая</vt:lpstr>
      <vt:lpstr>Appearance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Tamara</dc:creator>
  <cp:lastModifiedBy>учитель</cp:lastModifiedBy>
  <cp:revision>45</cp:revision>
  <dcterms:modified xsi:type="dcterms:W3CDTF">2011-01-08T05:28:33Z</dcterms:modified>
</cp:coreProperties>
</file>