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110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286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5054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64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874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55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55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077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268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400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184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120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3" y="85305"/>
            <a:ext cx="9036495" cy="6772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6624736" cy="2877646"/>
          </a:xfrm>
        </p:spPr>
        <p:txBody>
          <a:bodyPr>
            <a:noAutofit/>
          </a:bodyPr>
          <a:lstStyle/>
          <a:p>
            <a:r>
              <a:rPr lang="ru-RU" altLang="ru-RU" sz="60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Внеурочная деятельность</a:t>
            </a:r>
            <a:br>
              <a:rPr lang="ru-RU" altLang="ru-RU" sz="60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altLang="ru-RU" sz="60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«Палитра»</a:t>
            </a:r>
            <a:br>
              <a:rPr lang="ru-RU" altLang="ru-RU" sz="60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endParaRPr lang="ru-RU" sz="54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05064"/>
            <a:ext cx="7381328" cy="151216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altLang="ru-RU" sz="2800" b="1" i="1" kern="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МБОУ Излучинская ОСШУИОП №2</a:t>
            </a:r>
          </a:p>
          <a:p>
            <a:pPr lvl="0"/>
            <a:r>
              <a:rPr lang="ru-RU" altLang="ru-RU" sz="3000" b="1" i="1" kern="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Учитель </a:t>
            </a:r>
            <a:r>
              <a:rPr lang="ru-RU" altLang="ru-RU" sz="3000" b="1" i="1" kern="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изобразительного искусства </a:t>
            </a:r>
            <a:endParaRPr lang="ru-RU" altLang="ru-RU" sz="3000" b="1" i="1" kern="0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lvl="0"/>
            <a:r>
              <a:rPr lang="ru-RU" altLang="ru-RU" sz="3000" b="1" i="1" kern="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Мубаракшина Р.Х</a:t>
            </a:r>
            <a:r>
              <a:rPr lang="ru-RU" altLang="ru-RU" sz="3000" b="1" i="1" kern="0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. 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6182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16632"/>
            <a:ext cx="8894763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006" y="404664"/>
            <a:ext cx="7772400" cy="1470025"/>
          </a:xfrm>
          <a:prstGeom prst="parallelogram">
            <a:avLst/>
          </a:prstGeo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Цели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внеурочной изобразительной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деятельности: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844824"/>
            <a:ext cx="6336704" cy="4680520"/>
          </a:xfrm>
        </p:spPr>
        <p:txBody>
          <a:bodyPr>
            <a:normAutofit/>
          </a:bodyPr>
          <a:lstStyle/>
          <a:p>
            <a:pPr marL="182563" lvl="0" indent="-182563" algn="just">
              <a:spcBef>
                <a:spcPts val="0"/>
              </a:spcBef>
            </a:pP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Формировать устойчивый интерес к художественной деятельности. </a:t>
            </a:r>
          </a:p>
          <a:p>
            <a:pPr marL="182563" lvl="0" indent="-182563" algn="just">
              <a:spcBef>
                <a:spcPts val="0"/>
              </a:spcBef>
            </a:pP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- Знакомить учащихся с различными видами 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изобразительной деятельности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, многообразием художественных материалов и приёмами работы с ними.</a:t>
            </a:r>
          </a:p>
          <a:p>
            <a:pPr marL="182563" lvl="0" indent="-182563" algn="just">
              <a:spcBef>
                <a:spcPts val="0"/>
              </a:spcBef>
            </a:pP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- Закреплять приобретённые умения и навыки.</a:t>
            </a:r>
          </a:p>
          <a:p>
            <a:pPr marL="182563" lvl="0" indent="-182563" algn="just">
              <a:spcBef>
                <a:spcPts val="0"/>
              </a:spcBef>
            </a:pP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- Показывать учащимся широту возможного применения их умений.</a:t>
            </a:r>
            <a:endParaRPr lang="ru-RU" sz="26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6361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49225"/>
            <a:ext cx="8894763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224137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>Задачи внеурочной изобразительной деятельности: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ea typeface="+mn-ea"/>
                <a:cs typeface="+mn-cs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1844824"/>
            <a:ext cx="6894860" cy="446449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- Воспитывать 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целеустремлённость, аккуратность,</a:t>
            </a:r>
            <a:b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внимание.</a:t>
            </a:r>
            <a:b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- Прививать навыки работы в группе. </a:t>
            </a:r>
            <a:b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- Поощрять доброжелательное отношение друг к другу.</a:t>
            </a:r>
            <a:b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ru-RU" sz="2600" i="1" dirty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- Воспитывать стремление к разумной организации своего свободного времени. </a:t>
            </a:r>
            <a:endParaRPr lang="ru-RU" sz="2600" i="1" dirty="0" smtClean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  <a:p>
            <a:pPr lvl="0" algn="l">
              <a:spcBef>
                <a:spcPts val="0"/>
              </a:spcBef>
            </a:pP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Развивать 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художественный вкус, фантазию, 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изобретательность, 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пространственное воображение. </a:t>
            </a:r>
          </a:p>
          <a:p>
            <a:pPr lvl="0" algn="l">
              <a:spcBef>
                <a:spcPts val="0"/>
              </a:spcBef>
            </a:pP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Совершенствовать эмоционально-образное </a:t>
            </a:r>
            <a:r>
              <a:rPr lang="ru-RU" sz="2600" i="1" dirty="0" smtClean="0">
                <a:solidFill>
                  <a:schemeClr val="tx2">
                    <a:lumMod val="75000"/>
                  </a:schemeClr>
                </a:solidFill>
              </a:rPr>
              <a:t>восприятие </a:t>
            </a:r>
            <a:r>
              <a:rPr lang="ru-RU" sz="2600" i="1" dirty="0">
                <a:solidFill>
                  <a:schemeClr val="tx2">
                    <a:lumMod val="75000"/>
                  </a:schemeClr>
                </a:solidFill>
              </a:rPr>
              <a:t>произведений искусства и окружающего мира</a:t>
            </a:r>
          </a:p>
          <a:p>
            <a:pPr marL="457200" indent="-457200" algn="l">
              <a:buFontTx/>
              <a:buChar char="-"/>
            </a:pP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3452918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94763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052736"/>
            <a:ext cx="7772400" cy="3528392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628800"/>
            <a:ext cx="6696744" cy="3240360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Применение различных  техник в изобразительной деятельности, разнообразных изобразительных материалов позволяет поддерживать заинтересованность ребят </a:t>
            </a:r>
            <a:br>
              <a:rPr lang="ru-RU" sz="2800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в их творческой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332865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900igr.net/up/datai/118958/0007-006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92480" cy="65671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8400"/>
            <a:ext cx="8147248" cy="2378512"/>
          </a:xfrm>
        </p:spPr>
        <p:txBody>
          <a:bodyPr>
            <a:normAutofit/>
          </a:bodyPr>
          <a:lstStyle/>
          <a:p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Внеурочная деятельность включает участие в школьных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libri"/>
              </a:rPr>
              <a:t>районных, окружных, всероссийских конкурсах и олимпиадах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.</a:t>
            </a:r>
            <a:b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</a:b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libri"/>
              </a:rPr>
              <a:t>Учащиеся ежегодно становятся победителями и призерами по изобразительному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libri"/>
              </a:rPr>
              <a:t>искусству.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645024"/>
            <a:ext cx="2602632" cy="24811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140" y="2508427"/>
            <a:ext cx="2074536" cy="351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752" y="2541939"/>
            <a:ext cx="1829167" cy="298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541154" y="1484784"/>
            <a:ext cx="1147936" cy="31292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5" name="Picture 7" descr="C:\Users\User\Desktop\Новая папка\Чередниченко Юлия Диплом 3 степен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0373"/>
            <a:ext cx="2050604" cy="2936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esktop\Новая папка\Диплом 2 степени Николаева Анастас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09544"/>
            <a:ext cx="2001101" cy="2809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2099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100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Внеурочная деятельность «Палитра» </vt:lpstr>
      <vt:lpstr>Цели внеурочной изобразительной деятельности:</vt:lpstr>
      <vt:lpstr>Задачи внеурочной изобразительной деятельности: </vt:lpstr>
      <vt:lpstr> </vt:lpstr>
      <vt:lpstr>Внеурочная деятельность включает участие в школьных районных, окружных, всероссийских конкурсах и олимпиадах. Учащиеся ежегодно становятся победителями и призерами по изобразительному искусству.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Александр</cp:lastModifiedBy>
  <cp:revision>21</cp:revision>
  <dcterms:created xsi:type="dcterms:W3CDTF">2018-06-18T16:56:24Z</dcterms:created>
  <dcterms:modified xsi:type="dcterms:W3CDTF">2019-12-08T08:57:48Z</dcterms:modified>
</cp:coreProperties>
</file>