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29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19C25-CFCE-4B57-B868-70890E1F45C9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F5710-9F26-4485-BDC7-6BA5DA1AC3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19C25-CFCE-4B57-B868-70890E1F45C9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F5710-9F26-4485-BDC7-6BA5DA1AC3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19C25-CFCE-4B57-B868-70890E1F45C9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F5710-9F26-4485-BDC7-6BA5DA1AC3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19C25-CFCE-4B57-B868-70890E1F45C9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F5710-9F26-4485-BDC7-6BA5DA1AC3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19C25-CFCE-4B57-B868-70890E1F45C9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F5710-9F26-4485-BDC7-6BA5DA1AC3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19C25-CFCE-4B57-B868-70890E1F45C9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F5710-9F26-4485-BDC7-6BA5DA1AC3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19C25-CFCE-4B57-B868-70890E1F45C9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F5710-9F26-4485-BDC7-6BA5DA1AC3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19C25-CFCE-4B57-B868-70890E1F45C9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F5710-9F26-4485-BDC7-6BA5DA1AC3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19C25-CFCE-4B57-B868-70890E1F45C9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F5710-9F26-4485-BDC7-6BA5DA1AC3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19C25-CFCE-4B57-B868-70890E1F45C9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F5710-9F26-4485-BDC7-6BA5DA1AC3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19C25-CFCE-4B57-B868-70890E1F45C9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F5710-9F26-4485-BDC7-6BA5DA1AC3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  <a:alpha val="9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C19C25-CFCE-4B57-B868-70890E1F45C9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BF5710-9F26-4485-BDC7-6BA5DA1AC32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1928802"/>
            <a:ext cx="7772400" cy="1470025"/>
          </a:xfrm>
        </p:spPr>
        <p:txBody>
          <a:bodyPr/>
          <a:lstStyle/>
          <a:p>
            <a:r>
              <a:rPr lang="ru-RU" dirty="0" smtClean="0"/>
              <a:t>Ядовитые растения Нижегородской области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85786" y="3886200"/>
            <a:ext cx="6215106" cy="1752600"/>
          </a:xfrm>
        </p:spPr>
        <p:txBody>
          <a:bodyPr>
            <a:normAutofit/>
          </a:bodyPr>
          <a:lstStyle/>
          <a:p>
            <a:pPr algn="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Выполнил</a:t>
            </a:r>
            <a:r>
              <a:rPr lang="ru-RU" dirty="0" smtClean="0"/>
              <a:t>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ученик</a:t>
            </a:r>
            <a:r>
              <a:rPr lang="ru-RU" dirty="0" smtClean="0"/>
              <a:t>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</a:t>
            </a:r>
            <a:r>
              <a:rPr lang="ru-RU" b="1" dirty="0" smtClean="0"/>
              <a:t>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класса</a:t>
            </a:r>
          </a:p>
          <a:p>
            <a:pPr algn="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Никита</a:t>
            </a:r>
            <a:r>
              <a:rPr lang="ru-RU" b="1" dirty="0" smtClean="0"/>
              <a:t>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Никулин</a:t>
            </a:r>
          </a:p>
          <a:p>
            <a:pPr algn="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Учитель: Лисовская А.А.</a:t>
            </a:r>
            <a:r>
              <a:rPr lang="ru-RU" dirty="0" smtClean="0"/>
              <a:t>                 </a:t>
            </a:r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4" name="Рисунок 3" descr="87074165_59349956_EM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0034" y="4500570"/>
            <a:ext cx="2206628" cy="1654971"/>
          </a:xfrm>
          <a:prstGeom prst="rect">
            <a:avLst/>
          </a:prstGeom>
        </p:spPr>
      </p:pic>
      <p:pic>
        <p:nvPicPr>
          <p:cNvPr id="5" name="Рисунок 4" descr="0ae7bde0de9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1"/>
            <a:ext cx="2428860" cy="1874776"/>
          </a:xfrm>
          <a:prstGeom prst="rect">
            <a:avLst/>
          </a:prstGeom>
        </p:spPr>
      </p:pic>
      <p:pic>
        <p:nvPicPr>
          <p:cNvPr id="6" name="Рисунок 5" descr="img_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389879" y="0"/>
            <a:ext cx="2754122" cy="1876602"/>
          </a:xfrm>
          <a:prstGeom prst="rect">
            <a:avLst/>
          </a:prstGeom>
        </p:spPr>
      </p:pic>
      <p:pic>
        <p:nvPicPr>
          <p:cNvPr id="7" name="Рисунок 6" descr="73323369_3363489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071802" y="1"/>
            <a:ext cx="2643206" cy="2004372"/>
          </a:xfrm>
          <a:prstGeom prst="rect">
            <a:avLst/>
          </a:prstGeom>
        </p:spPr>
      </p:pic>
      <p:pic>
        <p:nvPicPr>
          <p:cNvPr id="8" name="Рисунок 7" descr="1d5618dfc083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143768" y="4659829"/>
            <a:ext cx="2000232" cy="219817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Лютик ядовитый 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(</a:t>
            </a:r>
            <a:r>
              <a:rPr lang="ru-RU" b="1" dirty="0" err="1"/>
              <a:t>Ranunculus</a:t>
            </a:r>
            <a:r>
              <a:rPr lang="ru-RU" b="1" dirty="0"/>
              <a:t> </a:t>
            </a:r>
            <a:r>
              <a:rPr lang="ru-RU" b="1" dirty="0" err="1"/>
              <a:t>sceleratus</a:t>
            </a:r>
            <a:r>
              <a:rPr lang="ru-RU" b="1" dirty="0"/>
              <a:t>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Содержит </a:t>
            </a:r>
            <a:r>
              <a:rPr lang="ru-RU" dirty="0" err="1" smtClean="0"/>
              <a:t>протоанемонин</a:t>
            </a:r>
            <a:r>
              <a:rPr lang="ru-RU" dirty="0" smtClean="0"/>
              <a:t>. Его пары вызывают раздражение слизистой оболочки глаз , носа , гортани.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0_85854_2337b43f_X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28662" y="3143248"/>
            <a:ext cx="4043370" cy="3037273"/>
          </a:xfrm>
          <a:prstGeom prst="rect">
            <a:avLst/>
          </a:prstGeom>
        </p:spPr>
      </p:pic>
      <p:pic>
        <p:nvPicPr>
          <p:cNvPr id="5" name="Рисунок 4" descr="87074165_59349956_EM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14942" y="3214686"/>
            <a:ext cx="3556000" cy="29527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Белена черная (</a:t>
            </a:r>
            <a:r>
              <a:rPr lang="ru-RU" b="1" dirty="0" err="1"/>
              <a:t>Hyoscyamus</a:t>
            </a:r>
            <a:r>
              <a:rPr lang="ru-RU" b="1" dirty="0"/>
              <a:t> </a:t>
            </a:r>
            <a:r>
              <a:rPr lang="ru-RU" b="1" dirty="0" err="1"/>
              <a:t>niger</a:t>
            </a:r>
            <a:r>
              <a:rPr lang="ru-RU" b="1" dirty="0"/>
              <a:t>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    </a:t>
            </a:r>
            <a:r>
              <a:rPr lang="ru-RU" dirty="0" smtClean="0"/>
              <a:t>Все растение </a:t>
            </a:r>
            <a:r>
              <a:rPr lang="ru-RU" dirty="0" err="1" smtClean="0"/>
              <a:t>ядовито.Признаки</a:t>
            </a:r>
            <a:r>
              <a:rPr lang="ru-RU" dirty="0" smtClean="0"/>
              <a:t> легкого </a:t>
            </a:r>
            <a:r>
              <a:rPr lang="ru-RU" dirty="0" err="1" smtClean="0"/>
              <a:t>отравлени:сухость</a:t>
            </a:r>
            <a:r>
              <a:rPr lang="ru-RU" dirty="0" smtClean="0"/>
              <a:t> и жжение во </a:t>
            </a:r>
            <a:r>
              <a:rPr lang="ru-RU" dirty="0" err="1" smtClean="0"/>
              <a:t>рту,голос</a:t>
            </a:r>
            <a:r>
              <a:rPr lang="ru-RU" dirty="0" smtClean="0"/>
              <a:t> </a:t>
            </a:r>
            <a:r>
              <a:rPr lang="ru-RU" dirty="0" err="1" smtClean="0"/>
              <a:t>хриплый,зрачки</a:t>
            </a:r>
            <a:r>
              <a:rPr lang="ru-RU" dirty="0" smtClean="0"/>
              <a:t> </a:t>
            </a:r>
            <a:r>
              <a:rPr lang="ru-RU" dirty="0" err="1" smtClean="0"/>
              <a:t>сужжены,светобоязнь</a:t>
            </a:r>
            <a:r>
              <a:rPr lang="ru-RU" dirty="0" smtClean="0"/>
              <a:t>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b_11078belena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85786" y="3232042"/>
            <a:ext cx="2500330" cy="3330681"/>
          </a:xfrm>
          <a:prstGeom prst="rect">
            <a:avLst/>
          </a:prstGeom>
        </p:spPr>
      </p:pic>
      <p:pic>
        <p:nvPicPr>
          <p:cNvPr id="5" name="Рисунок 4" descr="0ae7bde0de9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786182" y="3429000"/>
            <a:ext cx="3976694" cy="306951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42860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Золотарник обыкновенный или Золотая розга (</a:t>
            </a:r>
            <a:r>
              <a:rPr lang="ru-RU" b="1" dirty="0" err="1"/>
              <a:t>Solidago</a:t>
            </a:r>
            <a:r>
              <a:rPr lang="ru-RU" b="1" dirty="0"/>
              <a:t> </a:t>
            </a:r>
            <a:r>
              <a:rPr lang="ru-RU" b="1" dirty="0" err="1"/>
              <a:t>rirgaurea</a:t>
            </a:r>
            <a:r>
              <a:rPr lang="ru-RU" b="1" dirty="0"/>
              <a:t>)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     </a:t>
            </a:r>
            <a:r>
              <a:rPr lang="ru-RU" dirty="0" smtClean="0"/>
              <a:t>Ядовито все </a:t>
            </a:r>
            <a:r>
              <a:rPr lang="ru-RU" dirty="0" err="1" smtClean="0"/>
              <a:t>растение.Признаки</a:t>
            </a:r>
            <a:r>
              <a:rPr lang="ru-RU" dirty="0" smtClean="0"/>
              <a:t> </a:t>
            </a:r>
            <a:r>
              <a:rPr lang="ru-RU" dirty="0" err="1" smtClean="0"/>
              <a:t>отравления:тошнота,рвота,судороги,боли</a:t>
            </a:r>
            <a:r>
              <a:rPr lang="ru-RU" dirty="0" smtClean="0"/>
              <a:t> в животе.</a:t>
            </a:r>
          </a:p>
          <a:p>
            <a:endParaRPr lang="ru-RU" dirty="0"/>
          </a:p>
        </p:txBody>
      </p:sp>
      <p:pic>
        <p:nvPicPr>
          <p:cNvPr id="4" name="Рисунок 3" descr="zolotarnik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14348" y="3357562"/>
            <a:ext cx="3810000" cy="2857500"/>
          </a:xfrm>
          <a:prstGeom prst="rect">
            <a:avLst/>
          </a:prstGeom>
        </p:spPr>
      </p:pic>
      <p:pic>
        <p:nvPicPr>
          <p:cNvPr id="5" name="Рисунок 4" descr="дача_060731 243 Золотарник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0" y="3286124"/>
            <a:ext cx="4000501" cy="30003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Вех ядовитый (</a:t>
            </a:r>
            <a:r>
              <a:rPr lang="ru-RU" b="1" dirty="0" err="1"/>
              <a:t>Cicuta</a:t>
            </a:r>
            <a:r>
              <a:rPr lang="ru-RU" b="1" dirty="0"/>
              <a:t> </a:t>
            </a:r>
            <a:r>
              <a:rPr lang="ru-RU" b="1" dirty="0" err="1"/>
              <a:t>virosa</a:t>
            </a:r>
            <a:r>
              <a:rPr lang="ru-RU" b="1" dirty="0"/>
              <a:t>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Наибольшую опасность представляют корневища с </a:t>
            </a:r>
            <a:r>
              <a:rPr lang="ru-RU" dirty="0" err="1" smtClean="0"/>
              <a:t>корнями.Признаки</a:t>
            </a:r>
            <a:r>
              <a:rPr lang="ru-RU" dirty="0" smtClean="0"/>
              <a:t> </a:t>
            </a:r>
            <a:r>
              <a:rPr lang="ru-RU" dirty="0" err="1" smtClean="0"/>
              <a:t>отравления:головокружение,пена</a:t>
            </a:r>
            <a:r>
              <a:rPr lang="ru-RU" dirty="0" smtClean="0"/>
              <a:t> изо </a:t>
            </a:r>
            <a:r>
              <a:rPr lang="ru-RU" dirty="0" err="1" smtClean="0"/>
              <a:t>рта,зрачки</a:t>
            </a:r>
            <a:r>
              <a:rPr lang="ru-RU" dirty="0" smtClean="0"/>
              <a:t> расширены.</a:t>
            </a:r>
            <a:endParaRPr lang="ru-RU" dirty="0"/>
          </a:p>
        </p:txBody>
      </p:sp>
      <p:pic>
        <p:nvPicPr>
          <p:cNvPr id="4" name="Рисунок 3" descr="0a0a2df1f774fe3a221e2156b6aabda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28661" y="3714752"/>
            <a:ext cx="3425511" cy="2571768"/>
          </a:xfrm>
          <a:prstGeom prst="rect">
            <a:avLst/>
          </a:prstGeom>
        </p:spPr>
      </p:pic>
      <p:pic>
        <p:nvPicPr>
          <p:cNvPr id="5" name="Рисунок 4" descr="LCicutaviros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72066" y="3714752"/>
            <a:ext cx="3429024" cy="25717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/>
          <a:lstStyle/>
          <a:p>
            <a:r>
              <a:rPr lang="ru-RU" b="1" dirty="0" smtClean="0"/>
              <a:t>При отравлении растениями: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5214974"/>
          </a:xfrm>
        </p:spPr>
        <p:txBody>
          <a:bodyPr>
            <a:normAutofit/>
          </a:bodyPr>
          <a:lstStyle/>
          <a:p>
            <a:r>
              <a:rPr lang="ru-RU" dirty="0" smtClean="0"/>
              <a:t> выпить </a:t>
            </a:r>
            <a:r>
              <a:rPr lang="ru-RU" dirty="0"/>
              <a:t>1-2 стакана теплой воды с поваренной солью </a:t>
            </a:r>
            <a:r>
              <a:rPr lang="ru-RU" dirty="0" smtClean="0"/>
              <a:t>и </a:t>
            </a:r>
            <a:r>
              <a:rPr lang="ru-RU" dirty="0"/>
              <a:t>вызывать рвоту</a:t>
            </a:r>
            <a:r>
              <a:rPr lang="ru-RU" dirty="0" smtClean="0"/>
              <a:t>.</a:t>
            </a:r>
          </a:p>
          <a:p>
            <a:r>
              <a:rPr lang="ru-RU" dirty="0" smtClean="0"/>
              <a:t> процедуру </a:t>
            </a:r>
            <a:r>
              <a:rPr lang="ru-RU" dirty="0"/>
              <a:t>повторяют 3-4 раза</a:t>
            </a:r>
            <a:r>
              <a:rPr lang="ru-RU" dirty="0" smtClean="0"/>
              <a:t>.</a:t>
            </a:r>
          </a:p>
          <a:p>
            <a:r>
              <a:rPr lang="ru-RU" dirty="0" smtClean="0"/>
              <a:t>необходимо </a:t>
            </a:r>
            <a:r>
              <a:rPr lang="ru-RU" dirty="0"/>
              <a:t>принять </a:t>
            </a:r>
            <a:r>
              <a:rPr lang="ru-RU" dirty="0" smtClean="0"/>
              <a:t>активированный уголь или слабительное </a:t>
            </a:r>
            <a:r>
              <a:rPr lang="ru-RU" dirty="0"/>
              <a:t>- 30 г сульфата магния. </a:t>
            </a:r>
            <a:endParaRPr lang="ru-RU" dirty="0" smtClean="0"/>
          </a:p>
          <a:p>
            <a:r>
              <a:rPr lang="ru-RU" dirty="0" smtClean="0"/>
              <a:t>После </a:t>
            </a:r>
            <a:r>
              <a:rPr lang="ru-RU" dirty="0"/>
              <a:t>проведения этих мероприятий необходимо доставить человека в максимально короткий срок в отделение скорой помощи.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14554"/>
            <a:ext cx="8229600" cy="3911609"/>
          </a:xfrm>
        </p:spPr>
        <p:txBody>
          <a:bodyPr>
            <a:normAutofit/>
          </a:bodyPr>
          <a:lstStyle/>
          <a:p>
            <a:pPr lvl="4">
              <a:buNone/>
            </a:pPr>
            <a:r>
              <a:rPr lang="ru-RU" sz="9600" dirty="0" smtClean="0"/>
              <a:t>Конец!!!</a:t>
            </a:r>
            <a:endParaRPr lang="ru-RU" sz="96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85814" y="-142900"/>
            <a:ext cx="7772400" cy="5214974"/>
          </a:xfrm>
        </p:spPr>
        <p:txBody>
          <a:bodyPr>
            <a:noAutofit/>
          </a:bodyPr>
          <a:lstStyle/>
          <a:p>
            <a:r>
              <a:rPr lang="ru-RU" sz="3200" b="1" dirty="0" smtClean="0"/>
              <a:t>Ядовитые растения </a:t>
            </a:r>
            <a:r>
              <a:rPr lang="ru-RU" sz="2800" dirty="0" smtClean="0"/>
              <a:t>-растения</a:t>
            </a:r>
            <a:r>
              <a:rPr lang="ru-RU" sz="2800" dirty="0"/>
              <a:t>, содержащие яды, т.е. химические вещества, которые, попадая в организм человека или животного, наносят вред здоровью. 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ru-RU" sz="2800" dirty="0"/>
              <a:t>Основные действующие вещества ядовитого растения  - алкалоиды,</a:t>
            </a:r>
            <a:br>
              <a:rPr lang="ru-RU" sz="2800" dirty="0"/>
            </a:br>
            <a:r>
              <a:rPr lang="ru-RU" sz="2800" dirty="0"/>
              <a:t>гликозиды (в том числе сапонины), эфирные масла, органические </a:t>
            </a:r>
            <a:r>
              <a:rPr lang="ru-RU" sz="2800" dirty="0" smtClean="0"/>
              <a:t>кислоты</a:t>
            </a:r>
            <a:r>
              <a:rPr lang="en-US" sz="2800" dirty="0"/>
              <a:t>.</a:t>
            </a:r>
            <a:r>
              <a:rPr lang="ru-RU" sz="2800" dirty="0" smtClean="0"/>
              <a:t> </a:t>
            </a:r>
            <a:endParaRPr lang="ru-RU" sz="2800" dirty="0"/>
          </a:p>
        </p:txBody>
      </p:sp>
      <p:pic>
        <p:nvPicPr>
          <p:cNvPr id="4" name="Рисунок 3" descr="бузин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643570" y="4859331"/>
            <a:ext cx="2909882" cy="1855817"/>
          </a:xfrm>
          <a:prstGeom prst="rect">
            <a:avLst/>
          </a:prstGeom>
        </p:spPr>
      </p:pic>
      <p:pic>
        <p:nvPicPr>
          <p:cNvPr id="5" name="Рисунок 4" descr="adf30e16cbc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8596" y="4929198"/>
            <a:ext cx="2928958" cy="189894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8229600" cy="1857388"/>
          </a:xfrm>
        </p:spPr>
        <p:txBody>
          <a:bodyPr>
            <a:normAutofit fontScale="90000"/>
          </a:bodyPr>
          <a:lstStyle/>
          <a:p>
            <a:r>
              <a:rPr lang="ru-RU" sz="2700" dirty="0"/>
              <a:t>Наиболее распространенными семействами являются: Лютиковые - 18,6% от общего количества, Норичниковые – 7,6 %, Сложноцветные и Крестоцветные– 6,8 %, Зонтичные – 5,5%, Гвоздичные – 4,8</a:t>
            </a:r>
            <a:r>
              <a:rPr lang="ru-RU" sz="2700" dirty="0" smtClean="0"/>
              <a:t>%</a:t>
            </a:r>
            <a:endParaRPr lang="ru-RU" dirty="0"/>
          </a:p>
        </p:txBody>
      </p:sp>
      <p:pic>
        <p:nvPicPr>
          <p:cNvPr id="4" name="Содержимое 3" descr="image001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53946" y="2427926"/>
            <a:ext cx="8075705" cy="400147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/>
            </a:r>
            <a:br>
              <a:rPr lang="en-US" b="1" dirty="0" smtClean="0"/>
            </a:br>
            <a:r>
              <a:rPr lang="ru-RU" b="1" dirty="0" smtClean="0"/>
              <a:t>Багульник болотный</a:t>
            </a:r>
            <a:br>
              <a:rPr lang="ru-RU" b="1" dirty="0" smtClean="0"/>
            </a:br>
            <a:r>
              <a:rPr lang="ru-RU" b="1" dirty="0" smtClean="0"/>
              <a:t>(</a:t>
            </a:r>
            <a:r>
              <a:rPr lang="ru-RU" b="1" dirty="0" err="1" smtClean="0"/>
              <a:t>Ledum</a:t>
            </a:r>
            <a:r>
              <a:rPr lang="ru-RU" b="1" dirty="0" smtClean="0"/>
              <a:t> </a:t>
            </a:r>
            <a:r>
              <a:rPr lang="ru-RU" b="1" dirty="0" err="1" smtClean="0"/>
              <a:t>palustre</a:t>
            </a:r>
            <a:r>
              <a:rPr lang="ru-RU" b="1" dirty="0" smtClean="0"/>
              <a:t>)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</a:t>
            </a:r>
            <a:r>
              <a:rPr lang="ru-RU" sz="2400" dirty="0" smtClean="0"/>
              <a:t>Во </a:t>
            </a:r>
            <a:r>
              <a:rPr lang="ru-RU" sz="2400" dirty="0"/>
              <a:t>время цветения - сильно пахнущее, выделяет в воздух вещества, которые вызывают сильную головную боль, головокружение и даже обморок. </a:t>
            </a:r>
            <a:endParaRPr lang="ru-RU" sz="2400" dirty="0" smtClean="0"/>
          </a:p>
          <a:p>
            <a:pPr>
              <a:buNone/>
            </a:pPr>
            <a:endParaRPr lang="ru-RU" sz="2400" dirty="0"/>
          </a:p>
          <a:p>
            <a:endParaRPr lang="ru-RU" dirty="0"/>
          </a:p>
        </p:txBody>
      </p:sp>
      <p:pic>
        <p:nvPicPr>
          <p:cNvPr id="4" name="Рисунок 3" descr="bagylnik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14480" y="3143248"/>
            <a:ext cx="2714644" cy="3364197"/>
          </a:xfrm>
          <a:prstGeom prst="rect">
            <a:avLst/>
          </a:prstGeom>
        </p:spPr>
      </p:pic>
      <p:pic>
        <p:nvPicPr>
          <p:cNvPr id="5" name="Рисунок 4" descr="sub_wm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643570" y="2786058"/>
            <a:ext cx="2928958" cy="37619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Волчье лыко (</a:t>
            </a:r>
            <a:r>
              <a:rPr lang="ru-RU" b="1" dirty="0" err="1" smtClean="0"/>
              <a:t>Daphne</a:t>
            </a:r>
            <a:r>
              <a:rPr lang="ru-RU" b="1" dirty="0" smtClean="0"/>
              <a:t> </a:t>
            </a:r>
            <a:r>
              <a:rPr lang="ru-RU" b="1" dirty="0" err="1" smtClean="0"/>
              <a:t>mezereum</a:t>
            </a:r>
            <a:r>
              <a:rPr lang="ru-RU" b="1" dirty="0" smtClean="0"/>
              <a:t>)</a:t>
            </a:r>
            <a:br>
              <a:rPr lang="ru-RU" b="1" dirty="0" smtClean="0"/>
            </a:b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071546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    </a:t>
            </a:r>
            <a:r>
              <a:rPr lang="ru-RU" dirty="0" smtClean="0"/>
              <a:t>Все растение ядовито , особенно плоды.</a:t>
            </a:r>
            <a:r>
              <a:rPr lang="ru-RU" dirty="0"/>
              <a:t> Признаки отравления: жжение во рту, глотке, слюнотечение, тошнота, рвота, диарея, боли в животе, снижение артериального давления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  <p:pic>
        <p:nvPicPr>
          <p:cNvPr id="4" name="Рисунок 3" descr="volcheyagodnik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57224" y="3714752"/>
            <a:ext cx="3333773" cy="2500330"/>
          </a:xfrm>
          <a:prstGeom prst="rect">
            <a:avLst/>
          </a:prstGeom>
        </p:spPr>
      </p:pic>
      <p:pic>
        <p:nvPicPr>
          <p:cNvPr id="5" name="Рисунок 4" descr="1d5618dfc08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14876" y="3714752"/>
            <a:ext cx="3405190" cy="26070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Бузина красная(</a:t>
            </a:r>
            <a:r>
              <a:rPr lang="ru-RU" b="1" dirty="0" err="1" smtClean="0"/>
              <a:t>Sambucus</a:t>
            </a:r>
            <a:r>
              <a:rPr lang="ru-RU" b="1" dirty="0" smtClean="0"/>
              <a:t> </a:t>
            </a:r>
            <a:r>
              <a:rPr lang="ru-RU" b="1" dirty="0" err="1" smtClean="0"/>
              <a:t>racemosa</a:t>
            </a:r>
            <a:r>
              <a:rPr lang="ru-RU" b="1" dirty="0" smtClean="0"/>
              <a:t>)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214422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    </a:t>
            </a:r>
            <a:r>
              <a:rPr lang="ru-RU" dirty="0" smtClean="0"/>
              <a:t>Ядовитыми , считаются ягоды. Яд </a:t>
            </a:r>
            <a:r>
              <a:rPr lang="ru-RU" dirty="0"/>
              <a:t>оказывает нейротоксическое действие, происходит нарушение окислительных процессов в ферментных системах тканей.</a:t>
            </a:r>
          </a:p>
          <a:p>
            <a:endParaRPr lang="ru-RU" dirty="0"/>
          </a:p>
        </p:txBody>
      </p:sp>
      <p:pic>
        <p:nvPicPr>
          <p:cNvPr id="4" name="Рисунок 3" descr="77164472_buzina_krasnay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28662" y="3357562"/>
            <a:ext cx="3714776" cy="2786082"/>
          </a:xfrm>
          <a:prstGeom prst="rect">
            <a:avLst/>
          </a:prstGeom>
        </p:spPr>
      </p:pic>
      <p:pic>
        <p:nvPicPr>
          <p:cNvPr id="5" name="Рисунок 4" descr="73323369_336348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14942" y="3357562"/>
            <a:ext cx="3429024" cy="290752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Борщевик сибирский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ru-RU" b="1" dirty="0" smtClean="0"/>
              <a:t>(</a:t>
            </a:r>
            <a:r>
              <a:rPr lang="ru-RU" b="1" dirty="0" err="1" smtClean="0"/>
              <a:t>Heracleum</a:t>
            </a:r>
            <a:r>
              <a:rPr lang="ru-RU" b="1" dirty="0" smtClean="0"/>
              <a:t> </a:t>
            </a:r>
            <a:r>
              <a:rPr lang="ru-RU" b="1" dirty="0" err="1" smtClean="0"/>
              <a:t>sibiricum</a:t>
            </a:r>
            <a:r>
              <a:rPr lang="ru-RU" b="1" dirty="0" smtClean="0"/>
              <a:t>)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Ядовитыми ,считаются все части растения . При соприкосновении с растением , оказывает местное раздражающее действие. </a:t>
            </a:r>
            <a:endParaRPr lang="ru-RU" dirty="0"/>
          </a:p>
        </p:txBody>
      </p:sp>
      <p:pic>
        <p:nvPicPr>
          <p:cNvPr id="4" name="Рисунок 3" descr="imagick_c0d4418fcdc824931196b07e4c19121bd25d60d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14348" y="3714752"/>
            <a:ext cx="3571900" cy="2677587"/>
          </a:xfrm>
          <a:prstGeom prst="rect">
            <a:avLst/>
          </a:prstGeom>
        </p:spPr>
      </p:pic>
      <p:pic>
        <p:nvPicPr>
          <p:cNvPr id="5" name="Рисунок 4" descr="Kaunieciai-kibo-naikinti-Sosnovskio-barsciu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357686" y="3286124"/>
            <a:ext cx="4216134" cy="316389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Копытень европейский 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(</a:t>
            </a:r>
            <a:r>
              <a:rPr lang="ru-RU" b="1" dirty="0" err="1"/>
              <a:t>Asarum</a:t>
            </a:r>
            <a:r>
              <a:rPr lang="ru-RU" b="1" dirty="0"/>
              <a:t> </a:t>
            </a:r>
            <a:r>
              <a:rPr lang="ru-RU" b="1" dirty="0" err="1"/>
              <a:t>europaeum</a:t>
            </a:r>
            <a:r>
              <a:rPr lang="ru-RU" b="1" dirty="0"/>
              <a:t>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493096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Листья содержат </a:t>
            </a:r>
            <a:r>
              <a:rPr lang="ru-RU" dirty="0" err="1" smtClean="0"/>
              <a:t>азарон</a:t>
            </a:r>
            <a:r>
              <a:rPr lang="ru-RU" dirty="0"/>
              <a:t> </a:t>
            </a:r>
            <a:r>
              <a:rPr lang="ru-RU" dirty="0" smtClean="0"/>
              <a:t>. Вызывает тошноту </a:t>
            </a:r>
            <a:r>
              <a:rPr lang="ru-RU" dirty="0" err="1" smtClean="0"/>
              <a:t>рвоту,нефрит,аборты,смерть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  <p:pic>
        <p:nvPicPr>
          <p:cNvPr id="4" name="Рисунок 3" descr="kopytnik-pospolity-asarum-europaeum_174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14480" y="2857496"/>
            <a:ext cx="5000628" cy="359439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42860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Вороний глаз обыкновенный (</a:t>
            </a:r>
            <a:r>
              <a:rPr lang="ru-RU" b="1" dirty="0" err="1"/>
              <a:t>Paris</a:t>
            </a:r>
            <a:r>
              <a:rPr lang="ru-RU" b="1" dirty="0"/>
              <a:t> </a:t>
            </a:r>
            <a:r>
              <a:rPr lang="ru-RU" b="1" dirty="0" err="1"/>
              <a:t>quadrifolia</a:t>
            </a:r>
            <a:r>
              <a:rPr lang="ru-RU" b="1" dirty="0"/>
              <a:t>)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Ядовито все растение , особенно ягода и корневище. Симптомы </a:t>
            </a:r>
            <a:r>
              <a:rPr lang="ru-RU" dirty="0" err="1" smtClean="0"/>
              <a:t>отравления:тошнота,рвота,коликообразные</a:t>
            </a:r>
            <a:r>
              <a:rPr lang="ru-RU" dirty="0" smtClean="0"/>
              <a:t> </a:t>
            </a:r>
            <a:r>
              <a:rPr lang="ru-RU" dirty="0" err="1" smtClean="0"/>
              <a:t>боли,судороги,остановка</a:t>
            </a:r>
            <a:r>
              <a:rPr lang="ru-RU" dirty="0" smtClean="0"/>
              <a:t> </a:t>
            </a:r>
            <a:r>
              <a:rPr lang="ru-RU" dirty="0" err="1" smtClean="0"/>
              <a:t>дыхания,паралич</a:t>
            </a:r>
            <a:r>
              <a:rPr lang="ru-RU" dirty="0" smtClean="0"/>
              <a:t>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0_59609_329f57_X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0034" y="3714752"/>
            <a:ext cx="3905277" cy="2928958"/>
          </a:xfrm>
          <a:prstGeom prst="rect">
            <a:avLst/>
          </a:prstGeom>
        </p:spPr>
      </p:pic>
      <p:pic>
        <p:nvPicPr>
          <p:cNvPr id="5" name="Рисунок 4" descr="img_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19504" y="3714752"/>
            <a:ext cx="4140800" cy="28575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240</TotalTime>
  <Words>337</Words>
  <Application>Microsoft Office PowerPoint</Application>
  <PresentationFormat>Экран (4:3)</PresentationFormat>
  <Paragraphs>33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Ядовитые растения Нижегородской области </vt:lpstr>
      <vt:lpstr>Ядовитые растения -растения, содержащие яды, т.е. химические вещества, которые, попадая в организм человека или животного, наносят вред здоровью.  Основные действующие вещества ядовитого растения  - алкалоиды, гликозиды (в том числе сапонины), эфирные масла, органические кислоты. </vt:lpstr>
      <vt:lpstr>Наиболее распространенными семействами являются: Лютиковые - 18,6% от общего количества, Норичниковые – 7,6 %, Сложноцветные и Крестоцветные– 6,8 %, Зонтичные – 5,5%, Гвоздичные – 4,8%</vt:lpstr>
      <vt:lpstr> Багульник болотный (Ledum palustre) </vt:lpstr>
      <vt:lpstr>Волчье лыко (Daphne mezereum) </vt:lpstr>
      <vt:lpstr>Бузина красная(Sambucus racemosa)</vt:lpstr>
      <vt:lpstr>Борщевик сибирский (Heracleum sibiricum)</vt:lpstr>
      <vt:lpstr>Копытень европейский  (Asarum europaeum)</vt:lpstr>
      <vt:lpstr>Вороний глаз обыкновенный (Paris quadrifolia) </vt:lpstr>
      <vt:lpstr>Лютик ядовитый  (Ranunculus sceleratus)</vt:lpstr>
      <vt:lpstr>Белена черная (Hyoscyamus niger)</vt:lpstr>
      <vt:lpstr>Золотарник обыкновенный или Золотая розга (Solidago rirgaurea) </vt:lpstr>
      <vt:lpstr>Вех ядовитый (Cicuta virosa)</vt:lpstr>
      <vt:lpstr>При отравлении растениями:</vt:lpstr>
      <vt:lpstr> 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Школа</cp:lastModifiedBy>
  <cp:revision>15</cp:revision>
  <dcterms:created xsi:type="dcterms:W3CDTF">2013-04-07T15:12:22Z</dcterms:created>
  <dcterms:modified xsi:type="dcterms:W3CDTF">2019-12-08T20:38:28Z</dcterms:modified>
</cp:coreProperties>
</file>