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6" r:id="rId2"/>
    <p:sldId id="259" r:id="rId3"/>
    <p:sldId id="307" r:id="rId4"/>
    <p:sldId id="311" r:id="rId5"/>
    <p:sldId id="291" r:id="rId6"/>
    <p:sldId id="310" r:id="rId7"/>
    <p:sldId id="312" r:id="rId8"/>
    <p:sldId id="290" r:id="rId9"/>
    <p:sldId id="292" r:id="rId10"/>
    <p:sldId id="305" r:id="rId11"/>
    <p:sldId id="295" r:id="rId12"/>
    <p:sldId id="279" r:id="rId13"/>
    <p:sldId id="314" r:id="rId14"/>
    <p:sldId id="278" r:id="rId15"/>
    <p:sldId id="293" r:id="rId16"/>
    <p:sldId id="294" r:id="rId17"/>
    <p:sldId id="296" r:id="rId18"/>
    <p:sldId id="268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D33B7"/>
    <a:srgbClr val="1E3C14"/>
    <a:srgbClr val="FF9900"/>
    <a:srgbClr val="CC6600"/>
    <a:srgbClr val="FF0066"/>
    <a:srgbClr val="337540"/>
    <a:srgbClr val="005A9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86233-9138-43C8-BB37-79256BEA475F}" type="datetimeFigureOut">
              <a:rPr lang="ru-RU"/>
              <a:pPr>
                <a:defRPr/>
              </a:pPr>
              <a:t>29.10.2017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18AC7-57F1-4936-925F-2DACF9548B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2D7A8-8002-47C6-889E-AFDECA8B3BD8}" type="datetimeFigureOut">
              <a:rPr lang="ru-RU"/>
              <a:pPr>
                <a:defRPr/>
              </a:pPr>
              <a:t>29.10.2017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0C998-372A-4823-8D43-8257199E4A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4D95D-C29C-423E-9FBC-E3976CB81F25}" type="datetimeFigureOut">
              <a:rPr lang="ru-RU"/>
              <a:pPr>
                <a:defRPr/>
              </a:pPr>
              <a:t>29.10.2017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685C2-4A0E-4724-A18C-533EBA9E0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63B0D-72BC-44B9-A449-00561172E135}" type="datetimeFigureOut">
              <a:rPr lang="ru-RU"/>
              <a:pPr>
                <a:defRPr/>
              </a:pPr>
              <a:t>29.10.2017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FBC5C-8161-4AB8-BD7B-D47700396B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C9A90-15E0-4FA3-AC23-AA830E4BAE18}" type="datetimeFigureOut">
              <a:rPr lang="ru-RU"/>
              <a:pPr>
                <a:defRPr/>
              </a:pPr>
              <a:t>29.10.2017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E485F-B6FA-4F90-BCCB-BFE7C48BD2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BCA69-B848-4772-B9CF-3C7005FD1321}" type="datetimeFigureOut">
              <a:rPr lang="ru-RU"/>
              <a:pPr>
                <a:defRPr/>
              </a:pPr>
              <a:t>29.10.2017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1B0A4-DE2E-49BC-94B7-1DCFB8E276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01EBD-6166-4F33-93F5-F6A1D35D9F12}" type="datetimeFigureOut">
              <a:rPr lang="ru-RU"/>
              <a:pPr>
                <a:defRPr/>
              </a:pPr>
              <a:t>29.10.2017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D60BF-7C95-4765-9FE8-590B1B368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B8912-A3A3-4F84-837C-C9967FFDFB10}" type="datetimeFigureOut">
              <a:rPr lang="ru-RU"/>
              <a:pPr>
                <a:defRPr/>
              </a:pPr>
              <a:t>29.10.2017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88E51-DFFE-4137-8EC4-EB8693A690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6E823-DE50-4812-8584-8615A8F99EAF}" type="datetimeFigureOut">
              <a:rPr lang="ru-RU"/>
              <a:pPr>
                <a:defRPr/>
              </a:pPr>
              <a:t>29.10.2017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201F7-2061-4596-A9EE-FD27CE2C56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CB075-247B-45BF-AAAA-733FD8B5FD90}" type="datetimeFigureOut">
              <a:rPr lang="ru-RU"/>
              <a:pPr>
                <a:defRPr/>
              </a:pPr>
              <a:t>29.10.2017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B7C36-1EE9-4ADC-9586-A22C7A33B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6E496-B4A9-4C15-A615-030835E0958A}" type="datetimeFigureOut">
              <a:rPr lang="ru-RU"/>
              <a:pPr>
                <a:defRPr/>
              </a:pPr>
              <a:t>29.10.2017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B8E29-9FBD-4C8A-A894-0841BB794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8CBB7DF-C900-4F1C-B023-4CFDE6E3195C}" type="datetimeFigureOut">
              <a:rPr lang="ru-RU"/>
              <a:pPr>
                <a:defRPr/>
              </a:pPr>
              <a:t>29.10.2017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3A0EC2-371B-4C72-ABB5-D8AFAC304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1" r:id="rId4"/>
    <p:sldLayoutId id="2147483735" r:id="rId5"/>
    <p:sldLayoutId id="2147483730" r:id="rId6"/>
    <p:sldLayoutId id="2147483736" r:id="rId7"/>
    <p:sldLayoutId id="2147483737" r:id="rId8"/>
    <p:sldLayoutId id="2147483738" r:id="rId9"/>
    <p:sldLayoutId id="2147483729" r:id="rId10"/>
    <p:sldLayoutId id="214748373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8139429" cy="612629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500034" y="4429132"/>
            <a:ext cx="6000791" cy="132343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ЗДОРОВЬЕСБЕРЕЖЕНИЕ </a:t>
            </a:r>
          </a:p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в </a:t>
            </a:r>
            <a:r>
              <a:rPr lang="ru-RU" sz="4000" b="1" dirty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начальной </a:t>
            </a:r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школе</a:t>
            </a:r>
            <a:endParaRPr lang="ru-RU" sz="4000" b="1" dirty="0">
              <a:solidFill>
                <a:srgbClr val="0000FF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57224" y="571480"/>
            <a:ext cx="7358063" cy="42862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Физкультминутки   включают:</a:t>
            </a:r>
          </a:p>
        </p:txBody>
      </p:sp>
      <p:sp>
        <p:nvSpPr>
          <p:cNvPr id="5" name="Овал 4"/>
          <p:cNvSpPr/>
          <p:nvPr/>
        </p:nvSpPr>
        <p:spPr>
          <a:xfrm>
            <a:off x="5429250" y="1500188"/>
            <a:ext cx="2771775" cy="792162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Дыхательные упражнения</a:t>
            </a:r>
          </a:p>
        </p:txBody>
      </p:sp>
      <p:sp>
        <p:nvSpPr>
          <p:cNvPr id="8" name="Овал 7"/>
          <p:cNvSpPr/>
          <p:nvPr/>
        </p:nvSpPr>
        <p:spPr>
          <a:xfrm>
            <a:off x="571500" y="3714750"/>
            <a:ext cx="3671888" cy="1116013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75000"/>
                  <a:tint val="66000"/>
                  <a:satMod val="160000"/>
                </a:schemeClr>
              </a:gs>
              <a:gs pos="50000">
                <a:schemeClr val="bg2">
                  <a:lumMod val="75000"/>
                  <a:tint val="44500"/>
                  <a:satMod val="160000"/>
                </a:schemeClr>
              </a:gs>
              <a:gs pos="100000">
                <a:schemeClr val="bg2">
                  <a:lumMod val="75000"/>
                  <a:tint val="23500"/>
                  <a:satMod val="160000"/>
                </a:schemeClr>
              </a:gs>
            </a:gsLst>
            <a:lin ang="13500000" scaled="1"/>
            <a:tileRect/>
          </a:gradFill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Упражнения для профилактики нарушения  осанки</a:t>
            </a:r>
          </a:p>
        </p:txBody>
      </p:sp>
      <p:sp>
        <p:nvSpPr>
          <p:cNvPr id="12" name="Овал 11"/>
          <p:cNvSpPr/>
          <p:nvPr/>
        </p:nvSpPr>
        <p:spPr>
          <a:xfrm>
            <a:off x="1143000" y="1571625"/>
            <a:ext cx="2771775" cy="792163"/>
          </a:xfrm>
          <a:prstGeom prst="ellipse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Гимнастику для глаз</a:t>
            </a:r>
          </a:p>
        </p:txBody>
      </p:sp>
      <p:sp>
        <p:nvSpPr>
          <p:cNvPr id="13" name="Овал 12"/>
          <p:cNvSpPr/>
          <p:nvPr/>
        </p:nvSpPr>
        <p:spPr>
          <a:xfrm>
            <a:off x="214313" y="5143500"/>
            <a:ext cx="4176712" cy="1079500"/>
          </a:xfrm>
          <a:prstGeom prst="ellipse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Упражнения для профилактики плоскостопия</a:t>
            </a:r>
          </a:p>
        </p:txBody>
      </p:sp>
      <p:sp>
        <p:nvSpPr>
          <p:cNvPr id="15" name="Овал 14"/>
          <p:cNvSpPr/>
          <p:nvPr/>
        </p:nvSpPr>
        <p:spPr>
          <a:xfrm>
            <a:off x="4786313" y="5072063"/>
            <a:ext cx="4176712" cy="1079500"/>
          </a:xfrm>
          <a:prstGeom prst="ellipse">
            <a:avLst/>
          </a:prstGeom>
          <a:gradFill flip="none" rotWithShape="1">
            <a:gsLst>
              <a:gs pos="0">
                <a:srgbClr val="FF0066">
                  <a:tint val="66000"/>
                  <a:satMod val="160000"/>
                </a:srgbClr>
              </a:gs>
              <a:gs pos="50000">
                <a:srgbClr val="FF0066">
                  <a:tint val="44500"/>
                  <a:satMod val="160000"/>
                </a:srgbClr>
              </a:gs>
              <a:gs pos="100000">
                <a:srgbClr val="FF0066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Упражнения для улучшения мозгового кровообращения</a:t>
            </a:r>
          </a:p>
        </p:txBody>
      </p:sp>
      <p:sp>
        <p:nvSpPr>
          <p:cNvPr id="16" name="Овал 15"/>
          <p:cNvSpPr/>
          <p:nvPr/>
        </p:nvSpPr>
        <p:spPr>
          <a:xfrm>
            <a:off x="714375" y="2571750"/>
            <a:ext cx="3384550" cy="900113"/>
          </a:xfrm>
          <a:prstGeom prst="ellipse">
            <a:avLst/>
          </a:prstGeom>
          <a:gradFill flip="none" rotWithShape="1">
            <a:gsLst>
              <a:gs pos="0">
                <a:srgbClr val="FF9900">
                  <a:tint val="66000"/>
                  <a:satMod val="160000"/>
                </a:srgbClr>
              </a:gs>
              <a:gs pos="50000">
                <a:srgbClr val="FF9900">
                  <a:tint val="44500"/>
                  <a:satMod val="160000"/>
                </a:srgbClr>
              </a:gs>
              <a:gs pos="100000">
                <a:srgbClr val="FF99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Упражнения для кистей  рук</a:t>
            </a:r>
          </a:p>
        </p:txBody>
      </p:sp>
      <p:sp>
        <p:nvSpPr>
          <p:cNvPr id="17" name="Овал 16"/>
          <p:cNvSpPr/>
          <p:nvPr/>
        </p:nvSpPr>
        <p:spPr>
          <a:xfrm>
            <a:off x="4929188" y="3643313"/>
            <a:ext cx="3671887" cy="111601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Игровой </a:t>
            </a:r>
            <a:r>
              <a:rPr lang="ru-RU" sz="20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самомассаж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5072063" y="2500313"/>
            <a:ext cx="3384550" cy="900112"/>
          </a:xfrm>
          <a:prstGeom prst="ellipse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3375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Психогимнастику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14546" y="428604"/>
            <a:ext cx="4714875" cy="42862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 Гимнастика  для  глаз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143375" y="4572000"/>
            <a:ext cx="4071938" cy="1857375"/>
          </a:xfrm>
          <a:prstGeom prst="round2Diag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Движение глазного яблока по заданным направлениям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Самомассаж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Использование бумажных </a:t>
            </a:r>
            <a:r>
              <a:rPr lang="ru-RU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офтальмотренажеров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214422"/>
            <a:ext cx="2457450" cy="2476500"/>
          </a:xfrm>
          <a:prstGeom prst="round2Diag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ffectLst/>
        </p:spPr>
      </p:pic>
      <p:pic>
        <p:nvPicPr>
          <p:cNvPr id="2355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5" y="1214438"/>
            <a:ext cx="4000500" cy="314325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23558" name="Рисунок 9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428625" y="3857625"/>
            <a:ext cx="3143250" cy="2714625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28662" y="428604"/>
            <a:ext cx="7286625" cy="42862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Упражнения  для  улучшения  осанки</a:t>
            </a:r>
          </a:p>
        </p:txBody>
      </p:sp>
      <p:pic>
        <p:nvPicPr>
          <p:cNvPr id="24579" name="Picture 5"/>
          <p:cNvPicPr>
            <a:picLocks noChangeAspect="1" noChangeArrowheads="1"/>
          </p:cNvPicPr>
          <p:nvPr/>
        </p:nvPicPr>
        <p:blipFill>
          <a:blip r:embed="rId2" cstate="print"/>
          <a:srcRect r="226" b="78"/>
          <a:stretch>
            <a:fillRect/>
          </a:stretch>
        </p:blipFill>
        <p:spPr bwMode="auto">
          <a:xfrm>
            <a:off x="6143625" y="1404938"/>
            <a:ext cx="2428875" cy="3309937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7" name="Прямоугольник с одним вырезанным углом 6"/>
          <p:cNvSpPr/>
          <p:nvPr/>
        </p:nvSpPr>
        <p:spPr>
          <a:xfrm>
            <a:off x="571500" y="1285875"/>
            <a:ext cx="5072063" cy="3429000"/>
          </a:xfrm>
          <a:prstGeom prst="snip1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Правильная осанка обеспечивает: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Оптимальную деятельность опорно-двигательного аппарата;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Правильное размещение внутренних органов;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Нормальное функционирование спинного мозга;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Нормальное функционирование мышечной системы и всех внутренних органов.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с одним вырезанным углом 7"/>
          <p:cNvSpPr/>
          <p:nvPr/>
        </p:nvSpPr>
        <p:spPr>
          <a:xfrm>
            <a:off x="571500" y="5000625"/>
            <a:ext cx="8072438" cy="1643063"/>
          </a:xfrm>
          <a:prstGeom prst="snip1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Правильная поза учащегося во время занятий: принять правильное положение и зафиксировать его.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Упражнения для профилактики нарушения осанки: 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Мы походим на носках, а потом на пятках. 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Вот проверили осанку и свели лопатки.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428860" y="357166"/>
            <a:ext cx="4500563" cy="42862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Психогимнастика</a:t>
            </a:r>
            <a:r>
              <a:rPr lang="ru-RU" sz="32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8" name="Прямоугольник с одним вырезанным углом 7"/>
          <p:cNvSpPr/>
          <p:nvPr/>
        </p:nvSpPr>
        <p:spPr>
          <a:xfrm>
            <a:off x="714375" y="1428750"/>
            <a:ext cx="3714750" cy="2016125"/>
          </a:xfrm>
          <a:prstGeom prst="snip1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CD33B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Цель: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сохранение психического здоровья, коррекция и предупреждение эмоциональных расстройств  у детей.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с одним вырезанным углом 4"/>
          <p:cNvSpPr/>
          <p:nvPr/>
        </p:nvSpPr>
        <p:spPr>
          <a:xfrm>
            <a:off x="4786314" y="1428736"/>
            <a:ext cx="3853686" cy="2016000"/>
          </a:xfrm>
          <a:prstGeom prst="snip1Rect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3"/>
          </a:lnRef>
          <a:fillRef idx="1002">
            <a:schemeClr val="lt2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Передай ритм по кругу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Передай чувство по кругу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Движение по кругу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Разговор через стекло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Изобрази эмоцию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Зеркало</a:t>
            </a:r>
          </a:p>
        </p:txBody>
      </p:sp>
      <p:sp>
        <p:nvSpPr>
          <p:cNvPr id="7" name="Прямоугольник с одним вырезанным углом 6"/>
          <p:cNvSpPr/>
          <p:nvPr/>
        </p:nvSpPr>
        <p:spPr>
          <a:xfrm>
            <a:off x="714375" y="3786188"/>
            <a:ext cx="7929563" cy="2643187"/>
          </a:xfrm>
          <a:prstGeom prst="snip1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Это специальные упражнения, в которых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участники общаются  без помощи слов;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выражают свои переживания и эмоциональные состояния посредством движений, мимики и пантомимики;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учатся снимать психофизическое напряжение,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преодолевать барьеры в общении, лучше понимать себя и других.</a:t>
            </a: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720" y="785794"/>
            <a:ext cx="8501062" cy="42862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Физкультурно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– оздоровительная  работа </a:t>
            </a:r>
          </a:p>
        </p:txBody>
      </p:sp>
      <p:sp>
        <p:nvSpPr>
          <p:cNvPr id="8" name="Прямоугольник с одним вырезанным углом 7"/>
          <p:cNvSpPr/>
          <p:nvPr/>
        </p:nvSpPr>
        <p:spPr>
          <a:xfrm>
            <a:off x="500063" y="1714500"/>
            <a:ext cx="4643437" cy="3286125"/>
          </a:xfrm>
          <a:prstGeom prst="snip1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Физкультурные занятия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Спортивные праздники «Самая спортивная семья»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Соревнования «День бегуна»; «Веселые старты»; «Лыжная эстафета»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Спартакиады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Спортивные секции, кружки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Туристические слёты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Дни здоровья (1 раз в месяц)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375421"/>
            <a:ext cx="4071966" cy="3053975"/>
          </a:xfrm>
          <a:prstGeom prst="round2Diag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28662" y="428604"/>
            <a:ext cx="7572375" cy="42862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Формирование здорового образа жизни</a:t>
            </a:r>
          </a:p>
        </p:txBody>
      </p:sp>
      <p:sp>
        <p:nvSpPr>
          <p:cNvPr id="4" name="Прямоугольник с одним вырезанным углом 3"/>
          <p:cNvSpPr/>
          <p:nvPr/>
        </p:nvSpPr>
        <p:spPr>
          <a:xfrm>
            <a:off x="357188" y="1357313"/>
            <a:ext cx="7143750" cy="4429125"/>
          </a:xfrm>
          <a:prstGeom prst="snip1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Оформление уголка здоровья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Факультатив «Основы здорового образа жизни»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Классный час: «Учимся не болеть», «Береги зрение»,</a:t>
            </a:r>
            <a:r>
              <a:rPr lang="ru-RU" sz="2400" dirty="0"/>
              <a:t> </a:t>
            </a: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«Уход за зубами»,«О вреде курения»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Проектно-исследовательская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работа «Планета здоровья»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Конкурсы плакатов, рисунков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«Как сохранить здоровье»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b="200"/>
          <a:stretch>
            <a:fillRect/>
          </a:stretch>
        </p:blipFill>
        <p:spPr bwMode="auto">
          <a:xfrm>
            <a:off x="5214942" y="3857628"/>
            <a:ext cx="3714776" cy="2571768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28794" y="500042"/>
            <a:ext cx="5643563" cy="42862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Работа с родителями</a:t>
            </a:r>
          </a:p>
        </p:txBody>
      </p:sp>
      <p:sp>
        <p:nvSpPr>
          <p:cNvPr id="4" name="Прямоугольник с одним вырезанным углом 3"/>
          <p:cNvSpPr/>
          <p:nvPr/>
        </p:nvSpPr>
        <p:spPr>
          <a:xfrm>
            <a:off x="285750" y="3143250"/>
            <a:ext cx="8643938" cy="3500438"/>
          </a:xfrm>
          <a:prstGeom prst="snip1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1.Проведение  родительских собраний и конференций, с приглашением специалистов; индивидуальные беседы, консультации по организации закаливания в семье.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2.Привлечение родителей к проведению мониторинга состояния здоровья детей.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3.Приучение школьников (сначала с помощью родителей, а затем – самостоятельно) к самонаблюдениям и самоконтролю за своим здоровьем.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 Привлечение родителей к участию в проектной деятельности.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5.Участие в конкурсах и </a:t>
            </a:r>
            <a:r>
              <a:rPr lang="ru-RU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выставках:поделок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стихотворений, плакатов.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7.    Проведение совместных праздников («Папа, мама, я – спортивная семья»).</a:t>
            </a:r>
          </a:p>
        </p:txBody>
      </p:sp>
      <p:sp>
        <p:nvSpPr>
          <p:cNvPr id="5" name="Прямоугольник с одним вырезанным углом 4"/>
          <p:cNvSpPr/>
          <p:nvPr/>
        </p:nvSpPr>
        <p:spPr>
          <a:xfrm>
            <a:off x="285750" y="1214438"/>
            <a:ext cx="8501063" cy="1571625"/>
          </a:xfrm>
          <a:prstGeom prst="snip1Rect">
            <a:avLst/>
          </a:prstGeom>
          <a:blipFill>
            <a:blip r:embed="rId2" cstate="print"/>
            <a:tile tx="0" ty="0" sx="100000" sy="100000" flip="none" algn="tl"/>
          </a:blip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Привлечение родителей дает возможность более углубленной всесторонней и систематической работы по формированию здорового образа жизни.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Совместная игра укрепляет и физическое, и духовное здоровье ребенка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910" y="428604"/>
            <a:ext cx="7858125" cy="42862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Литература</a:t>
            </a: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214438"/>
            <a:ext cx="1738313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3929063"/>
            <a:ext cx="171450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63" y="1285875"/>
            <a:ext cx="1714500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63" y="1214438"/>
            <a:ext cx="171450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63" y="3929063"/>
            <a:ext cx="171450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86063" y="3929063"/>
            <a:ext cx="1712912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57750" y="3929063"/>
            <a:ext cx="171450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1"/>
          <p:cNvPicPr>
            <a:picLocks noChangeAspect="1" noChangeArrowheads="1"/>
          </p:cNvPicPr>
          <p:nvPr/>
        </p:nvPicPr>
        <p:blipFill>
          <a:blip r:embed="rId9" cstate="print"/>
          <a:srcRect r="391"/>
          <a:stretch>
            <a:fillRect/>
          </a:stretch>
        </p:blipFill>
        <p:spPr bwMode="auto">
          <a:xfrm>
            <a:off x="4786313" y="1214438"/>
            <a:ext cx="1643062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 b="42"/>
          <a:stretch>
            <a:fillRect/>
          </a:stretch>
        </p:blipFill>
        <p:spPr bwMode="auto">
          <a:xfrm>
            <a:off x="243585" y="357166"/>
            <a:ext cx="8543257" cy="621510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Блок-схема: альтернативный процесс 2"/>
          <p:cNvSpPr/>
          <p:nvPr/>
        </p:nvSpPr>
        <p:spPr>
          <a:xfrm>
            <a:off x="2643174" y="1571612"/>
            <a:ext cx="3786213" cy="2286016"/>
          </a:xfrm>
          <a:prstGeom prst="flowChartAlternateProcess">
            <a:avLst/>
          </a:prstGeom>
          <a:solidFill>
            <a:srgbClr val="337540"/>
          </a:solidFill>
          <a:ln>
            <a:solidFill>
              <a:srgbClr val="3375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СПАСИБО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bg1"/>
              </a:solidFill>
              <a:latin typeface="Comic Sans MS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ЗА  ВНИМАНИЕ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643174" y="4929198"/>
            <a:ext cx="4214842" cy="1643074"/>
          </a:xfrm>
          <a:prstGeom prst="round2Diag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Презентацию приготовила: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учитель </a:t>
            </a:r>
            <a:r>
              <a:rPr lang="ru-RU" b="1" i="1" dirty="0">
                <a:solidFill>
                  <a:schemeClr val="tx1"/>
                </a:solidFill>
                <a:latin typeface="Arial" charset="0"/>
                <a:cs typeface="Arial" charset="0"/>
              </a:rPr>
              <a:t>начальных </a:t>
            </a:r>
            <a:r>
              <a:rPr lang="ru-RU" b="1" i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классов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Лаврентьева Л.Д.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МАОУ СОШ №2, </a:t>
            </a:r>
            <a:r>
              <a:rPr lang="ru-RU" b="1" i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г.Покачи</a:t>
            </a:r>
            <a:endParaRPr lang="ru-RU" b="1" i="1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нутый угол 6"/>
          <p:cNvSpPr/>
          <p:nvPr/>
        </p:nvSpPr>
        <p:spPr>
          <a:xfrm>
            <a:off x="928662" y="500042"/>
            <a:ext cx="7215188" cy="1500188"/>
          </a:xfrm>
          <a:prstGeom prst="foldedCorner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Цель: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 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Способствовать сохранению и укреплению здоровья ребенка, сформировать у него необходимые знания умения и  навыки  здорового образа жизни.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Загнутый угол 8"/>
          <p:cNvSpPr/>
          <p:nvPr/>
        </p:nvSpPr>
        <p:spPr>
          <a:xfrm>
            <a:off x="857224" y="2285992"/>
            <a:ext cx="7643813" cy="4143375"/>
          </a:xfrm>
          <a:prstGeom prst="foldedCorner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Задачи: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Обеспечить </a:t>
            </a:r>
            <a:r>
              <a:rPr lang="ru-RU" sz="20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здоровьесберегающие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условия проведения образовательного процесса (соблюдение норм </a:t>
            </a:r>
            <a:r>
              <a:rPr lang="ru-RU" sz="20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СанПиНа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).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Использовать </a:t>
            </a:r>
            <a:r>
              <a:rPr lang="ru-RU" sz="20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здоровьесберегающие</a:t>
            </a: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технологии обучения и воспитания.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Обеспечить гармоничное, соответствующее возрасту, развитие учащихся: физическое, психологическое, социальное.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Создать условия для укрепления здоровья учащихся.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Обучить школьников принципам и практике здорового образа жизни, воспитать у них потребность грамотно заботиться о своем здоровье.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нутый угол 6"/>
          <p:cNvSpPr/>
          <p:nvPr/>
        </p:nvSpPr>
        <p:spPr>
          <a:xfrm>
            <a:off x="1357313" y="1143000"/>
            <a:ext cx="7380287" cy="1584325"/>
          </a:xfrm>
          <a:prstGeom prst="foldedCorner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Эколого</a:t>
            </a:r>
            <a:r>
              <a:rPr lang="ru-RU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ru-RU" b="1" i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гигиеническиеские</a:t>
            </a:r>
            <a:r>
              <a:rPr lang="ru-RU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технологии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определяющие структуру учебного процесса, частично регламентированную в </a:t>
            </a:r>
            <a:r>
              <a:rPr lang="ru-RU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СанПиНе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способствующих   предотвращению     состояния         переутомления, гиподинамии   и других </a:t>
            </a:r>
            <a:r>
              <a:rPr lang="ru-RU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дезаптационных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состояний.</a:t>
            </a:r>
          </a:p>
        </p:txBody>
      </p:sp>
      <p:sp>
        <p:nvSpPr>
          <p:cNvPr id="9" name="Загнутый угол 8"/>
          <p:cNvSpPr/>
          <p:nvPr/>
        </p:nvSpPr>
        <p:spPr>
          <a:xfrm>
            <a:off x="1285875" y="3000375"/>
            <a:ext cx="7380288" cy="1187450"/>
          </a:xfrm>
          <a:prstGeom prst="foldedCorner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Психолого-педагогические технологии 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 это технологии </a:t>
            </a:r>
            <a:r>
              <a:rPr lang="ru-RU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здоровьесберегающей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организации образовательного процесса на уроках и во внеурочной работе с учащимися.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85728"/>
            <a:ext cx="8858250" cy="42862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Здоровьесберегающие</a:t>
            </a:r>
            <a:r>
              <a:rPr lang="ru-RU" sz="24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образовательные  технологии</a:t>
            </a:r>
          </a:p>
        </p:txBody>
      </p:sp>
      <p:sp>
        <p:nvSpPr>
          <p:cNvPr id="6" name="Загнутый угол 5"/>
          <p:cNvSpPr/>
          <p:nvPr/>
        </p:nvSpPr>
        <p:spPr>
          <a:xfrm>
            <a:off x="1285875" y="4429125"/>
            <a:ext cx="7380288" cy="1979613"/>
          </a:xfrm>
          <a:prstGeom prst="foldedCorner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Учебно-воспитательные    технологии  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 направлены на обучение учащихся принципам и практике здорового образа жизни, на воспитание у них культуры здоровья (формирование потребности грамотной заботы о своем здоровье, мотивации на ведение ЗОЖ), предупреждению вредных привычек;  просвещение их родителей.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88" y="1143000"/>
            <a:ext cx="571500" cy="1584325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188" y="3000375"/>
            <a:ext cx="571500" cy="118745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7188" y="4429125"/>
            <a:ext cx="571500" cy="1979613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14480" y="357166"/>
            <a:ext cx="5857875" cy="42862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Соблюдение    </a:t>
            </a:r>
            <a:r>
              <a:rPr lang="ru-RU" sz="3200" b="1" i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СанПиНа</a:t>
            </a:r>
            <a:endParaRPr lang="ru-RU" sz="32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214678" y="1357298"/>
            <a:ext cx="2600000" cy="2340000"/>
          </a:xfrm>
          <a:prstGeom prst="flowChartAlternateProcess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357430"/>
            <a:ext cx="2417385" cy="3096000"/>
          </a:xfrm>
          <a:prstGeom prst="flowChartAlternateProcess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4" cstate="print"/>
          <a:srcRect r="150"/>
          <a:stretch>
            <a:fillRect/>
          </a:stretch>
        </p:blipFill>
        <p:spPr bwMode="auto">
          <a:xfrm>
            <a:off x="6143636" y="2428868"/>
            <a:ext cx="2428891" cy="3096000"/>
          </a:xfrm>
          <a:prstGeom prst="flowChartAlternateProcess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4071942"/>
            <a:ext cx="2382457" cy="2340000"/>
          </a:xfrm>
          <a:prstGeom prst="flowChartAlternateProcess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6" name="Прямоугольник с двумя вырезанными противолежащими углами 15"/>
          <p:cNvSpPr/>
          <p:nvPr/>
        </p:nvSpPr>
        <p:spPr>
          <a:xfrm>
            <a:off x="428625" y="1285875"/>
            <a:ext cx="2500313" cy="928688"/>
          </a:xfrm>
          <a:prstGeom prst="snip2Diag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Правильная величина парт и стульев</a:t>
            </a:r>
          </a:p>
        </p:txBody>
      </p:sp>
      <p:sp>
        <p:nvSpPr>
          <p:cNvPr id="17" name="Прямоугольник с двумя вырезанными противолежащими углами 16"/>
          <p:cNvSpPr/>
          <p:nvPr/>
        </p:nvSpPr>
        <p:spPr>
          <a:xfrm>
            <a:off x="5929313" y="1428750"/>
            <a:ext cx="2857500" cy="785813"/>
          </a:xfrm>
          <a:prstGeom prst="snip2Diag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Достаточная освещенность класса</a:t>
            </a:r>
          </a:p>
        </p:txBody>
      </p:sp>
      <p:sp>
        <p:nvSpPr>
          <p:cNvPr id="18" name="Прямоугольник с двумя вырезанными противолежащими углами 17"/>
          <p:cNvSpPr/>
          <p:nvPr/>
        </p:nvSpPr>
        <p:spPr>
          <a:xfrm>
            <a:off x="428625" y="5786438"/>
            <a:ext cx="2500313" cy="642937"/>
          </a:xfrm>
          <a:prstGeom prst="snip2Diag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Проветривание класса</a:t>
            </a:r>
          </a:p>
        </p:txBody>
      </p:sp>
      <p:sp>
        <p:nvSpPr>
          <p:cNvPr id="19" name="Прямоугольник с двумя вырезанными противолежащими углами 18"/>
          <p:cNvSpPr/>
          <p:nvPr/>
        </p:nvSpPr>
        <p:spPr>
          <a:xfrm>
            <a:off x="6072188" y="5786438"/>
            <a:ext cx="2500312" cy="642937"/>
          </a:xfrm>
          <a:prstGeom prst="snip2Diag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Соблюдение  режима   дня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57224" y="428604"/>
            <a:ext cx="7429500" cy="42862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Организация учебного   процесса</a:t>
            </a: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28625" y="1214438"/>
            <a:ext cx="8072438" cy="2571750"/>
          </a:xfrm>
          <a:prstGeom prst="snip2Diag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 правильной организации урока, уровня его рациональности во многом зависит функциональное состояние школьников в процессе учебной деятельности, возможность длительно поддерживать умственную работоспособность на высоком уровне и предупреждать преждевременное наступление утомления.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соответствии с возрастными, половыми, индивидуальными особенностями и гигиеническими требованиями.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4071942"/>
            <a:ext cx="2628892" cy="2428868"/>
          </a:xfrm>
          <a:prstGeom prst="flowChartAlternateProcess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714375" y="4000500"/>
            <a:ext cx="4848225" cy="2500313"/>
          </a:xfrm>
          <a:prstGeom prst="snip2Diag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Дидактически проработанный урок – самый </a:t>
            </a:r>
            <a:r>
              <a:rPr lang="ru-RU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здоровьесберегающий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для всех его участников.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Чередование различных видов учебной деятельности (4-7 видов за урок).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Создание благоприятного психологического климата на уроке.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1500" y="142875"/>
            <a:ext cx="7858125" cy="928688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Образовательные технологии </a:t>
            </a:r>
            <a:r>
              <a:rPr lang="ru-RU" sz="2800" b="1" i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здоровьесберегающей</a:t>
            </a:r>
            <a:r>
              <a:rPr lang="ru-RU" sz="28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направленности</a:t>
            </a: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285750" y="1500188"/>
            <a:ext cx="8572530" cy="5143500"/>
          </a:xfrm>
          <a:prstGeom prst="snip2Diag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/>
            <a:r>
              <a:rPr lang="ru-RU" sz="2000" b="1" u="sng" dirty="0">
                <a:solidFill>
                  <a:srgbClr val="7030A0"/>
                </a:solidFill>
                <a:latin typeface="Arial" charset="0"/>
                <a:ea typeface="Calibri" pitchFamily="34" charset="0"/>
                <a:cs typeface="Arial" charset="0"/>
              </a:rPr>
              <a:t>Технология личностно-ориентированного обучения</a:t>
            </a:r>
            <a:r>
              <a:rPr lang="ru-RU" sz="2000" b="1" dirty="0">
                <a:solidFill>
                  <a:srgbClr val="7030A0"/>
                </a:solidFill>
                <a:latin typeface="Arial" charset="0"/>
                <a:ea typeface="Calibri" pitchFamily="34" charset="0"/>
                <a:cs typeface="Arial" charset="0"/>
              </a:rPr>
              <a:t> </a:t>
            </a:r>
            <a:r>
              <a:rPr lang="ru-RU" sz="2000" b="1" dirty="0">
                <a:solidFill>
                  <a:srgbClr val="1E3C14"/>
                </a:solidFill>
                <a:latin typeface="Arial" charset="0"/>
                <a:ea typeface="Calibri" pitchFamily="34" charset="0"/>
                <a:cs typeface="Arial" charset="0"/>
              </a:rPr>
              <a:t>учитывает особенности каждого ученика и направлена на возможно более полное раскрытие его потенциала;</a:t>
            </a:r>
          </a:p>
          <a:p>
            <a:pPr algn="just"/>
            <a:r>
              <a:rPr lang="ru-RU" sz="2000" b="1" u="sng" dirty="0">
                <a:solidFill>
                  <a:srgbClr val="7030A0"/>
                </a:solidFill>
                <a:latin typeface="Arial" charset="0"/>
                <a:ea typeface="Calibri" pitchFamily="34" charset="0"/>
                <a:cs typeface="Arial" charset="0"/>
              </a:rPr>
              <a:t>Технология дифференцированного обучения </a:t>
            </a:r>
          </a:p>
          <a:p>
            <a:pPr algn="just"/>
            <a:r>
              <a:rPr lang="ru-RU" sz="2000" b="1" dirty="0">
                <a:solidFill>
                  <a:srgbClr val="1E3C14"/>
                </a:solidFill>
                <a:latin typeface="Arial" charset="0"/>
                <a:ea typeface="Calibri" pitchFamily="34" charset="0"/>
                <a:cs typeface="Arial" charset="0"/>
              </a:rPr>
              <a:t>позволяет снять трудности  у слабых учащихся и создать благоприятные условия  для развития сильных учащихся;</a:t>
            </a:r>
          </a:p>
          <a:p>
            <a:pPr algn="just"/>
            <a:r>
              <a:rPr lang="ru-RU" sz="2000" b="1" u="sng" dirty="0">
                <a:solidFill>
                  <a:srgbClr val="7030A0"/>
                </a:solidFill>
                <a:latin typeface="Arial" charset="0"/>
                <a:ea typeface="Calibri" pitchFamily="34" charset="0"/>
                <a:cs typeface="Arial" charset="0"/>
              </a:rPr>
              <a:t>Технология рефлексивного обучения</a:t>
            </a:r>
            <a:r>
              <a:rPr lang="ru-RU" sz="2000" b="1" dirty="0">
                <a:solidFill>
                  <a:srgbClr val="7030A0"/>
                </a:solidFill>
                <a:latin typeface="Arial" charset="0"/>
                <a:ea typeface="Calibri" pitchFamily="34" charset="0"/>
                <a:cs typeface="Arial" charset="0"/>
              </a:rPr>
              <a:t> </a:t>
            </a:r>
          </a:p>
          <a:p>
            <a:pPr algn="just"/>
            <a:r>
              <a:rPr lang="ru-RU" sz="2000" b="1" dirty="0">
                <a:solidFill>
                  <a:srgbClr val="1E3C14"/>
                </a:solidFill>
                <a:latin typeface="Arial" charset="0"/>
                <a:ea typeface="Calibri" pitchFamily="34" charset="0"/>
                <a:cs typeface="Arial" charset="0"/>
              </a:rPr>
              <a:t>даёт возможность отслеживать в процессе урока уровень понимания учебного материала;</a:t>
            </a:r>
          </a:p>
          <a:p>
            <a:pPr algn="just"/>
            <a:r>
              <a:rPr lang="ru-RU" sz="2000" b="1" u="sng" dirty="0">
                <a:solidFill>
                  <a:srgbClr val="7030A0"/>
                </a:solidFill>
                <a:latin typeface="Arial" charset="0"/>
                <a:ea typeface="Calibri" pitchFamily="34" charset="0"/>
                <a:cs typeface="Arial" charset="0"/>
              </a:rPr>
              <a:t>Педагогика сотрудничества</a:t>
            </a:r>
            <a:r>
              <a:rPr lang="ru-RU" sz="2000" b="1" dirty="0">
                <a:solidFill>
                  <a:srgbClr val="7030A0"/>
                </a:solidFill>
                <a:latin typeface="Arial" charset="0"/>
                <a:ea typeface="Calibri" pitchFamily="34" charset="0"/>
                <a:cs typeface="Arial" charset="0"/>
              </a:rPr>
              <a:t> </a:t>
            </a:r>
            <a:r>
              <a:rPr lang="ru-RU" sz="2000" b="1" dirty="0">
                <a:solidFill>
                  <a:srgbClr val="387026"/>
                </a:solidFill>
                <a:latin typeface="Arial" charset="0"/>
                <a:ea typeface="Calibri" pitchFamily="34" charset="0"/>
                <a:cs typeface="Arial" charset="0"/>
              </a:rPr>
              <a:t> </a:t>
            </a:r>
          </a:p>
          <a:p>
            <a:pPr algn="just"/>
            <a:r>
              <a:rPr lang="ru-RU" sz="2000" b="1" dirty="0">
                <a:solidFill>
                  <a:srgbClr val="1E3C14"/>
                </a:solidFill>
                <a:latin typeface="Arial" charset="0"/>
                <a:ea typeface="Calibri" pitchFamily="34" charset="0"/>
                <a:cs typeface="Arial" charset="0"/>
              </a:rPr>
              <a:t>помогает реализовывать задачи сохранения и укрепления здоровья учащихся и педагогов</a:t>
            </a:r>
            <a:r>
              <a:rPr lang="ru-RU" sz="2400" b="1" dirty="0">
                <a:solidFill>
                  <a:srgbClr val="1E3C14"/>
                </a:solidFill>
                <a:latin typeface="Arial" charset="0"/>
                <a:ea typeface="Calibri" pitchFamily="34" charset="0"/>
                <a:cs typeface="Arial" charset="0"/>
              </a:rPr>
              <a:t>;</a:t>
            </a:r>
          </a:p>
          <a:p>
            <a:pPr algn="just"/>
            <a:r>
              <a:rPr lang="ru-RU" sz="2000" b="1" u="sng" dirty="0">
                <a:solidFill>
                  <a:srgbClr val="7030A0"/>
                </a:solidFill>
                <a:latin typeface="Arial" charset="0"/>
                <a:ea typeface="Calibri" pitchFamily="34" charset="0"/>
                <a:cs typeface="Arial" charset="0"/>
              </a:rPr>
              <a:t>Технология игровых методов</a:t>
            </a:r>
            <a:r>
              <a:rPr lang="ru-RU" sz="2000" b="1" dirty="0">
                <a:solidFill>
                  <a:srgbClr val="7030A0"/>
                </a:solidFill>
                <a:latin typeface="Arial" charset="0"/>
                <a:ea typeface="Calibri" pitchFamily="34" charset="0"/>
                <a:cs typeface="Arial" charset="0"/>
              </a:rPr>
              <a:t> </a:t>
            </a:r>
          </a:p>
          <a:p>
            <a:pPr algn="just"/>
            <a:r>
              <a:rPr lang="ru-RU" sz="2000" b="1" dirty="0">
                <a:solidFill>
                  <a:srgbClr val="1E3C14"/>
                </a:solidFill>
                <a:latin typeface="Arial" charset="0"/>
                <a:ea typeface="Calibri" pitchFamily="34" charset="0"/>
                <a:cs typeface="Arial" charset="0"/>
              </a:rPr>
              <a:t>(уроки–игры, соревнования, конкурсы</a:t>
            </a:r>
            <a:r>
              <a:rPr lang="ru-RU" sz="2400" b="1" dirty="0">
                <a:solidFill>
                  <a:srgbClr val="1E3C14"/>
                </a:solidFill>
                <a:latin typeface="Arial" charset="0"/>
                <a:ea typeface="Calibri" pitchFamily="34" charset="0"/>
                <a:cs typeface="Arial" charset="0"/>
              </a:rPr>
              <a:t>), </a:t>
            </a:r>
            <a:r>
              <a:rPr lang="ru-RU" sz="2000" b="1" dirty="0">
                <a:solidFill>
                  <a:srgbClr val="1E3C14"/>
                </a:solidFill>
                <a:latin typeface="Arial" charset="0"/>
                <a:ea typeface="Calibri" pitchFamily="34" charset="0"/>
                <a:cs typeface="Arial" charset="0"/>
              </a:rPr>
              <a:t>позволяют       обеспечить психологическую  разгрузку учащихся.</a:t>
            </a:r>
            <a:endParaRPr lang="ru-RU" sz="2000" b="1" u="sng" dirty="0">
              <a:solidFill>
                <a:srgbClr val="1E3C14"/>
              </a:solidFill>
              <a:latin typeface="Arial" charset="0"/>
              <a:ea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1472" y="357166"/>
            <a:ext cx="8001000" cy="42862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Технология  раскрепощенного  развития  детей</a:t>
            </a: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285750" y="1214438"/>
            <a:ext cx="8358188" cy="5214937"/>
          </a:xfrm>
          <a:prstGeom prst="snip2Diag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Разработана физиологом В.Ф. Базарным.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Отличительные особенности: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Уроки проводятся в режиме смены динамических поз, для чего используются парты и конторки.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Для разминок используются  схемы зрительных траекторий. Упражнения сочетают в себе движения глазами, головой и туловищем, выполняются в позе свободного стояния.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Для развития творческого воображения и целостного восприятия и познания мира на уроках по всем предметам применяется  «Экологический букварь» (картина-панно).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Уроки проводятся в режиме движения наглядного учебного материала, выполнения заданий, активизирующих детей.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Хоровое пение, основанное на народных песнях и классической музыке.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Применяются прописи перьевой ручкой, развивающие психомоторную систему «глаз - рука».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Раздельно-параллельное образование мальчиков и девочек.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42976" y="500042"/>
            <a:ext cx="6715125" cy="42862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Утренняя  зарядка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 b="287"/>
          <a:stretch>
            <a:fillRect/>
          </a:stretch>
        </p:blipFill>
        <p:spPr bwMode="auto">
          <a:xfrm>
            <a:off x="571472" y="3857628"/>
            <a:ext cx="4429156" cy="2357454"/>
          </a:xfrm>
          <a:prstGeom prst="flowChartAlternateProcess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8" name="Прямоугольник с одним вырезанным углом 7"/>
          <p:cNvSpPr/>
          <p:nvPr/>
        </p:nvSpPr>
        <p:spPr>
          <a:xfrm>
            <a:off x="642938" y="1571625"/>
            <a:ext cx="7715250" cy="1643063"/>
          </a:xfrm>
          <a:prstGeom prst="snip1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Утренняя зарядка проводится перед первым 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уроком, </a:t>
            </a: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способствует быстрому переходу от сна к бодрствованию, повышает работоспособность 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детей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с одним вырезанным углом 8"/>
          <p:cNvSpPr/>
          <p:nvPr/>
        </p:nvSpPr>
        <p:spPr>
          <a:xfrm>
            <a:off x="5429250" y="3714750"/>
            <a:ext cx="2928938" cy="2500313"/>
          </a:xfrm>
          <a:prstGeom prst="snip1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2400" b="1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/>
            <a:r>
              <a:rPr lang="ru-RU" sz="2400" b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Музыкальное сопровождение помогает создать хорошее настроение.</a:t>
            </a:r>
            <a:endParaRPr lang="ru-RU" sz="3200" b="1">
              <a:solidFill>
                <a:schemeClr val="tx1"/>
              </a:solidFill>
              <a:latin typeface="Arial" charset="0"/>
            </a:endParaRPr>
          </a:p>
          <a:p>
            <a:pPr algn="ctr"/>
            <a:endParaRPr lang="ru-RU" sz="240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/>
            <a:endParaRPr lang="ru-RU" sz="240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71670" y="357166"/>
            <a:ext cx="5000625" cy="42862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Физкультминутки</a:t>
            </a: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642938" y="1214438"/>
            <a:ext cx="7199312" cy="2357437"/>
          </a:xfrm>
          <a:prstGeom prst="flowChartAlternateProces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Роль физкультминуток на уроке: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Положительно влияют на деятельность мозга,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сердечно - сосудистую  и дыхательную системы,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улучшают кровоснабжение внутренних органов ,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улучшают работоспособность нервной системы,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помогают снижению  умственного переутомления.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1357313" y="3857625"/>
            <a:ext cx="7199312" cy="2571750"/>
          </a:xfrm>
          <a:prstGeom prst="flowChartAlternateProcess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3500000" scaled="1"/>
            <a:tileRect/>
          </a:gra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sz="20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Требования к физкультминуткам: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Комплексы подбираются в зависимости от вида урока, его содержания.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Проводятся на начальном этапе утомления.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Упражнения должны быть разнообразны.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Предпочтение нужно отдавать упражнениям  для утомлённых групп мышц.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1608</TotalTime>
  <Words>992</Words>
  <Application>Microsoft Office PowerPoint</Application>
  <PresentationFormat>Экран (4:3)</PresentationFormat>
  <Paragraphs>166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здоровье сберегающих технологий в начальной школе</dc:title>
  <dc:creator>Таня</dc:creator>
  <cp:lastModifiedBy>admin</cp:lastModifiedBy>
  <cp:revision>167</cp:revision>
  <dcterms:created xsi:type="dcterms:W3CDTF">2012-03-26T04:34:24Z</dcterms:created>
  <dcterms:modified xsi:type="dcterms:W3CDTF">2017-10-29T08:28:31Z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778067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