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2" r:id="rId8"/>
    <p:sldId id="264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0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alt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ru-RU" altLang="ru-RU" noProof="0" smtClean="0"/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ru-RU" altLang="ru-RU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9" grpId="0"/>
      <p:bldP spid="2562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562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5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38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94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99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9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719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344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57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90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24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5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1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305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458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2458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458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458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 sz="2400">
                <a:latin typeface="Times New Roman" pitchFamily="18" charset="0"/>
              </a:endParaRPr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alt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0" grpId="0"/>
      <p:bldP spid="2459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245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Сложные эфиры. Жиры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4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8506" cy="498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87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Сложные эфиры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547038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70425"/>
            <a:ext cx="8202975" cy="122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54090"/>
            <a:ext cx="7272539" cy="10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25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Сложные эфиры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Летучие жидкости с приятным ароматом. Нерастворимы в воде.</a:t>
            </a:r>
          </a:p>
          <a:p>
            <a:endParaRPr lang="ru-RU" dirty="0"/>
          </a:p>
          <a:p>
            <a:r>
              <a:rPr lang="ru-RU" dirty="0" smtClean="0"/>
              <a:t>Основное химическое свойство – гидролиз.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74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8302103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44" y="3356992"/>
            <a:ext cx="861203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35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жиров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7591283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09120"/>
            <a:ext cx="827745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813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жиров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97442927"/>
              </p:ext>
            </p:extLst>
          </p:nvPr>
        </p:nvGraphicFramePr>
        <p:xfrm>
          <a:off x="2699792" y="1671088"/>
          <a:ext cx="3672408" cy="283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тография Photo Editor" r:id="rId3" imgW="2080440" imgH="1607619" progId="MSPhotoEd.3">
                  <p:embed/>
                </p:oleObj>
              </mc:Choice>
              <mc:Fallback>
                <p:oleObj name="Фотография Photo Editor" r:id="rId3" imgW="2080440" imgH="1607619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lum bright="6000" contras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671088"/>
                        <a:ext cx="3672408" cy="283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5576" y="4437112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latin typeface="Cambria" panose="02040503050406030204" pitchFamily="18" charset="0"/>
              </a:rPr>
              <a:t> С</a:t>
            </a:r>
            <a:r>
              <a:rPr lang="ru-RU" altLang="ru-RU" sz="2400" baseline="-25000" dirty="0">
                <a:latin typeface="Cambria" panose="02040503050406030204" pitchFamily="18" charset="0"/>
              </a:rPr>
              <a:t>15</a:t>
            </a:r>
            <a:r>
              <a:rPr lang="ru-RU" altLang="ru-RU" sz="2400" dirty="0">
                <a:latin typeface="Cambria" panose="02040503050406030204" pitchFamily="18" charset="0"/>
              </a:rPr>
              <a:t>Н</a:t>
            </a:r>
            <a:r>
              <a:rPr lang="ru-RU" altLang="ru-RU" sz="2400" baseline="-25000" dirty="0">
                <a:latin typeface="Cambria" panose="02040503050406030204" pitchFamily="18" charset="0"/>
              </a:rPr>
              <a:t>31</a:t>
            </a:r>
            <a:r>
              <a:rPr lang="ru-RU" altLang="ru-RU" sz="2400" dirty="0">
                <a:latin typeface="Cambria" panose="02040503050406030204" pitchFamily="18" charset="0"/>
              </a:rPr>
              <a:t>СООН пальмитиновая </a:t>
            </a:r>
            <a:r>
              <a:rPr lang="ru-RU" altLang="ru-RU" sz="2400" dirty="0" smtClean="0">
                <a:latin typeface="Cambria" panose="02040503050406030204" pitchFamily="18" charset="0"/>
              </a:rPr>
              <a:t>кислота</a:t>
            </a:r>
            <a:endParaRPr lang="ru-RU" altLang="ru-RU" sz="2400" dirty="0">
              <a:latin typeface="Cambria" panose="02040503050406030204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latin typeface="Cambria" panose="02040503050406030204" pitchFamily="18" charset="0"/>
              </a:rPr>
              <a:t> </a:t>
            </a:r>
            <a:r>
              <a:rPr lang="ru-RU" altLang="ru-RU" sz="2400" dirty="0" smtClean="0">
                <a:latin typeface="Cambria" panose="02040503050406030204" pitchFamily="18" charset="0"/>
              </a:rPr>
              <a:t>С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17</a:t>
            </a:r>
            <a:r>
              <a:rPr lang="ru-RU" altLang="ru-RU" sz="2400" dirty="0" smtClean="0">
                <a:latin typeface="Cambria" panose="02040503050406030204" pitchFamily="18" charset="0"/>
              </a:rPr>
              <a:t>Н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35</a:t>
            </a:r>
            <a:r>
              <a:rPr lang="ru-RU" altLang="ru-RU" sz="2400" dirty="0" smtClean="0">
                <a:latin typeface="Cambria" panose="02040503050406030204" pitchFamily="18" charset="0"/>
              </a:rPr>
              <a:t>СООН </a:t>
            </a:r>
            <a:r>
              <a:rPr lang="ru-RU" altLang="ru-RU" sz="2400" dirty="0">
                <a:latin typeface="Cambria" panose="02040503050406030204" pitchFamily="18" charset="0"/>
              </a:rPr>
              <a:t>стеариновая кислота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latin typeface="Cambria" panose="02040503050406030204" pitchFamily="18" charset="0"/>
              </a:rPr>
              <a:t> </a:t>
            </a:r>
            <a:r>
              <a:rPr lang="ru-RU" altLang="ru-RU" sz="2400" dirty="0" smtClean="0">
                <a:latin typeface="Cambria" panose="02040503050406030204" pitchFamily="18" charset="0"/>
              </a:rPr>
              <a:t>С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17</a:t>
            </a:r>
            <a:r>
              <a:rPr lang="ru-RU" altLang="ru-RU" sz="2400" dirty="0" smtClean="0">
                <a:latin typeface="Cambria" panose="02040503050406030204" pitchFamily="18" charset="0"/>
              </a:rPr>
              <a:t>Н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33</a:t>
            </a:r>
            <a:r>
              <a:rPr lang="ru-RU" altLang="ru-RU" sz="2400" dirty="0" smtClean="0">
                <a:latin typeface="Cambria" panose="02040503050406030204" pitchFamily="18" charset="0"/>
              </a:rPr>
              <a:t>СООН </a:t>
            </a:r>
            <a:r>
              <a:rPr lang="ru-RU" altLang="ru-RU" sz="2400" dirty="0">
                <a:latin typeface="Cambria" panose="02040503050406030204" pitchFamily="18" charset="0"/>
              </a:rPr>
              <a:t>олеиновая кислота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latin typeface="Cambria" panose="02040503050406030204" pitchFamily="18" charset="0"/>
              </a:rPr>
              <a:t> </a:t>
            </a:r>
            <a:r>
              <a:rPr lang="ru-RU" altLang="ru-RU" sz="2400" dirty="0" smtClean="0">
                <a:latin typeface="Cambria" panose="02040503050406030204" pitchFamily="18" charset="0"/>
              </a:rPr>
              <a:t>С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17</a:t>
            </a:r>
            <a:r>
              <a:rPr lang="ru-RU" altLang="ru-RU" sz="2400" dirty="0" smtClean="0">
                <a:latin typeface="Cambria" panose="02040503050406030204" pitchFamily="18" charset="0"/>
              </a:rPr>
              <a:t>Н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31</a:t>
            </a:r>
            <a:r>
              <a:rPr lang="ru-RU" altLang="ru-RU" sz="2400" dirty="0" smtClean="0">
                <a:latin typeface="Cambria" panose="02040503050406030204" pitchFamily="18" charset="0"/>
              </a:rPr>
              <a:t>СООН </a:t>
            </a:r>
            <a:r>
              <a:rPr lang="ru-RU" altLang="ru-RU" sz="2400" dirty="0" err="1">
                <a:latin typeface="Cambria" panose="02040503050406030204" pitchFamily="18" charset="0"/>
              </a:rPr>
              <a:t>линолевая</a:t>
            </a:r>
            <a:r>
              <a:rPr lang="ru-RU" altLang="ru-RU" sz="2400" dirty="0">
                <a:latin typeface="Cambria" panose="02040503050406030204" pitchFamily="18" charset="0"/>
              </a:rPr>
              <a:t> кислота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latin typeface="Cambria" panose="02040503050406030204" pitchFamily="18" charset="0"/>
              </a:rPr>
              <a:t> </a:t>
            </a:r>
            <a:r>
              <a:rPr lang="ru-RU" altLang="ru-RU" sz="2400" dirty="0" smtClean="0">
                <a:latin typeface="Cambria" panose="02040503050406030204" pitchFamily="18" charset="0"/>
              </a:rPr>
              <a:t>С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17</a:t>
            </a:r>
            <a:r>
              <a:rPr lang="ru-RU" altLang="ru-RU" sz="2400" dirty="0" smtClean="0">
                <a:latin typeface="Cambria" panose="02040503050406030204" pitchFamily="18" charset="0"/>
              </a:rPr>
              <a:t>Н</a:t>
            </a:r>
            <a:r>
              <a:rPr lang="ru-RU" altLang="ru-RU" sz="2400" baseline="-25000" dirty="0" smtClean="0">
                <a:latin typeface="Cambria" panose="02040503050406030204" pitchFamily="18" charset="0"/>
              </a:rPr>
              <a:t>29</a:t>
            </a:r>
            <a:r>
              <a:rPr lang="ru-RU" altLang="ru-RU" sz="2400" dirty="0" smtClean="0">
                <a:latin typeface="Cambria" panose="02040503050406030204" pitchFamily="18" charset="0"/>
              </a:rPr>
              <a:t>СООН </a:t>
            </a:r>
            <a:r>
              <a:rPr lang="ru-RU" altLang="ru-RU" sz="2400" dirty="0">
                <a:latin typeface="Cambria" panose="02040503050406030204" pitchFamily="18" charset="0"/>
              </a:rPr>
              <a:t>линоленовая кислота</a:t>
            </a:r>
            <a:endParaRPr lang="ru-RU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2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жиров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55443"/>
            <a:ext cx="8640960" cy="183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75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жиров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147159" cy="2233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818833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141924"/>
            <a:ext cx="5530472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свойства жиров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77" y="1844824"/>
            <a:ext cx="8303271" cy="104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8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25</TotalTime>
  <Words>57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Тема9</vt:lpstr>
      <vt:lpstr>Фотография Photo Editor</vt:lpstr>
      <vt:lpstr>Сложные эфиры. Жиры</vt:lpstr>
      <vt:lpstr>Сложные эфиры</vt:lpstr>
      <vt:lpstr>Сложные эфиры</vt:lpstr>
      <vt:lpstr>Жиры</vt:lpstr>
      <vt:lpstr>Образование жиров</vt:lpstr>
      <vt:lpstr>Строение жиров</vt:lpstr>
      <vt:lpstr>Классификация жиров</vt:lpstr>
      <vt:lpstr>Химические свойства жиров</vt:lpstr>
      <vt:lpstr>Химические свойства жиров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Сложные эфиры. Жиры</dc:title>
  <dc:creator>Sony</dc:creator>
  <cp:lastModifiedBy>Sony</cp:lastModifiedBy>
  <cp:revision>4</cp:revision>
  <dcterms:created xsi:type="dcterms:W3CDTF">2019-05-05T15:09:52Z</dcterms:created>
  <dcterms:modified xsi:type="dcterms:W3CDTF">2019-05-05T15:45:42Z</dcterms:modified>
</cp:coreProperties>
</file>