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63" r:id="rId2"/>
    <p:sldId id="271" r:id="rId3"/>
    <p:sldId id="274" r:id="rId4"/>
    <p:sldId id="276" r:id="rId5"/>
    <p:sldId id="277" r:id="rId6"/>
    <p:sldId id="269" r:id="rId7"/>
    <p:sldId id="278" r:id="rId8"/>
    <p:sldId id="267" r:id="rId9"/>
    <p:sldId id="279" r:id="rId10"/>
    <p:sldId id="280" r:id="rId11"/>
    <p:sldId id="268" r:id="rId12"/>
    <p:sldId id="281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336" y="-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70B13E-FD94-4D17-8DD2-A54B7A1D024E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A8826E-CD65-4D23-A15E-3B9D9751CE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24892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9CC171-4591-4BE3-9E82-71754D831D97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CFF612-BB16-451C-881D-D53C971C54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2459005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569A4-658B-4891-9FDD-B40FCB39DF2B}" type="datetime1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Мариинск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9123B-AD29-4618-A976-49A7F95452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EA130-A7AE-4838-836E-A00A967FDDD7}" type="datetime1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Мариинск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9123B-AD29-4618-A976-49A7F95452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F99C3-345A-4C1F-A80A-191B38F33771}" type="datetime1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Мариинск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9123B-AD29-4618-A976-49A7F95452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D666D-0D91-4749-BB4D-99C27DD022B7}" type="datetime1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Мариинск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9123B-AD29-4618-A976-49A7F95452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E4E6D-7C8C-4279-937F-5B81F66871F6}" type="datetime1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Мариинск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9123B-AD29-4618-A976-49A7F95452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DB9EC-448E-46DB-8D00-74F6FED463B1}" type="datetime1">
              <a:rPr lang="ru-RU" smtClean="0"/>
              <a:pPr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Мариинск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9123B-AD29-4618-A976-49A7F95452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28C56-4ABA-4FFA-807A-BECB23E13952}" type="datetime1">
              <a:rPr lang="ru-RU" smtClean="0"/>
              <a:pPr/>
              <a:t>09.12.2019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Мариинск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9123B-AD29-4618-A976-49A7F95452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6CCEE-9F0A-4AEF-922F-B11B9FBA4159}" type="datetime1">
              <a:rPr lang="ru-RU" smtClean="0"/>
              <a:pPr/>
              <a:t>09.12.2019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Мариинск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9123B-AD29-4618-A976-49A7F95452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CEA8D-CD2B-49CA-9965-DA836B1ECC9C}" type="datetime1">
              <a:rPr lang="ru-RU" smtClean="0"/>
              <a:pPr/>
              <a:t>09.12.2019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Мариинск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9123B-AD29-4618-A976-49A7F95452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335F2-2446-45AD-8F75-0BEEC57CF72F}" type="datetime1">
              <a:rPr lang="ru-RU" smtClean="0"/>
              <a:pPr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Мариинск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9123B-AD29-4618-A976-49A7F95452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B1892-143B-4EFF-A2C7-C8783B8166A6}" type="datetime1">
              <a:rPr lang="ru-RU" smtClean="0"/>
              <a:pPr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Мариинск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9123B-AD29-4618-A976-49A7F95452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503D42-2C79-41CF-AA96-BD0B51ACFC08}" type="datetime1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Мариинск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F9123B-AD29-4618-A976-49A7F95452E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083056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Arial Black" pitchFamily="34" charset="0"/>
              </a:rPr>
              <a:t>Алгоритм решения задач по химическим уравнениям</a:t>
            </a:r>
            <a:endParaRPr lang="ru-RU" b="1" dirty="0">
              <a:solidFill>
                <a:srgbClr val="C0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b="1" dirty="0" smtClean="0"/>
              <a:t>6. Найдем количество вещества воды.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85720" y="1785926"/>
            <a:ext cx="8572560" cy="31718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spcBef>
                <a:spcPct val="0"/>
              </a:spcBef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Дано:</a:t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m(H</a:t>
            </a:r>
            <a:r>
              <a:rPr lang="en-US" sz="4400" baseline="-25000" dirty="0" smtClean="0"/>
              <a:t>2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O)=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36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г</a:t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------------------</a:t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V(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Н</a:t>
            </a:r>
            <a:r>
              <a:rPr lang="en-US" sz="4400" baseline="-25000" dirty="0" smtClean="0"/>
              <a:t>2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)=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?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2143902" y="2928140"/>
            <a:ext cx="2714644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000496" y="1928802"/>
            <a:ext cx="385073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2Н</a:t>
            </a:r>
            <a:r>
              <a:rPr lang="en-US" sz="4400" baseline="-25000" dirty="0" smtClean="0"/>
              <a:t>2</a:t>
            </a:r>
            <a:r>
              <a:rPr lang="en-US" sz="4400" dirty="0" smtClean="0"/>
              <a:t>O = </a:t>
            </a:r>
            <a:r>
              <a:rPr lang="ru-RU" sz="4400" dirty="0" smtClean="0"/>
              <a:t>2Н</a:t>
            </a:r>
            <a:r>
              <a:rPr lang="en-US" sz="4400" baseline="-25000" dirty="0" smtClean="0"/>
              <a:t>2</a:t>
            </a:r>
            <a:r>
              <a:rPr lang="en-US" sz="4400" dirty="0" smtClean="0"/>
              <a:t> + O</a:t>
            </a:r>
            <a:r>
              <a:rPr lang="en-US" sz="4400" baseline="-25000" dirty="0" smtClean="0"/>
              <a:t>2</a:t>
            </a:r>
            <a:endParaRPr lang="ru-RU" sz="4400" baseline="-25000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4143372" y="2714620"/>
            <a:ext cx="121444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5796136" y="2857496"/>
            <a:ext cx="85725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5796136" y="2716208"/>
            <a:ext cx="85725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143372" y="3357562"/>
            <a:ext cx="45005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n(</a:t>
            </a:r>
            <a:r>
              <a:rPr lang="ru-RU" sz="4400" dirty="0" smtClean="0"/>
              <a:t>Н</a:t>
            </a:r>
            <a:r>
              <a:rPr lang="en-US" sz="4400" baseline="-25000" dirty="0" smtClean="0"/>
              <a:t>2</a:t>
            </a:r>
            <a:r>
              <a:rPr lang="en-US" sz="4400" dirty="0" smtClean="0"/>
              <a:t>) =</a:t>
            </a:r>
            <a:r>
              <a:rPr lang="ru-RU" sz="4400" dirty="0" smtClean="0"/>
              <a:t> </a:t>
            </a:r>
            <a:r>
              <a:rPr lang="en-US" sz="4400" dirty="0" smtClean="0"/>
              <a:t>n(</a:t>
            </a:r>
            <a:r>
              <a:rPr lang="ru-RU" sz="4400" dirty="0" smtClean="0"/>
              <a:t>Н</a:t>
            </a:r>
            <a:r>
              <a:rPr lang="en-US" sz="4400" baseline="-25000" dirty="0" smtClean="0"/>
              <a:t>2</a:t>
            </a:r>
            <a:r>
              <a:rPr lang="en-US" sz="4400" dirty="0" smtClean="0"/>
              <a:t>O)</a:t>
            </a:r>
            <a:endParaRPr lang="ru-RU" sz="4400" baseline="-25000" dirty="0"/>
          </a:p>
        </p:txBody>
      </p:sp>
      <p:sp>
        <p:nvSpPr>
          <p:cNvPr id="13" name="TextBox 12"/>
          <p:cNvSpPr txBox="1"/>
          <p:nvPr/>
        </p:nvSpPr>
        <p:spPr>
          <a:xfrm>
            <a:off x="395536" y="5072074"/>
            <a:ext cx="84627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1) </a:t>
            </a:r>
            <a:r>
              <a:rPr lang="en-US" sz="4000" dirty="0" smtClean="0"/>
              <a:t>n(</a:t>
            </a:r>
            <a:r>
              <a:rPr lang="ru-RU" sz="4000" dirty="0" smtClean="0"/>
              <a:t>Н</a:t>
            </a:r>
            <a:r>
              <a:rPr lang="en-US" sz="4000" baseline="-25000" dirty="0" smtClean="0"/>
              <a:t>2</a:t>
            </a:r>
            <a:r>
              <a:rPr lang="en-US" sz="4000" dirty="0" smtClean="0"/>
              <a:t>O ) </a:t>
            </a:r>
            <a:r>
              <a:rPr lang="en-US" sz="3200" dirty="0" smtClean="0"/>
              <a:t>= </a:t>
            </a:r>
            <a:r>
              <a:rPr lang="en-US" sz="3200" dirty="0" smtClean="0"/>
              <a:t> </a:t>
            </a:r>
            <a:r>
              <a:rPr lang="ru-RU" sz="3200" dirty="0" smtClean="0"/>
              <a:t>		 </a:t>
            </a:r>
            <a:r>
              <a:rPr lang="en-US" sz="3200" dirty="0" smtClean="0"/>
              <a:t>= </a:t>
            </a:r>
            <a:r>
              <a:rPr lang="ru-RU" sz="3200" dirty="0" smtClean="0"/>
              <a:t>			 </a:t>
            </a:r>
            <a:r>
              <a:rPr lang="ru-RU" sz="3200" dirty="0" smtClean="0"/>
              <a:t>= </a:t>
            </a:r>
            <a:r>
              <a:rPr lang="en-US" sz="3200" dirty="0" smtClean="0"/>
              <a:t> </a:t>
            </a:r>
            <a:r>
              <a:rPr lang="ru-RU" sz="4000" dirty="0">
                <a:solidFill>
                  <a:srgbClr val="FF0000"/>
                </a:solidFill>
              </a:rPr>
              <a:t>2</a:t>
            </a:r>
            <a:r>
              <a:rPr lang="en-US" sz="3200" dirty="0" smtClean="0">
                <a:solidFill>
                  <a:srgbClr val="FF0000"/>
                </a:solidFill>
              </a:rPr>
              <a:t> </a:t>
            </a:r>
            <a:r>
              <a:rPr lang="ru-RU" sz="3200" dirty="0" smtClean="0"/>
              <a:t>моль</a:t>
            </a:r>
            <a:endParaRPr lang="ru-RU" sz="6600" dirty="0"/>
          </a:p>
        </p:txBody>
      </p:sp>
      <p:sp>
        <p:nvSpPr>
          <p:cNvPr id="14" name="TextBox 13"/>
          <p:cNvSpPr txBox="1"/>
          <p:nvPr/>
        </p:nvSpPr>
        <p:spPr>
          <a:xfrm>
            <a:off x="3245327" y="5348084"/>
            <a:ext cx="7523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rgbClr val="FF0000"/>
                </a:solidFill>
              </a:rPr>
              <a:t>M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248142" y="4695325"/>
            <a:ext cx="7523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/>
              <a:t>m</a:t>
            </a:r>
            <a:endParaRPr lang="ru-RU" sz="4400" dirty="0"/>
          </a:p>
        </p:txBody>
      </p:sp>
      <p:sp>
        <p:nvSpPr>
          <p:cNvPr id="17" name="TextBox 16"/>
          <p:cNvSpPr txBox="1"/>
          <p:nvPr/>
        </p:nvSpPr>
        <p:spPr>
          <a:xfrm>
            <a:off x="4917974" y="4709335"/>
            <a:ext cx="12201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36</a:t>
            </a:r>
            <a:r>
              <a:rPr lang="ru-RU" sz="4400" dirty="0" smtClean="0"/>
              <a:t> г</a:t>
            </a:r>
            <a:r>
              <a:rPr lang="en-US" sz="4400" dirty="0" smtClean="0"/>
              <a:t> </a:t>
            </a:r>
            <a:endParaRPr lang="ru-RU" sz="4400" dirty="0"/>
          </a:p>
        </p:txBody>
      </p:sp>
      <p:sp>
        <p:nvSpPr>
          <p:cNvPr id="18" name="TextBox 17"/>
          <p:cNvSpPr txBox="1"/>
          <p:nvPr/>
        </p:nvSpPr>
        <p:spPr>
          <a:xfrm>
            <a:off x="4283198" y="5503011"/>
            <a:ext cx="30258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18</a:t>
            </a:r>
            <a:r>
              <a:rPr lang="ru-RU" sz="4400" dirty="0" smtClean="0"/>
              <a:t> г/моль</a:t>
            </a:r>
            <a:r>
              <a:rPr lang="en-US" sz="4400" dirty="0" smtClean="0"/>
              <a:t> </a:t>
            </a:r>
            <a:endParaRPr lang="ru-RU" sz="4400" dirty="0"/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2982931" y="5503011"/>
            <a:ext cx="1068755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4550179" y="5504599"/>
            <a:ext cx="2103213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7437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Группа 11"/>
          <p:cNvGrpSpPr/>
          <p:nvPr/>
        </p:nvGrpSpPr>
        <p:grpSpPr>
          <a:xfrm>
            <a:off x="857224" y="428604"/>
            <a:ext cx="7715304" cy="6072230"/>
            <a:chOff x="357158" y="571480"/>
            <a:chExt cx="7715304" cy="6072230"/>
          </a:xfrm>
          <a:gradFill>
            <a:gsLst>
              <a:gs pos="0">
                <a:schemeClr val="tx2">
                  <a:lumMod val="75000"/>
                </a:schemeClr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  <a:lin ang="16200000" scaled="0"/>
          </a:gradFill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6357950" y="571480"/>
              <a:ext cx="1714512" cy="1857388"/>
            </a:xfrm>
            <a:prstGeom prst="roundRect">
              <a:avLst/>
            </a:prstGeom>
            <a:grpFill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000" b="1" dirty="0" smtClean="0">
                  <a:latin typeface="Arial" pitchFamily="34" charset="0"/>
                  <a:cs typeface="Arial" pitchFamily="34" charset="0"/>
                </a:rPr>
                <a:t>m</a:t>
              </a:r>
              <a:endParaRPr lang="ru-RU" sz="6000" b="1" dirty="0" smtClean="0"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ru-RU" sz="3200" b="1" dirty="0" smtClean="0">
                  <a:latin typeface="Arial" pitchFamily="34" charset="0"/>
                  <a:cs typeface="Arial" pitchFamily="34" charset="0"/>
                </a:rPr>
                <a:t>масса</a:t>
              </a:r>
              <a:endParaRPr lang="ru-RU" sz="6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Скругленный прямоугольник 13"/>
            <p:cNvSpPr/>
            <p:nvPr/>
          </p:nvSpPr>
          <p:spPr>
            <a:xfrm>
              <a:off x="6286512" y="2571744"/>
              <a:ext cx="1785950" cy="1928826"/>
            </a:xfrm>
            <a:prstGeom prst="roundRect">
              <a:avLst/>
            </a:prstGeom>
            <a:grpFill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000" b="1" dirty="0" smtClean="0">
                  <a:latin typeface="Arial" pitchFamily="34" charset="0"/>
                  <a:cs typeface="Arial" pitchFamily="34" charset="0"/>
                </a:rPr>
                <a:t>V</a:t>
              </a:r>
              <a:endParaRPr lang="ru-RU" sz="6000" b="1" dirty="0" smtClean="0"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ru-RU" sz="3200" b="1" dirty="0" smtClean="0">
                  <a:latin typeface="Arial" pitchFamily="34" charset="0"/>
                  <a:cs typeface="Arial" pitchFamily="34" charset="0"/>
                </a:rPr>
                <a:t>объем</a:t>
              </a:r>
              <a:endParaRPr lang="ru-RU" sz="3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Скругленный прямоугольник 14"/>
            <p:cNvSpPr/>
            <p:nvPr/>
          </p:nvSpPr>
          <p:spPr>
            <a:xfrm>
              <a:off x="6286512" y="4643446"/>
              <a:ext cx="1785950" cy="2000264"/>
            </a:xfrm>
            <a:prstGeom prst="roundRect">
              <a:avLst/>
            </a:prstGeom>
            <a:grpFill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000" b="1" dirty="0" smtClean="0">
                  <a:latin typeface="Arial" pitchFamily="34" charset="0"/>
                  <a:cs typeface="Arial" pitchFamily="34" charset="0"/>
                </a:rPr>
                <a:t>N</a:t>
              </a:r>
              <a:endParaRPr lang="ru-RU" sz="6000" b="1" dirty="0" smtClean="0"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ru-RU" sz="3200" b="1" dirty="0" smtClean="0">
                  <a:latin typeface="Arial" pitchFamily="34" charset="0"/>
                  <a:cs typeface="Arial" pitchFamily="34" charset="0"/>
                </a:rPr>
                <a:t>число частиц</a:t>
              </a:r>
              <a:endParaRPr lang="ru-RU" sz="3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Стрелка вправо 15"/>
            <p:cNvSpPr/>
            <p:nvPr/>
          </p:nvSpPr>
          <p:spPr>
            <a:xfrm>
              <a:off x="3286116" y="2786058"/>
              <a:ext cx="2857520" cy="1285884"/>
            </a:xfrm>
            <a:prstGeom prst="rightArrow">
              <a:avLst>
                <a:gd name="adj1" fmla="val 50000"/>
                <a:gd name="adj2" fmla="val 52844"/>
              </a:avLst>
            </a:prstGeom>
            <a:grpFill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latin typeface="Arial" pitchFamily="34" charset="0"/>
                  <a:cs typeface="Arial" pitchFamily="34" charset="0"/>
                </a:rPr>
                <a:t>перевести </a:t>
              </a:r>
              <a:endParaRPr lang="ru-RU" sz="3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Скругленный прямоугольник 16"/>
            <p:cNvSpPr/>
            <p:nvPr/>
          </p:nvSpPr>
          <p:spPr>
            <a:xfrm>
              <a:off x="357158" y="714356"/>
              <a:ext cx="2786082" cy="5857916"/>
            </a:xfrm>
            <a:prstGeom prst="roundRect">
              <a:avLst/>
            </a:prstGeom>
            <a:solidFill>
              <a:schemeClr val="tx2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500" dirty="0">
                  <a:latin typeface="Times New Roman"/>
                  <a:cs typeface="Times New Roman"/>
                </a:rPr>
                <a:t>n</a:t>
              </a:r>
              <a:endParaRPr lang="ru-RU" sz="11500" dirty="0" smtClean="0"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ru-RU" sz="3200" b="1" dirty="0" smtClean="0">
                  <a:latin typeface="Arial" pitchFamily="34" charset="0"/>
                  <a:cs typeface="Arial" pitchFamily="34" charset="0"/>
                </a:rPr>
                <a:t>количество вещества</a:t>
              </a:r>
            </a:p>
            <a:p>
              <a:pPr algn="ctr"/>
              <a:endParaRPr lang="ru-RU" sz="6000" b="1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b="1" dirty="0" smtClean="0"/>
              <a:t>7. </a:t>
            </a:r>
            <a:r>
              <a:rPr lang="ru-RU" b="1" dirty="0" smtClean="0"/>
              <a:t>Найдем </a:t>
            </a:r>
            <a:r>
              <a:rPr lang="ru-RU" b="1" dirty="0" smtClean="0"/>
              <a:t>объем водорода: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85720" y="1785926"/>
            <a:ext cx="8572560" cy="31718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spcBef>
                <a:spcPct val="0"/>
              </a:spcBef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Дано:</a:t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m(H</a:t>
            </a:r>
            <a:r>
              <a:rPr lang="en-US" sz="4400" baseline="-25000" dirty="0" smtClean="0"/>
              <a:t>2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O)=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36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г</a:t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------------------</a:t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V(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Н</a:t>
            </a:r>
            <a:r>
              <a:rPr lang="en-US" sz="4400" baseline="-25000" dirty="0" smtClean="0"/>
              <a:t>2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)=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?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2143902" y="2928140"/>
            <a:ext cx="2714644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000496" y="1928802"/>
            <a:ext cx="385073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2Н</a:t>
            </a:r>
            <a:r>
              <a:rPr lang="en-US" sz="4400" baseline="-25000" dirty="0" smtClean="0"/>
              <a:t>2</a:t>
            </a:r>
            <a:r>
              <a:rPr lang="en-US" sz="4400" dirty="0" smtClean="0"/>
              <a:t>O = </a:t>
            </a:r>
            <a:r>
              <a:rPr lang="ru-RU" sz="4400" dirty="0" smtClean="0"/>
              <a:t>2Н</a:t>
            </a:r>
            <a:r>
              <a:rPr lang="en-US" sz="4400" baseline="-25000" dirty="0" smtClean="0"/>
              <a:t>2</a:t>
            </a:r>
            <a:r>
              <a:rPr lang="en-US" sz="4400" dirty="0" smtClean="0"/>
              <a:t> + O</a:t>
            </a:r>
            <a:r>
              <a:rPr lang="en-US" sz="4400" baseline="-25000" dirty="0" smtClean="0"/>
              <a:t>2</a:t>
            </a:r>
            <a:endParaRPr lang="ru-RU" sz="4400" baseline="-25000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4143372" y="2714620"/>
            <a:ext cx="121444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5796136" y="2857496"/>
            <a:ext cx="85725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5796136" y="2716208"/>
            <a:ext cx="85725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624319" y="3357562"/>
            <a:ext cx="523396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Т.к. </a:t>
            </a:r>
            <a:r>
              <a:rPr lang="en-US" sz="4400" dirty="0" smtClean="0"/>
              <a:t>n(</a:t>
            </a:r>
            <a:r>
              <a:rPr lang="ru-RU" sz="4400" dirty="0" smtClean="0"/>
              <a:t>Н</a:t>
            </a:r>
            <a:r>
              <a:rPr lang="en-US" sz="4400" baseline="-25000" dirty="0" smtClean="0"/>
              <a:t>2</a:t>
            </a:r>
            <a:r>
              <a:rPr lang="en-US" sz="4400" dirty="0" smtClean="0"/>
              <a:t>) =</a:t>
            </a:r>
            <a:r>
              <a:rPr lang="ru-RU" sz="4400" dirty="0" smtClean="0"/>
              <a:t> </a:t>
            </a:r>
            <a:r>
              <a:rPr lang="en-US" sz="4400" dirty="0" smtClean="0"/>
              <a:t>n(</a:t>
            </a:r>
            <a:r>
              <a:rPr lang="ru-RU" sz="4400" dirty="0" smtClean="0"/>
              <a:t>Н</a:t>
            </a:r>
            <a:r>
              <a:rPr lang="en-US" sz="4400" baseline="-25000" dirty="0" smtClean="0"/>
              <a:t>2</a:t>
            </a:r>
            <a:r>
              <a:rPr lang="en-US" sz="4400" dirty="0" smtClean="0"/>
              <a:t>O</a:t>
            </a:r>
            <a:r>
              <a:rPr lang="en-US" sz="4400" dirty="0" smtClean="0"/>
              <a:t>)</a:t>
            </a:r>
            <a:r>
              <a:rPr lang="ru-RU" sz="4400" dirty="0" smtClean="0"/>
              <a:t>, значит</a:t>
            </a:r>
            <a:r>
              <a:rPr lang="en-US" sz="4400" dirty="0"/>
              <a:t> n(</a:t>
            </a:r>
            <a:r>
              <a:rPr lang="ru-RU" sz="4400" dirty="0"/>
              <a:t>Н</a:t>
            </a:r>
            <a:r>
              <a:rPr lang="en-US" sz="4400" baseline="-25000" dirty="0"/>
              <a:t>2</a:t>
            </a:r>
            <a:r>
              <a:rPr lang="en-US" sz="4400" dirty="0"/>
              <a:t>) =</a:t>
            </a:r>
            <a:r>
              <a:rPr lang="ru-RU" sz="4400" dirty="0"/>
              <a:t> </a:t>
            </a:r>
            <a:r>
              <a:rPr lang="ru-RU" sz="4400" dirty="0" smtClean="0"/>
              <a:t>2 моль</a:t>
            </a:r>
            <a:endParaRPr lang="ru-RU" sz="4400" baseline="-25000" dirty="0"/>
          </a:p>
        </p:txBody>
      </p:sp>
      <p:sp>
        <p:nvSpPr>
          <p:cNvPr id="13" name="TextBox 12"/>
          <p:cNvSpPr txBox="1"/>
          <p:nvPr/>
        </p:nvSpPr>
        <p:spPr>
          <a:xfrm>
            <a:off x="107504" y="5072074"/>
            <a:ext cx="90364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/>
              <a:t>2</a:t>
            </a:r>
            <a:r>
              <a:rPr lang="ru-RU" sz="4000" dirty="0" smtClean="0"/>
              <a:t>) </a:t>
            </a:r>
            <a:r>
              <a:rPr lang="en-US" sz="4000" dirty="0"/>
              <a:t>V(</a:t>
            </a:r>
            <a:r>
              <a:rPr lang="ru-RU" sz="4000" dirty="0"/>
              <a:t>Н</a:t>
            </a:r>
            <a:r>
              <a:rPr lang="en-US" sz="4000" baseline="-25000" dirty="0"/>
              <a:t>2</a:t>
            </a:r>
            <a:r>
              <a:rPr lang="en-US" sz="4000" dirty="0"/>
              <a:t>)= </a:t>
            </a:r>
            <a:r>
              <a:rPr lang="en-US" sz="4000" dirty="0" smtClean="0"/>
              <a:t>n ·</a:t>
            </a:r>
            <a:r>
              <a:rPr lang="en-US" sz="3200" dirty="0" smtClean="0"/>
              <a:t>  </a:t>
            </a:r>
            <a:r>
              <a:rPr lang="en-US" sz="4000" dirty="0" err="1" smtClean="0">
                <a:solidFill>
                  <a:srgbClr val="FF0000"/>
                </a:solidFill>
              </a:rPr>
              <a:t>Vm</a:t>
            </a:r>
            <a:r>
              <a:rPr lang="ru-RU" sz="3200" dirty="0" smtClean="0"/>
              <a:t> </a:t>
            </a:r>
            <a:r>
              <a:rPr lang="en-US" sz="3200" dirty="0" smtClean="0"/>
              <a:t>= </a:t>
            </a:r>
            <a:r>
              <a:rPr lang="en-US" sz="3200" dirty="0" smtClean="0"/>
              <a:t> </a:t>
            </a:r>
            <a:r>
              <a:rPr lang="ru-RU" sz="4000" dirty="0" smtClean="0"/>
              <a:t>2 моль</a:t>
            </a:r>
            <a:r>
              <a:rPr lang="en-US" sz="4000" dirty="0"/>
              <a:t> ·</a:t>
            </a:r>
            <a:r>
              <a:rPr lang="ru-RU" sz="4000" dirty="0" smtClean="0"/>
              <a:t> </a:t>
            </a:r>
            <a:r>
              <a:rPr lang="en-US" sz="4000" dirty="0" smtClean="0">
                <a:solidFill>
                  <a:srgbClr val="FF0000"/>
                </a:solidFill>
              </a:rPr>
              <a:t>22</a:t>
            </a:r>
            <a:r>
              <a:rPr lang="ru-RU" sz="4000" dirty="0" smtClean="0">
                <a:solidFill>
                  <a:srgbClr val="FF0000"/>
                </a:solidFill>
              </a:rPr>
              <a:t>,4л/моль</a:t>
            </a:r>
            <a:r>
              <a:rPr lang="ru-RU" sz="4000" dirty="0" smtClean="0"/>
              <a:t> =</a:t>
            </a:r>
            <a:r>
              <a:rPr lang="ru-RU" sz="3200" dirty="0"/>
              <a:t> </a:t>
            </a:r>
            <a:r>
              <a:rPr lang="ru-RU" sz="3200" dirty="0" smtClean="0"/>
              <a:t> </a:t>
            </a:r>
            <a:r>
              <a:rPr lang="en-US" sz="3200" dirty="0" smtClean="0"/>
              <a:t> </a:t>
            </a:r>
            <a:r>
              <a:rPr lang="ru-RU" sz="3200" dirty="0" smtClean="0"/>
              <a:t>= </a:t>
            </a:r>
            <a:r>
              <a:rPr lang="en-US" sz="4000" dirty="0" smtClean="0">
                <a:solidFill>
                  <a:srgbClr val="FF0000"/>
                </a:solidFill>
              </a:rPr>
              <a:t>44</a:t>
            </a:r>
            <a:r>
              <a:rPr lang="ru-RU" sz="4000" dirty="0" smtClean="0">
                <a:solidFill>
                  <a:srgbClr val="FF0000"/>
                </a:solidFill>
              </a:rPr>
              <a:t>,8л</a:t>
            </a:r>
            <a:endParaRPr lang="ru-RU" sz="6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771800" y="5157729"/>
            <a:ext cx="852519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?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800873" y="5156689"/>
            <a:ext cx="2587551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?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467544" y="5782857"/>
            <a:ext cx="1224136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?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5308682" y="6269676"/>
            <a:ext cx="3296441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Ответ: 44,8 л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2288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3" grpId="0" animBg="1"/>
      <p:bldP spid="24" grpId="0" animBg="1"/>
      <p:bldP spid="2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75582" y="578115"/>
            <a:ext cx="24288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u="sng" dirty="0" smtClean="0">
                <a:latin typeface="Arial" pitchFamily="34" charset="0"/>
                <a:cs typeface="Arial" pitchFamily="34" charset="0"/>
              </a:rPr>
              <a:t>ЗАДАЧА 2:</a:t>
            </a:r>
            <a:endParaRPr lang="ru-RU" sz="3200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92479" y="1759942"/>
            <a:ext cx="791196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Какая масса кислорода </a:t>
            </a:r>
            <a:r>
              <a:rPr lang="ru-RU" sz="4000" dirty="0" err="1" smtClean="0"/>
              <a:t>затратится</a:t>
            </a:r>
            <a:r>
              <a:rPr lang="ru-RU" sz="4000" dirty="0" smtClean="0"/>
              <a:t> на получение 132 г углекислого газа при </a:t>
            </a:r>
            <a:r>
              <a:rPr lang="ru-RU" sz="4000" smtClean="0"/>
              <a:t>горении угля?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4797436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/>
              <a:t>1. </a:t>
            </a:r>
            <a:r>
              <a:rPr lang="ru-RU" b="1" dirty="0" smtClean="0">
                <a:solidFill>
                  <a:srgbClr val="C00000"/>
                </a:solidFill>
              </a:rPr>
              <a:t>Внимательно</a:t>
            </a:r>
            <a:r>
              <a:rPr lang="ru-RU" b="1" dirty="0" smtClean="0"/>
              <a:t> прочитать условие задачи: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Рассчитайте </a:t>
            </a:r>
            <a:r>
              <a:rPr lang="ru-RU" dirty="0" smtClean="0"/>
              <a:t>, какой объем </a:t>
            </a:r>
            <a:r>
              <a:rPr lang="ru-RU" dirty="0" smtClean="0"/>
              <a:t>водорода </a:t>
            </a:r>
            <a:r>
              <a:rPr lang="ru-RU" dirty="0" smtClean="0"/>
              <a:t>(при н.у.) образуется при разложении 36 г воды?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b="1" dirty="0" smtClean="0"/>
              <a:t>2. Записать, что дано по </a:t>
            </a:r>
            <a:r>
              <a:rPr lang="ru-RU" b="1" dirty="0" smtClean="0"/>
              <a:t>условию: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85720" y="1785926"/>
            <a:ext cx="8572560" cy="31718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spcBef>
                <a:spcPct val="0"/>
              </a:spcBef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Дано:</a:t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m(H</a:t>
            </a:r>
            <a:r>
              <a:rPr lang="en-US" sz="4400" baseline="-25000" dirty="0" smtClean="0"/>
              <a:t>2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O)=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36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г</a:t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V(</a:t>
            </a:r>
            <a:r>
              <a:rPr lang="ru-RU" sz="4400" dirty="0">
                <a:latin typeface="+mj-lt"/>
                <a:ea typeface="+mj-ea"/>
                <a:cs typeface="+mj-cs"/>
              </a:rPr>
              <a:t>Н</a:t>
            </a:r>
            <a:r>
              <a:rPr lang="en-US" sz="4400" baseline="-25000" dirty="0" smtClean="0"/>
              <a:t>2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)=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?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2143902" y="3428206"/>
            <a:ext cx="2714644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>
            <a:off x="285720" y="3861048"/>
            <a:ext cx="321471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b="1" dirty="0" smtClean="0"/>
              <a:t>3. Записать</a:t>
            </a:r>
            <a:r>
              <a:rPr lang="en-US" b="1" dirty="0" smtClean="0"/>
              <a:t> </a:t>
            </a:r>
            <a:r>
              <a:rPr lang="ru-RU" b="1" dirty="0" smtClean="0"/>
              <a:t>уравнение </a:t>
            </a:r>
            <a:r>
              <a:rPr lang="ru-RU" b="1" dirty="0" smtClean="0"/>
              <a:t>реакции, расставить коэффициенты: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00" lvl="8" indent="0">
              <a:buNone/>
            </a:pPr>
            <a:r>
              <a:rPr lang="ru-RU" sz="4000" dirty="0" smtClean="0"/>
              <a:t>Решение:</a:t>
            </a:r>
            <a:endParaRPr lang="ru-RU" sz="4000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85720" y="1785926"/>
            <a:ext cx="8572560" cy="31718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spcBef>
                <a:spcPct val="0"/>
              </a:spcBef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Дано:</a:t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m(H</a:t>
            </a:r>
            <a:r>
              <a:rPr lang="en-US" sz="4400" baseline="-25000" dirty="0" smtClean="0"/>
              <a:t>2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O)=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36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г</a:t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------------------</a:t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V(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Н</a:t>
            </a:r>
            <a:r>
              <a:rPr lang="en-US" sz="4400" baseline="-25000" dirty="0" smtClean="0"/>
              <a:t>2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)=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?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2143902" y="2928140"/>
            <a:ext cx="2714644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000496" y="2313522"/>
            <a:ext cx="385073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2Н</a:t>
            </a:r>
            <a:r>
              <a:rPr lang="en-US" sz="4400" baseline="-25000" dirty="0" smtClean="0"/>
              <a:t>2</a:t>
            </a:r>
            <a:r>
              <a:rPr lang="en-US" sz="4400" dirty="0" smtClean="0"/>
              <a:t>O = </a:t>
            </a:r>
            <a:r>
              <a:rPr lang="ru-RU" sz="4400" dirty="0" smtClean="0"/>
              <a:t>2Н</a:t>
            </a:r>
            <a:r>
              <a:rPr lang="en-US" sz="4400" baseline="-25000" dirty="0" smtClean="0"/>
              <a:t>2</a:t>
            </a:r>
            <a:r>
              <a:rPr lang="en-US" sz="4400" dirty="0" smtClean="0"/>
              <a:t> + O</a:t>
            </a:r>
            <a:r>
              <a:rPr lang="en-US" sz="4400" baseline="-25000" dirty="0" smtClean="0"/>
              <a:t>2</a:t>
            </a:r>
            <a:endParaRPr lang="ru-RU" sz="4400" baseline="-25000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rot="5400000">
            <a:off x="2143902" y="3428206"/>
            <a:ext cx="2714644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b="1" dirty="0" smtClean="0"/>
              <a:t>4. Подчеркнем вещества, которые даны и которые будем находить.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85720" y="1785926"/>
            <a:ext cx="8572560" cy="31718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spcBef>
                <a:spcPct val="0"/>
              </a:spcBef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Дано:</a:t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m(H</a:t>
            </a:r>
            <a:r>
              <a:rPr lang="en-US" sz="4400" baseline="-25000" dirty="0" smtClean="0"/>
              <a:t>2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O)=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36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г</a:t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------------------</a:t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V(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Н</a:t>
            </a:r>
            <a:r>
              <a:rPr lang="en-US" sz="4400" baseline="-25000" dirty="0" smtClean="0"/>
              <a:t>2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)=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?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2143902" y="2928140"/>
            <a:ext cx="2714644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000496" y="1928802"/>
            <a:ext cx="385073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2Н</a:t>
            </a:r>
            <a:r>
              <a:rPr lang="en-US" sz="4400" baseline="-25000" dirty="0" smtClean="0"/>
              <a:t>2</a:t>
            </a:r>
            <a:r>
              <a:rPr lang="en-US" sz="4400" dirty="0" smtClean="0"/>
              <a:t>O = </a:t>
            </a:r>
            <a:r>
              <a:rPr lang="ru-RU" sz="4400" dirty="0" smtClean="0"/>
              <a:t>2Н</a:t>
            </a:r>
            <a:r>
              <a:rPr lang="en-US" sz="4400" baseline="-25000" dirty="0" smtClean="0"/>
              <a:t>2</a:t>
            </a:r>
            <a:r>
              <a:rPr lang="en-US" sz="4400" dirty="0" smtClean="0"/>
              <a:t> + O</a:t>
            </a:r>
            <a:r>
              <a:rPr lang="en-US" sz="4400" baseline="-25000" dirty="0" smtClean="0"/>
              <a:t>2</a:t>
            </a:r>
            <a:endParaRPr lang="ru-RU" sz="4400" baseline="-25000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4143372" y="2714620"/>
            <a:ext cx="121444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5724128" y="2857496"/>
            <a:ext cx="85725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5724128" y="2696655"/>
            <a:ext cx="85725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1181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latin typeface="Arial" pitchFamily="34" charset="0"/>
                <a:cs typeface="Arial" pitchFamily="34" charset="0"/>
              </a:rPr>
              <a:t>Сравним количества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веществ, участвующих в реакции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r>
              <a:rPr lang="en-US" sz="67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en-US" sz="6700" b="1" dirty="0" err="1" smtClean="0">
                <a:latin typeface="Arial" pitchFamily="34" charset="0"/>
                <a:cs typeface="Arial" pitchFamily="34" charset="0"/>
              </a:rPr>
              <a:t>A</a:t>
            </a:r>
            <a:r>
              <a:rPr lang="en-US" sz="6700" b="1" dirty="0" smtClean="0">
                <a:latin typeface="Arial" pitchFamily="34" charset="0"/>
                <a:cs typeface="Arial" pitchFamily="34" charset="0"/>
              </a:rPr>
              <a:t> + </a:t>
            </a:r>
            <a:r>
              <a:rPr lang="en-US" sz="67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</a:t>
            </a:r>
            <a:r>
              <a:rPr lang="en-US" sz="6700" b="1" dirty="0" err="1" smtClean="0">
                <a:latin typeface="Arial" pitchFamily="34" charset="0"/>
                <a:cs typeface="Arial" pitchFamily="34" charset="0"/>
              </a:rPr>
              <a:t>B</a:t>
            </a:r>
            <a:r>
              <a:rPr lang="en-US" sz="6700" b="1" dirty="0" smtClean="0">
                <a:latin typeface="Arial" pitchFamily="34" charset="0"/>
                <a:cs typeface="Arial" pitchFamily="34" charset="0"/>
              </a:rPr>
              <a:t> = </a:t>
            </a:r>
            <a:r>
              <a:rPr lang="en-US" sz="67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lang="en-US" sz="6700" b="1" dirty="0" err="1" smtClean="0">
                <a:latin typeface="Arial" pitchFamily="34" charset="0"/>
                <a:cs typeface="Arial" pitchFamily="34" charset="0"/>
              </a:rPr>
              <a:t>C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b="1" dirty="0" smtClean="0"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r>
              <a:rPr lang="en-US" sz="6700" dirty="0" smtClean="0">
                <a:latin typeface="Arial" pitchFamily="34" charset="0"/>
                <a:cs typeface="Arial" pitchFamily="34" charset="0"/>
              </a:rPr>
              <a:t>a</a:t>
            </a:r>
            <a:r>
              <a:rPr lang="ru-RU" sz="6700" dirty="0" smtClean="0">
                <a:latin typeface="Arial" pitchFamily="34" charset="0"/>
                <a:cs typeface="Arial" pitchFamily="34" charset="0"/>
              </a:rPr>
              <a:t> : </a:t>
            </a:r>
            <a:r>
              <a:rPr lang="en-US" sz="6700" dirty="0" smtClean="0">
                <a:latin typeface="Arial" pitchFamily="34" charset="0"/>
                <a:cs typeface="Arial" pitchFamily="34" charset="0"/>
              </a:rPr>
              <a:t>b</a:t>
            </a:r>
            <a:r>
              <a:rPr lang="ru-RU" sz="6700" dirty="0" smtClean="0">
                <a:latin typeface="Arial" pitchFamily="34" charset="0"/>
                <a:cs typeface="Arial" pitchFamily="34" charset="0"/>
              </a:rPr>
              <a:t> : </a:t>
            </a:r>
            <a:r>
              <a:rPr lang="en-US" sz="6700" dirty="0" smtClean="0">
                <a:latin typeface="Arial" pitchFamily="34" charset="0"/>
                <a:cs typeface="Arial" pitchFamily="34" charset="0"/>
              </a:rPr>
              <a:t>c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b="1" dirty="0" smtClean="0"/>
              <a:t>5. Сравним количества этих веществ.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85720" y="1785926"/>
            <a:ext cx="8572560" cy="31718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spcBef>
                <a:spcPct val="0"/>
              </a:spcBef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Дано:</a:t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m(H</a:t>
            </a:r>
            <a:r>
              <a:rPr lang="en-US" sz="4400" baseline="-25000" dirty="0" smtClean="0"/>
              <a:t>2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O)=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36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г</a:t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------------------</a:t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V(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Н</a:t>
            </a:r>
            <a:r>
              <a:rPr lang="en-US" sz="4400" baseline="-25000" dirty="0" smtClean="0"/>
              <a:t>2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)=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?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2143902" y="2928140"/>
            <a:ext cx="2714644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000496" y="1928802"/>
            <a:ext cx="385073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2Н</a:t>
            </a:r>
            <a:r>
              <a:rPr lang="en-US" sz="4400" baseline="-25000" dirty="0" smtClean="0"/>
              <a:t>2</a:t>
            </a:r>
            <a:r>
              <a:rPr lang="en-US" sz="4400" dirty="0" smtClean="0"/>
              <a:t>O = </a:t>
            </a:r>
            <a:r>
              <a:rPr lang="ru-RU" sz="4400" dirty="0" smtClean="0"/>
              <a:t>2Н</a:t>
            </a:r>
            <a:r>
              <a:rPr lang="en-US" sz="4400" baseline="-25000" dirty="0" smtClean="0"/>
              <a:t>2</a:t>
            </a:r>
            <a:r>
              <a:rPr lang="en-US" sz="4400" dirty="0" smtClean="0"/>
              <a:t> + O</a:t>
            </a:r>
            <a:r>
              <a:rPr lang="en-US" sz="4400" baseline="-25000" dirty="0" smtClean="0"/>
              <a:t>2</a:t>
            </a:r>
            <a:endParaRPr lang="ru-RU" sz="4400" baseline="-25000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4143372" y="2714620"/>
            <a:ext cx="121444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5801766" y="2855908"/>
            <a:ext cx="85725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5796136" y="2689276"/>
            <a:ext cx="85725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143372" y="3357562"/>
            <a:ext cx="45005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n(</a:t>
            </a:r>
            <a:r>
              <a:rPr lang="ru-RU" sz="4400" dirty="0" smtClean="0"/>
              <a:t>Н</a:t>
            </a:r>
            <a:r>
              <a:rPr lang="en-US" sz="4400" baseline="-25000" dirty="0" smtClean="0"/>
              <a:t>2</a:t>
            </a:r>
            <a:r>
              <a:rPr lang="en-US" sz="4400" dirty="0" smtClean="0"/>
              <a:t>) =</a:t>
            </a:r>
            <a:r>
              <a:rPr lang="ru-RU" sz="4400" dirty="0" smtClean="0"/>
              <a:t> </a:t>
            </a:r>
            <a:r>
              <a:rPr lang="en-US" sz="4400" dirty="0" smtClean="0"/>
              <a:t>n(</a:t>
            </a:r>
            <a:r>
              <a:rPr lang="ru-RU" sz="4400" dirty="0" smtClean="0"/>
              <a:t>Н</a:t>
            </a:r>
            <a:r>
              <a:rPr lang="en-US" sz="4400" baseline="-25000" dirty="0" smtClean="0"/>
              <a:t>2</a:t>
            </a:r>
            <a:r>
              <a:rPr lang="en-US" sz="4400" dirty="0" smtClean="0"/>
              <a:t>O)</a:t>
            </a:r>
            <a:endParaRPr lang="ru-RU" sz="4400" baseline="-2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уппа 10"/>
          <p:cNvGrpSpPr/>
          <p:nvPr/>
        </p:nvGrpSpPr>
        <p:grpSpPr>
          <a:xfrm>
            <a:off x="755576" y="409985"/>
            <a:ext cx="7850333" cy="6072230"/>
            <a:chOff x="928662" y="357166"/>
            <a:chExt cx="7535964" cy="6072230"/>
          </a:xfrm>
          <a:gradFill>
            <a:gsLst>
              <a:gs pos="0">
                <a:schemeClr val="accent2"/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  <a:lin ang="16200000" scaled="0"/>
          </a:gradFill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928662" y="357166"/>
              <a:ext cx="1714512" cy="1857388"/>
            </a:xfrm>
            <a:prstGeom prst="roundRect">
              <a:avLst/>
            </a:prstGeom>
            <a:solidFill>
              <a:schemeClr val="tx2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000" b="1" dirty="0" smtClean="0">
                  <a:latin typeface="Arial" pitchFamily="34" charset="0"/>
                  <a:cs typeface="Arial" pitchFamily="34" charset="0"/>
                </a:rPr>
                <a:t>m</a:t>
              </a:r>
              <a:endParaRPr lang="ru-RU" sz="4000" b="1" dirty="0" smtClean="0"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ru-RU" sz="3200" b="1" dirty="0" smtClean="0">
                  <a:latin typeface="Arial" pitchFamily="34" charset="0"/>
                  <a:cs typeface="Arial" pitchFamily="34" charset="0"/>
                </a:rPr>
                <a:t>масса</a:t>
              </a:r>
              <a:endParaRPr lang="ru-RU" sz="6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Скругленный прямоугольник 6"/>
            <p:cNvSpPr/>
            <p:nvPr/>
          </p:nvSpPr>
          <p:spPr>
            <a:xfrm>
              <a:off x="928662" y="2357430"/>
              <a:ext cx="1785950" cy="1928826"/>
            </a:xfrm>
            <a:prstGeom prst="roundRect">
              <a:avLst/>
            </a:prstGeom>
            <a:solidFill>
              <a:schemeClr val="tx2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200" b="1" dirty="0" smtClean="0">
                  <a:latin typeface="Arial" pitchFamily="34" charset="0"/>
                  <a:cs typeface="Arial" pitchFamily="34" charset="0"/>
                </a:rPr>
                <a:t>V</a:t>
              </a:r>
              <a:endParaRPr lang="ru-RU" sz="7200" b="1" dirty="0" smtClean="0"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ru-RU" sz="3200" b="1" dirty="0" smtClean="0">
                  <a:latin typeface="Arial" pitchFamily="34" charset="0"/>
                  <a:cs typeface="Arial" pitchFamily="34" charset="0"/>
                </a:rPr>
                <a:t>объем</a:t>
              </a:r>
              <a:endParaRPr lang="ru-RU" sz="3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Скругленный прямоугольник 7"/>
            <p:cNvSpPr/>
            <p:nvPr/>
          </p:nvSpPr>
          <p:spPr>
            <a:xfrm>
              <a:off x="928662" y="4429132"/>
              <a:ext cx="1785950" cy="2000264"/>
            </a:xfrm>
            <a:prstGeom prst="roundRect">
              <a:avLst/>
            </a:prstGeom>
            <a:solidFill>
              <a:schemeClr val="tx2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600" b="1" dirty="0" smtClean="0">
                  <a:latin typeface="Arial" pitchFamily="34" charset="0"/>
                  <a:cs typeface="Arial" pitchFamily="34" charset="0"/>
                </a:rPr>
                <a:t>N</a:t>
              </a:r>
              <a:endParaRPr lang="ru-RU" sz="6600" b="1" dirty="0" smtClean="0"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ru-RU" sz="3200" b="1" dirty="0" smtClean="0">
                  <a:latin typeface="Arial" pitchFamily="34" charset="0"/>
                  <a:cs typeface="Arial" pitchFamily="34" charset="0"/>
                </a:rPr>
                <a:t>число частиц</a:t>
              </a:r>
              <a:endParaRPr lang="ru-RU" sz="3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Стрелка вправо 8"/>
            <p:cNvSpPr/>
            <p:nvPr/>
          </p:nvSpPr>
          <p:spPr>
            <a:xfrm>
              <a:off x="2906263" y="2678901"/>
              <a:ext cx="2722624" cy="1285884"/>
            </a:xfrm>
            <a:prstGeom prst="rightArrow">
              <a:avLst>
                <a:gd name="adj1" fmla="val 50000"/>
                <a:gd name="adj2" fmla="val 52844"/>
              </a:avLst>
            </a:prstGeom>
            <a:gradFill>
              <a:gsLst>
                <a:gs pos="100000">
                  <a:schemeClr val="accent3">
                    <a:shade val="93000"/>
                    <a:satMod val="130000"/>
                  </a:schemeClr>
                </a:gs>
                <a:gs pos="50000">
                  <a:schemeClr val="tx2"/>
                </a:gs>
              </a:gsLst>
              <a:lin ang="16200000" scaled="0"/>
            </a:gradFill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latin typeface="Arial" pitchFamily="34" charset="0"/>
                  <a:cs typeface="Arial" pitchFamily="34" charset="0"/>
                </a:rPr>
                <a:t>перевести </a:t>
              </a:r>
              <a:endParaRPr lang="ru-RU" sz="3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Скругленный прямоугольник 9"/>
            <p:cNvSpPr/>
            <p:nvPr/>
          </p:nvSpPr>
          <p:spPr>
            <a:xfrm>
              <a:off x="5673515" y="1285860"/>
              <a:ext cx="2791111" cy="4320480"/>
            </a:xfrm>
            <a:prstGeom prst="roundRect">
              <a:avLst/>
            </a:prstGeom>
            <a:gradFill>
              <a:gsLst>
                <a:gs pos="100000">
                  <a:schemeClr val="accent3">
                    <a:shade val="93000"/>
                    <a:satMod val="130000"/>
                  </a:schemeClr>
                </a:gs>
                <a:gs pos="50000">
                  <a:schemeClr val="tx2"/>
                </a:gs>
              </a:gsLst>
              <a:lin ang="16200000" scaled="0"/>
            </a:gra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5400" dirty="0" smtClean="0">
                  <a:latin typeface="Arial" pitchFamily="34" charset="0"/>
                  <a:cs typeface="Arial" pitchFamily="34" charset="0"/>
                </a:rPr>
                <a:t>n</a:t>
              </a:r>
              <a:endParaRPr lang="ru-RU" sz="5400" dirty="0" smtClean="0"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ru-RU" sz="3200" b="1" dirty="0" smtClean="0">
                  <a:latin typeface="Arial" pitchFamily="34" charset="0"/>
                  <a:cs typeface="Arial" pitchFamily="34" charset="0"/>
                </a:rPr>
                <a:t>количество вещества</a:t>
              </a:r>
            </a:p>
            <a:p>
              <a:pPr algn="ctr"/>
              <a:endParaRPr lang="ru-RU" sz="6000" b="1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b="1" dirty="0" smtClean="0"/>
              <a:t>6. Найдем количество вещества воды.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85720" y="1785926"/>
            <a:ext cx="8572560" cy="31718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spcBef>
                <a:spcPct val="0"/>
              </a:spcBef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Дано:</a:t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m(H</a:t>
            </a:r>
            <a:r>
              <a:rPr lang="en-US" sz="4400" baseline="-25000" dirty="0" smtClean="0"/>
              <a:t>2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O)=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36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г</a:t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------------------</a:t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V(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Н</a:t>
            </a:r>
            <a:r>
              <a:rPr lang="en-US" sz="4400" baseline="-25000" dirty="0" smtClean="0"/>
              <a:t>2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)=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?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2143902" y="2928140"/>
            <a:ext cx="2714644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000496" y="1928802"/>
            <a:ext cx="385073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2Н</a:t>
            </a:r>
            <a:r>
              <a:rPr lang="en-US" sz="4400" baseline="-25000" dirty="0" smtClean="0"/>
              <a:t>2</a:t>
            </a:r>
            <a:r>
              <a:rPr lang="en-US" sz="4400" dirty="0" smtClean="0"/>
              <a:t>O = </a:t>
            </a:r>
            <a:r>
              <a:rPr lang="ru-RU" sz="4400" dirty="0" smtClean="0"/>
              <a:t>2Н</a:t>
            </a:r>
            <a:r>
              <a:rPr lang="en-US" sz="4400" baseline="-25000" dirty="0" smtClean="0"/>
              <a:t>2</a:t>
            </a:r>
            <a:r>
              <a:rPr lang="en-US" sz="4400" dirty="0" smtClean="0"/>
              <a:t> + O</a:t>
            </a:r>
            <a:r>
              <a:rPr lang="en-US" sz="4400" baseline="-25000" dirty="0" smtClean="0"/>
              <a:t>2</a:t>
            </a:r>
            <a:endParaRPr lang="ru-RU" sz="4400" baseline="-25000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4143372" y="2714620"/>
            <a:ext cx="121444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5796136" y="2857496"/>
            <a:ext cx="85725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5796136" y="2716208"/>
            <a:ext cx="85725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143372" y="3357562"/>
            <a:ext cx="45005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n(</a:t>
            </a:r>
            <a:r>
              <a:rPr lang="ru-RU" sz="4400" dirty="0" smtClean="0"/>
              <a:t>Н</a:t>
            </a:r>
            <a:r>
              <a:rPr lang="en-US" sz="4400" baseline="-25000" dirty="0" smtClean="0"/>
              <a:t>2</a:t>
            </a:r>
            <a:r>
              <a:rPr lang="en-US" sz="4400" dirty="0" smtClean="0"/>
              <a:t>) =</a:t>
            </a:r>
            <a:r>
              <a:rPr lang="ru-RU" sz="4400" dirty="0" smtClean="0"/>
              <a:t> </a:t>
            </a:r>
            <a:r>
              <a:rPr lang="en-US" sz="4400" dirty="0" smtClean="0"/>
              <a:t>n(</a:t>
            </a:r>
            <a:r>
              <a:rPr lang="ru-RU" sz="4400" dirty="0" smtClean="0"/>
              <a:t>Н</a:t>
            </a:r>
            <a:r>
              <a:rPr lang="en-US" sz="4400" baseline="-25000" dirty="0" smtClean="0"/>
              <a:t>2</a:t>
            </a:r>
            <a:r>
              <a:rPr lang="en-US" sz="4400" dirty="0" smtClean="0"/>
              <a:t>O)</a:t>
            </a:r>
            <a:endParaRPr lang="ru-RU" sz="4400" baseline="-25000" dirty="0"/>
          </a:p>
        </p:txBody>
      </p:sp>
      <p:sp>
        <p:nvSpPr>
          <p:cNvPr id="13" name="TextBox 12"/>
          <p:cNvSpPr txBox="1"/>
          <p:nvPr/>
        </p:nvSpPr>
        <p:spPr>
          <a:xfrm>
            <a:off x="395536" y="5072074"/>
            <a:ext cx="84627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1) </a:t>
            </a:r>
            <a:r>
              <a:rPr lang="en-US" sz="4000" dirty="0" smtClean="0"/>
              <a:t>n(</a:t>
            </a:r>
            <a:r>
              <a:rPr lang="ru-RU" sz="4000" dirty="0" smtClean="0"/>
              <a:t>Н</a:t>
            </a:r>
            <a:r>
              <a:rPr lang="en-US" sz="4000" baseline="-25000" dirty="0" smtClean="0"/>
              <a:t>2</a:t>
            </a:r>
            <a:r>
              <a:rPr lang="en-US" sz="4000" dirty="0" smtClean="0"/>
              <a:t>O ) </a:t>
            </a:r>
            <a:r>
              <a:rPr lang="en-US" sz="3200" dirty="0" smtClean="0"/>
              <a:t>= </a:t>
            </a:r>
            <a:r>
              <a:rPr lang="en-US" sz="3200" dirty="0" smtClean="0"/>
              <a:t>  </a:t>
            </a:r>
            <a:r>
              <a:rPr lang="ru-RU" sz="3200" dirty="0" smtClean="0"/>
              <a:t>		 </a:t>
            </a:r>
            <a:r>
              <a:rPr lang="en-US" sz="3200" dirty="0" smtClean="0"/>
              <a:t>= </a:t>
            </a:r>
            <a:r>
              <a:rPr lang="ru-RU" sz="3200" dirty="0" smtClean="0"/>
              <a:t>		 </a:t>
            </a:r>
            <a:r>
              <a:rPr lang="ru-RU" sz="3200" dirty="0" smtClean="0"/>
              <a:t>= </a:t>
            </a:r>
            <a:r>
              <a:rPr lang="en-US" sz="3200" dirty="0" smtClean="0"/>
              <a:t> </a:t>
            </a:r>
            <a:r>
              <a:rPr lang="ru-RU" sz="4000" dirty="0" smtClean="0">
                <a:solidFill>
                  <a:srgbClr val="FF0000"/>
                </a:solidFill>
              </a:rPr>
              <a:t>?</a:t>
            </a:r>
            <a:r>
              <a:rPr lang="en-US" sz="3200" dirty="0" smtClean="0">
                <a:solidFill>
                  <a:srgbClr val="FF0000"/>
                </a:solidFill>
              </a:rPr>
              <a:t> </a:t>
            </a:r>
            <a:r>
              <a:rPr lang="ru-RU" sz="3200" dirty="0" smtClean="0"/>
              <a:t>моль</a:t>
            </a:r>
            <a:endParaRPr lang="ru-RU" sz="6600" dirty="0"/>
          </a:p>
        </p:txBody>
      </p:sp>
      <p:sp>
        <p:nvSpPr>
          <p:cNvPr id="14" name="TextBox 13"/>
          <p:cNvSpPr txBox="1"/>
          <p:nvPr/>
        </p:nvSpPr>
        <p:spPr>
          <a:xfrm>
            <a:off x="3245327" y="5348084"/>
            <a:ext cx="7523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?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248142" y="4695325"/>
            <a:ext cx="7523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/>
              <a:t>m</a:t>
            </a:r>
            <a:endParaRPr lang="ru-RU" sz="4400" dirty="0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4626908" y="5466354"/>
            <a:ext cx="1298955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2894796" y="5464766"/>
            <a:ext cx="121444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990356" y="5467942"/>
            <a:ext cx="7523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?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981641" y="4687353"/>
            <a:ext cx="7523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?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</TotalTime>
  <Words>264</Words>
  <Application>Microsoft Office PowerPoint</Application>
  <PresentationFormat>Экран (4:3)</PresentationFormat>
  <Paragraphs>63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Алгоритм решения задач по химическим уравнениям</vt:lpstr>
      <vt:lpstr>1. Внимательно прочитать условие задачи: Рассчитайте , какой объем водорода (при н.у.) образуется при разложении 36 г воды? </vt:lpstr>
      <vt:lpstr>2. Записать, что дано по условию:</vt:lpstr>
      <vt:lpstr>3. Записать уравнение реакции, расставить коэффициенты:</vt:lpstr>
      <vt:lpstr>4. Подчеркнем вещества, которые даны и которые будем находить.</vt:lpstr>
      <vt:lpstr>     Сравним количества веществ, участвующих в реакции  aA + bB = cC  a : b : c        </vt:lpstr>
      <vt:lpstr>5. Сравним количества этих веществ.</vt:lpstr>
      <vt:lpstr>Презентация PowerPoint</vt:lpstr>
      <vt:lpstr>6. Найдем количество вещества воды.</vt:lpstr>
      <vt:lpstr>6. Найдем количество вещества воды.</vt:lpstr>
      <vt:lpstr>Презентация PowerPoint</vt:lpstr>
      <vt:lpstr>7. Найдем объем водорода: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Дано m(Ag)=43,2 г ------------------ m(Ag2O)=?</dc:title>
  <dc:creator>321</dc:creator>
  <cp:lastModifiedBy>химия</cp:lastModifiedBy>
  <cp:revision>29</cp:revision>
  <dcterms:created xsi:type="dcterms:W3CDTF">2017-01-26T13:43:36Z</dcterms:created>
  <dcterms:modified xsi:type="dcterms:W3CDTF">2019-12-09T08:39:22Z</dcterms:modified>
</cp:coreProperties>
</file>