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73882"/>
            <a:ext cx="9144000" cy="588411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7216" y="4941168"/>
            <a:ext cx="2438400" cy="2438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59632" y="250607"/>
            <a:ext cx="71287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COLONISATION of Space</a:t>
            </a:r>
            <a:endParaRPr lang="ru-RU" sz="4400" dirty="0">
              <a:solidFill>
                <a:srgbClr val="7030A0"/>
              </a:solidFill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69799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79712" y="2809358"/>
            <a:ext cx="64087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Algerian" panose="04020705040A02060702" pitchFamily="82" charset="0"/>
              </a:rPr>
              <a:t>SB p 57 ex 9/10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1640" y="4797152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Thank you for your work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162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80" y="836713"/>
            <a:ext cx="9141055" cy="59950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flipH="1">
            <a:off x="2843807" y="255146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Solar System</a:t>
            </a:r>
            <a:endParaRPr lang="ru-RU" sz="3600" dirty="0">
              <a:solidFill>
                <a:srgbClr val="7030A0"/>
              </a:solidFill>
              <a:cs typeface="Aharoni" panose="02010803020104030203" pitchFamily="2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59632" y="3834231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Mercury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9692" y="2669169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Venus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59832" y="3140968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Earth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31840" y="184482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Mars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88024" y="3140968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Jupiter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92080" y="126876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Saturn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36296" y="184482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Uranus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00392" y="901477"/>
            <a:ext cx="1043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Neptune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594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3419200"/>
              </p:ext>
            </p:extLst>
          </p:nvPr>
        </p:nvGraphicFramePr>
        <p:xfrm>
          <a:off x="963792" y="692697"/>
          <a:ext cx="7216416" cy="52673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28288"/>
                <a:gridCol w="1440160"/>
                <a:gridCol w="1447968"/>
              </a:tblGrid>
              <a:tr h="3600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 you believe that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7910" marR="579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Before reading the text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910" marR="579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After reading the text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910" marR="57910" marT="0" marB="0"/>
                </a:tc>
              </a:tr>
              <a:tr h="4841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…that Yuri Gagarin said: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“One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small step for man, one giant leap for mankind”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7910" marR="57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57910" marR="57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57910" marR="57910" marT="0" marB="0"/>
                </a:tc>
              </a:tr>
              <a:tr h="4841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 that Stephen Hawking thinks </a:t>
                      </a: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en-US" sz="14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colonising</a:t>
                      </a: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space is the only way for mankind to survive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7910" marR="57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 dirty="0">
                        <a:effectLst/>
                        <a:latin typeface="Calibri"/>
                      </a:endParaRPr>
                    </a:p>
                  </a:txBody>
                  <a:tcPr marL="57910" marR="57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57910" marR="57910" marT="0" marB="0"/>
                </a:tc>
              </a:tr>
              <a:tr h="3227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 that International Space Station generates its own oxygen and power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7910" marR="57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57910" marR="57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57910" marR="57910" marT="0" marB="0"/>
                </a:tc>
              </a:tr>
              <a:tr h="4841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…. that there are 13 days when it’s boiling hot and the same number when it’s freezing cold on the Moon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7910" marR="57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57910" marR="57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57910" marR="57910" marT="0" marB="0"/>
                </a:tc>
              </a:tr>
              <a:tr h="4841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 that it will take 100 years to change the atmosphere of Mars by warming it up with carbon dioxide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7910" marR="57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57910" marR="57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57910" marR="57910" marT="0" marB="0"/>
                </a:tc>
              </a:tr>
              <a:tr h="4841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 that in our “</a:t>
                      </a:r>
                      <a:r>
                        <a:rPr lang="en-US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neighbourhood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” (within 30 light years) there are at least 50 planets which can be </a:t>
                      </a:r>
                      <a:r>
                        <a:rPr lang="en-US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colonised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7910" marR="57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57910" marR="57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57910" marR="57910" marT="0" marB="0"/>
                </a:tc>
              </a:tr>
              <a:tr h="4841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 that it will take at least 100 years to get to Alpha Centauri by the fastest spacecraft existing nowadays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7910" marR="57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910" marR="57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910" marR="57910" marT="0" marB="0"/>
                </a:tc>
              </a:tr>
              <a:tr h="4841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 that it costs 6000 pounds to launch an astronaut into </a:t>
                      </a: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space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10" marR="57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910" marR="57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910" marR="57910" marT="0" marB="0"/>
                </a:tc>
              </a:tr>
              <a:tr h="4841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 that Columbus spent all </a:t>
                      </a: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his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money on the voyage to </a:t>
                      </a: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America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7910" marR="57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910" marR="57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910" marR="57910" marT="0" marB="0"/>
                </a:tc>
              </a:tr>
              <a:tr h="1690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 that colonisation of space is </a:t>
                      </a: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possible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7910" marR="57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910" marR="57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910" marR="5791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760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9723" y="48491"/>
            <a:ext cx="5544277" cy="415820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782194"/>
            <a:ext cx="5468100" cy="30758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2024"/>
            <a:ext cx="4876800" cy="32369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3429000"/>
            <a:ext cx="4932040" cy="3276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264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6632"/>
            <a:ext cx="5784503" cy="408943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2750" y="3371850"/>
            <a:ext cx="6191250" cy="34861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0"/>
            <a:ext cx="7236296" cy="407041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882" y="3500265"/>
            <a:ext cx="6682114" cy="3357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222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4247737"/>
              </p:ext>
            </p:extLst>
          </p:nvPr>
        </p:nvGraphicFramePr>
        <p:xfrm>
          <a:off x="963792" y="692697"/>
          <a:ext cx="7216416" cy="52673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28288"/>
                <a:gridCol w="1440160"/>
                <a:gridCol w="1447968"/>
              </a:tblGrid>
              <a:tr h="3600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 you believe that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7910" marR="579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Before reading the text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910" marR="579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After reading the text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910" marR="57910" marT="0" marB="0"/>
                </a:tc>
              </a:tr>
              <a:tr h="4841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…that Yuri Gagarin said: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“One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small step for man, one giant leap for mankind”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7910" marR="57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57910" marR="57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000" dirty="0" smtClean="0">
                          <a:effectLst/>
                          <a:latin typeface="Calibri"/>
                        </a:rPr>
                        <a:t>N0</a:t>
                      </a:r>
                      <a:endParaRPr lang="ru-RU" sz="1000" dirty="0">
                        <a:effectLst/>
                        <a:latin typeface="Calibri"/>
                      </a:endParaRPr>
                    </a:p>
                  </a:txBody>
                  <a:tcPr marL="57910" marR="57910" marT="0" marB="0"/>
                </a:tc>
              </a:tr>
              <a:tr h="4841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 that Stephen Hawking thinks </a:t>
                      </a: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en-US" sz="14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colonising</a:t>
                      </a: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space is the only way for mankind to survive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7910" marR="57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 dirty="0">
                        <a:effectLst/>
                        <a:latin typeface="Calibri"/>
                      </a:endParaRPr>
                    </a:p>
                  </a:txBody>
                  <a:tcPr marL="57910" marR="57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000" dirty="0" smtClean="0">
                          <a:effectLst/>
                          <a:latin typeface="Calibri"/>
                        </a:rPr>
                        <a:t>yes</a:t>
                      </a:r>
                      <a:endParaRPr lang="ru-RU" sz="1000" dirty="0">
                        <a:effectLst/>
                        <a:latin typeface="Calibri"/>
                      </a:endParaRPr>
                    </a:p>
                  </a:txBody>
                  <a:tcPr marL="57910" marR="57910" marT="0" marB="0"/>
                </a:tc>
              </a:tr>
              <a:tr h="3227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 that International Space Station generates its own oxygen and power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7910" marR="57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57910" marR="57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000" dirty="0" smtClean="0">
                          <a:effectLst/>
                          <a:latin typeface="Calibri"/>
                        </a:rPr>
                        <a:t>yes</a:t>
                      </a:r>
                      <a:endParaRPr lang="ru-RU" sz="1000" dirty="0">
                        <a:effectLst/>
                        <a:latin typeface="Calibri"/>
                      </a:endParaRPr>
                    </a:p>
                  </a:txBody>
                  <a:tcPr marL="57910" marR="57910" marT="0" marB="0"/>
                </a:tc>
              </a:tr>
              <a:tr h="4841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…. that there are 13 days when it’s boiling hot and the same number when it’s freezing cold on the Moon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7910" marR="57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57910" marR="57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000" dirty="0" smtClean="0">
                          <a:effectLst/>
                          <a:latin typeface="Calibri"/>
                        </a:rPr>
                        <a:t>yes</a:t>
                      </a:r>
                      <a:endParaRPr lang="ru-RU" sz="1000" dirty="0">
                        <a:effectLst/>
                        <a:latin typeface="Calibri"/>
                      </a:endParaRPr>
                    </a:p>
                  </a:txBody>
                  <a:tcPr marL="57910" marR="57910" marT="0" marB="0"/>
                </a:tc>
              </a:tr>
              <a:tr h="4841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 that it will take 100 years to change the atmosphere of Mars by warming it up with carbon dioxide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7910" marR="57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57910" marR="57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000" dirty="0" smtClean="0">
                          <a:effectLst/>
                          <a:latin typeface="Calibri"/>
                        </a:rPr>
                        <a:t>no</a:t>
                      </a:r>
                      <a:endParaRPr lang="ru-RU" sz="1000" dirty="0">
                        <a:effectLst/>
                        <a:latin typeface="Calibri"/>
                      </a:endParaRPr>
                    </a:p>
                  </a:txBody>
                  <a:tcPr marL="57910" marR="57910" marT="0" marB="0"/>
                </a:tc>
              </a:tr>
              <a:tr h="4841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 that in our “</a:t>
                      </a:r>
                      <a:r>
                        <a:rPr lang="en-US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neighbourhood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” (within 30 light years) there are at least 50 planets which can be </a:t>
                      </a:r>
                      <a:r>
                        <a:rPr lang="en-US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colonised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7910" marR="57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57910" marR="57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000" dirty="0" smtClean="0">
                          <a:effectLst/>
                          <a:latin typeface="Calibri"/>
                        </a:rPr>
                        <a:t>no</a:t>
                      </a:r>
                      <a:endParaRPr lang="ru-RU" sz="1000" dirty="0">
                        <a:effectLst/>
                        <a:latin typeface="Calibri"/>
                      </a:endParaRPr>
                    </a:p>
                  </a:txBody>
                  <a:tcPr marL="57910" marR="57910" marT="0" marB="0"/>
                </a:tc>
              </a:tr>
              <a:tr h="4841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 that it will take at least 100 years to get to Alpha Centauri by the fastest spacecraft existing nowadays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7910" marR="57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910" marR="57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r>
                        <a:rPr lang="en-US" sz="1000" dirty="0" smtClean="0">
                          <a:effectLst/>
                        </a:rPr>
                        <a:t>no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910" marR="57910" marT="0" marB="0"/>
                </a:tc>
              </a:tr>
              <a:tr h="4841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 that it costs 6000 pounds to launch an astronaut into </a:t>
                      </a: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space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910" marR="57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910" marR="57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r>
                        <a:rPr lang="en-US" sz="1000" dirty="0" smtClean="0">
                          <a:effectLst/>
                        </a:rPr>
                        <a:t>no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910" marR="57910" marT="0" marB="0"/>
                </a:tc>
              </a:tr>
              <a:tr h="4841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 that Columbus spent all </a:t>
                      </a: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his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money on the voyage to </a:t>
                      </a: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America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7910" marR="57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910" marR="57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r>
                        <a:rPr lang="en-US" sz="1000" dirty="0" smtClean="0">
                          <a:effectLst/>
                        </a:rPr>
                        <a:t>no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910" marR="57910" marT="0" marB="0"/>
                </a:tc>
              </a:tr>
              <a:tr h="1690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 that colonisation of space is </a:t>
                      </a: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possible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7910" marR="57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910" marR="57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r>
                        <a:rPr lang="en-US" sz="1000" dirty="0" smtClean="0">
                          <a:effectLst/>
                        </a:rPr>
                        <a:t>who knows?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910" marR="5791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447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671" y="0"/>
            <a:ext cx="6958510" cy="42617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1500" y="3685075"/>
            <a:ext cx="4762500" cy="3171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99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35696" y="404664"/>
            <a:ext cx="612068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lgerian" panose="04020705040A02060702" pitchFamily="82" charset="0"/>
              </a:rPr>
              <a:t>                                          Pyramid</a:t>
            </a:r>
            <a:endParaRPr lang="ru-RU" dirty="0" smtClean="0">
              <a:solidFill>
                <a:schemeClr val="bg1"/>
              </a:solidFill>
              <a:cs typeface="Aharoni" panose="02010803020104030203" pitchFamily="2" charset="-79"/>
            </a:endParaRP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                                 How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to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live</a:t>
            </a:r>
          </a:p>
          <a:p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cs typeface="Aharoni" panose="02010803020104030203" pitchFamily="2" charset="-79"/>
            </a:endParaRP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                        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    How much</a:t>
            </a:r>
          </a:p>
          <a:p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cs typeface="Aharoni" panose="02010803020104030203" pitchFamily="2" charset="-79"/>
            </a:endParaRP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                     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    How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many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years</a:t>
            </a:r>
          </a:p>
          <a:p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cs typeface="Aharoni" panose="02010803020104030203" pitchFamily="2" charset="-79"/>
            </a:endParaRP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                   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  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How to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get</a:t>
            </a:r>
          </a:p>
          <a:p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cs typeface="Aharoni" panose="02010803020104030203" pitchFamily="2" charset="-79"/>
            </a:endParaRP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                 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 What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problems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cs typeface="Aharoni" panose="02010803020104030203" pitchFamily="2" charset="-79"/>
            </a:endParaRP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                                                 </a:t>
            </a: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               Where</a:t>
            </a:r>
          </a:p>
          <a:p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cs typeface="Aharoni" panose="02010803020104030203" pitchFamily="2" charset="-79"/>
            </a:endParaRP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         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 When</a:t>
            </a:r>
          </a:p>
          <a:p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cs typeface="Aharoni" panose="02010803020104030203" pitchFamily="2" charset="-79"/>
            </a:endParaRP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       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Who</a:t>
            </a:r>
          </a:p>
          <a:p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cs typeface="Aharoni" panose="02010803020104030203" pitchFamily="2" charset="-79"/>
            </a:endParaRP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     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Why</a:t>
            </a:r>
          </a:p>
          <a:p>
            <a:endParaRPr lang="ru-RU" dirty="0">
              <a:solidFill>
                <a:schemeClr val="bg1"/>
              </a:solidFill>
              <a:cs typeface="Aharoni" panose="02010803020104030203" pitchFamily="2" charset="-79"/>
            </a:endParaRPr>
          </a:p>
          <a:p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Algerian" panose="04020705040A02060702" pitchFamily="82" charset="0"/>
                <a:cs typeface="Aharoni" panose="02010803020104030203" pitchFamily="2" charset="-79"/>
              </a:rPr>
              <a:t>Space C o l o n I s a t I o n</a:t>
            </a:r>
            <a:endParaRPr lang="ru-RU" sz="3600" dirty="0">
              <a:solidFill>
                <a:schemeClr val="tx1">
                  <a:lumMod val="95000"/>
                  <a:lumOff val="5000"/>
                </a:schemeClr>
              </a:solidFill>
              <a:cs typeface="Aharoni" panose="02010803020104030203" pitchFamily="2" charset="-79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115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83768" y="332656"/>
            <a:ext cx="46805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You may begin with:</a:t>
            </a:r>
            <a:endParaRPr lang="ru-RU" sz="2400" b="1" dirty="0">
              <a:solidFill>
                <a:schemeClr val="bg1"/>
              </a:solidFill>
              <a:cs typeface="Aharoni" panose="02010803020104030203" pitchFamily="2" charset="-79"/>
            </a:endParaRPr>
          </a:p>
          <a:p>
            <a:r>
              <a:rPr lang="en-US" sz="2400" b="1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Today at our lesson I </a:t>
            </a:r>
            <a:r>
              <a:rPr lang="en-US" sz="2400" b="1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have </a:t>
            </a:r>
            <a:endParaRPr lang="ru-RU" sz="2400" b="1" dirty="0">
              <a:solidFill>
                <a:schemeClr val="bg1"/>
              </a:solidFill>
              <a:cs typeface="Aharoni" panose="02010803020104030203" pitchFamily="2" charset="-79"/>
            </a:endParaRPr>
          </a:p>
          <a:p>
            <a:r>
              <a:rPr lang="en-US" sz="2400" b="1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learnt…</a:t>
            </a:r>
            <a:endParaRPr lang="en-US" sz="2400" b="1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sz="2400" b="1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got </a:t>
            </a:r>
            <a:r>
              <a:rPr lang="en-US" sz="2400" b="1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new </a:t>
            </a:r>
            <a:r>
              <a:rPr lang="en-US" sz="2400" b="1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information about …</a:t>
            </a:r>
            <a:endParaRPr lang="ru-RU" sz="2400" b="1" dirty="0">
              <a:solidFill>
                <a:schemeClr val="bg1"/>
              </a:solidFill>
              <a:cs typeface="Aharoni" panose="02010803020104030203" pitchFamily="2" charset="-79"/>
            </a:endParaRPr>
          </a:p>
          <a:p>
            <a:r>
              <a:rPr lang="en-US" sz="2400" b="1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u</a:t>
            </a:r>
            <a:r>
              <a:rPr lang="en-US" sz="2400" b="1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nderstood…</a:t>
            </a:r>
            <a:endParaRPr lang="ru-RU" sz="2400" b="1" dirty="0">
              <a:solidFill>
                <a:schemeClr val="bg1"/>
              </a:solidFill>
              <a:cs typeface="Aharoni" panose="02010803020104030203" pitchFamily="2" charset="-79"/>
            </a:endParaRPr>
          </a:p>
          <a:p>
            <a:r>
              <a:rPr lang="en-US" sz="2400" b="1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found out…</a:t>
            </a:r>
            <a:endParaRPr lang="ru-RU" sz="2400" b="1" dirty="0">
              <a:solidFill>
                <a:schemeClr val="bg1"/>
              </a:solidFill>
              <a:cs typeface="Aharoni" panose="02010803020104030203" pitchFamily="2" charset="-79"/>
            </a:endParaRPr>
          </a:p>
          <a:p>
            <a:r>
              <a:rPr lang="ru-RU" sz="2400" b="1" dirty="0" err="1">
                <a:solidFill>
                  <a:schemeClr val="bg1"/>
                </a:solidFill>
                <a:cs typeface="Aharoni" panose="02010803020104030203" pitchFamily="2" charset="-79"/>
              </a:rPr>
              <a:t>read</a:t>
            </a:r>
            <a:r>
              <a:rPr lang="ru-RU" sz="2400" b="1" dirty="0">
                <a:solidFill>
                  <a:schemeClr val="bg1"/>
                </a:solidFill>
                <a:cs typeface="Aharoni" panose="02010803020104030203" pitchFamily="2" charset="-79"/>
              </a:rPr>
              <a:t>…</a:t>
            </a:r>
          </a:p>
          <a:p>
            <a:r>
              <a:rPr lang="ru-RU" sz="2400" b="1" dirty="0" err="1">
                <a:solidFill>
                  <a:schemeClr val="bg1"/>
                </a:solidFill>
                <a:cs typeface="Aharoni" panose="02010803020104030203" pitchFamily="2" charset="-79"/>
              </a:rPr>
              <a:t>listened</a:t>
            </a:r>
            <a:r>
              <a:rPr lang="ru-RU" sz="2400" b="1" dirty="0">
                <a:solidFill>
                  <a:schemeClr val="bg1"/>
                </a:solidFill>
                <a:cs typeface="Aharoni" panose="02010803020104030203" pitchFamily="2" charset="-79"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cs typeface="Aharoni" panose="02010803020104030203" pitchFamily="2" charset="-79"/>
              </a:rPr>
              <a:t>to</a:t>
            </a:r>
            <a:r>
              <a:rPr lang="ru-RU" sz="2400" b="1" dirty="0">
                <a:solidFill>
                  <a:schemeClr val="bg1"/>
                </a:solidFill>
                <a:cs typeface="Aharoni" panose="02010803020104030203" pitchFamily="2" charset="-79"/>
              </a:rPr>
              <a:t>…</a:t>
            </a:r>
          </a:p>
          <a:p>
            <a:r>
              <a:rPr lang="ru-RU" sz="2400" b="1" dirty="0" err="1" smtClean="0">
                <a:solidFill>
                  <a:schemeClr val="bg1"/>
                </a:solidFill>
                <a:cs typeface="Aharoni" panose="02010803020104030203" pitchFamily="2" charset="-79"/>
              </a:rPr>
              <a:t>discussed</a:t>
            </a:r>
            <a:r>
              <a:rPr lang="ru-RU" sz="2400" b="1" dirty="0">
                <a:solidFill>
                  <a:schemeClr val="bg1"/>
                </a:solidFill>
                <a:cs typeface="Aharoni" panose="02010803020104030203" pitchFamily="2" charset="-79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409946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449</Words>
  <Application>Microsoft Office PowerPoint</Application>
  <PresentationFormat>Экран (4:3)</PresentationFormat>
  <Paragraphs>91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НАТАЛИ</dc:creator>
  <cp:lastModifiedBy>НАТАЛИ</cp:lastModifiedBy>
  <cp:revision>10</cp:revision>
  <dcterms:created xsi:type="dcterms:W3CDTF">2017-01-26T20:44:08Z</dcterms:created>
  <dcterms:modified xsi:type="dcterms:W3CDTF">2019-12-09T18:54:54Z</dcterms:modified>
</cp:coreProperties>
</file>