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  <p:sldMasterId id="2147483792" r:id="rId4"/>
  </p:sldMasterIdLst>
  <p:sldIdLst>
    <p:sldId id="257" r:id="rId5"/>
    <p:sldId id="266" r:id="rId6"/>
    <p:sldId id="265" r:id="rId7"/>
    <p:sldId id="258" r:id="rId8"/>
    <p:sldId id="259" r:id="rId9"/>
    <p:sldId id="256" r:id="rId10"/>
    <p:sldId id="260" r:id="rId11"/>
    <p:sldId id="261" r:id="rId12"/>
    <p:sldId id="262" r:id="rId13"/>
    <p:sldId id="263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57600" y="914401"/>
            <a:ext cx="4953000" cy="1102519"/>
          </a:xfrm>
        </p:spPr>
        <p:txBody>
          <a:bodyPr/>
          <a:lstStyle>
            <a:lvl1pPr>
              <a:defRPr sz="66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2914650"/>
            <a:ext cx="4953000" cy="13144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6008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F344F-5B90-4455-9806-8DF92880F7A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A8CA1-88B4-47D6-9B2B-FFF34CC90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8070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205980"/>
            <a:ext cx="18669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05980"/>
            <a:ext cx="54483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F344F-5B90-4455-9806-8DF92880F7A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A8CA1-88B4-47D6-9B2B-FFF34CC90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3186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57600" y="914403"/>
            <a:ext cx="4953000" cy="1102519"/>
          </a:xfrm>
        </p:spPr>
        <p:txBody>
          <a:bodyPr/>
          <a:lstStyle>
            <a:lvl1pPr>
              <a:defRPr sz="66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2914650"/>
            <a:ext cx="4953000" cy="13144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9B077A-AE06-422F-AC59-05D2A0729F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86181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163C-6E08-48F8-8F5B-8DB8E08B80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742290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884" indent="0">
              <a:buNone/>
              <a:defRPr sz="1500"/>
            </a:lvl2pPr>
            <a:lvl3pPr marL="685766" indent="0">
              <a:buNone/>
              <a:defRPr sz="1400"/>
            </a:lvl3pPr>
            <a:lvl4pPr marL="1028649" indent="0">
              <a:buNone/>
              <a:defRPr sz="1200"/>
            </a:lvl4pPr>
            <a:lvl5pPr marL="1371532" indent="0">
              <a:buNone/>
              <a:defRPr sz="1200"/>
            </a:lvl5pPr>
            <a:lvl6pPr marL="1714415" indent="0">
              <a:buNone/>
              <a:defRPr sz="1200"/>
            </a:lvl6pPr>
            <a:lvl7pPr marL="2057297" indent="0">
              <a:buNone/>
              <a:defRPr sz="1200"/>
            </a:lvl7pPr>
            <a:lvl8pPr marL="2400180" indent="0">
              <a:buNone/>
              <a:defRPr sz="1200"/>
            </a:lvl8pPr>
            <a:lvl9pPr marL="2743064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D1CE4-0BED-47B2-ABAA-547370F13B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56528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5400" y="1200151"/>
            <a:ext cx="3619500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67300" y="1200151"/>
            <a:ext cx="3619500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04C7D-1DF3-4E5E-BC49-9EC386E847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716101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273847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95404-926E-42DD-B0AA-3BD20E784E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58221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1E1D9-4676-480C-AB6D-E39E696857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660447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67AE7-7CC2-4DA4-B28E-C96747D1FF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09468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41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41" y="1543052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1F046-F15A-48E5-AF91-40398E9D40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7214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333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41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740572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41" y="1543052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3EB96-E8AD-4C3E-A2E7-F5E5B368D1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674412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25BA6-4F0E-41BE-B8D3-9872D8F966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310270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205980"/>
            <a:ext cx="18669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05980"/>
            <a:ext cx="54483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4B197-C1B2-41EF-B7A5-109347AB89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62221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B077A-AE06-422F-AC59-05D2A0729FC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1588851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163C-6E08-48F8-8F5B-8DB8E08B80B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173660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3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24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99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D1CE4-0BED-47B2-ABAA-547370F13BD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917911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04C7D-1DF3-4E5E-BC49-9EC386E8470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76113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49" indent="0">
              <a:buNone/>
              <a:defRPr sz="14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3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49" indent="0">
              <a:buNone/>
              <a:defRPr sz="14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3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95404-926E-42DD-B0AA-3BD20E784E1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588735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1E1D9-4676-480C-AB6D-E39E6968572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117050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67AE7-7CC2-4DA4-B28E-C96747D1FF3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6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4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 smtClean="0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7440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75" indent="0">
              <a:buNone/>
              <a:defRPr sz="900"/>
            </a:lvl2pPr>
            <a:lvl3pPr marL="685749" indent="0">
              <a:buNone/>
              <a:defRPr sz="800"/>
            </a:lvl3pPr>
            <a:lvl4pPr marL="1028624" indent="0">
              <a:buNone/>
              <a:defRPr sz="700"/>
            </a:lvl4pPr>
            <a:lvl5pPr marL="1371498" indent="0">
              <a:buNone/>
              <a:defRPr sz="700"/>
            </a:lvl5pPr>
            <a:lvl6pPr marL="1714373" indent="0">
              <a:buNone/>
              <a:defRPr sz="700"/>
            </a:lvl6pPr>
            <a:lvl7pPr marL="2057246" indent="0">
              <a:buNone/>
              <a:defRPr sz="700"/>
            </a:lvl7pPr>
            <a:lvl8pPr marL="2400120" indent="0">
              <a:buNone/>
              <a:defRPr sz="700"/>
            </a:lvl8pPr>
            <a:lvl9pPr marL="2742995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1F046-F15A-48E5-AF91-40398E9D402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1308933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75" indent="0">
              <a:buNone/>
              <a:defRPr sz="2100"/>
            </a:lvl2pPr>
            <a:lvl3pPr marL="685749" indent="0">
              <a:buNone/>
              <a:defRPr sz="18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3" indent="0">
              <a:buNone/>
              <a:defRPr sz="1500"/>
            </a:lvl6pPr>
            <a:lvl7pPr marL="2057246" indent="0">
              <a:buNone/>
              <a:defRPr sz="1500"/>
            </a:lvl7pPr>
            <a:lvl8pPr marL="2400120" indent="0">
              <a:buNone/>
              <a:defRPr sz="1500"/>
            </a:lvl8pPr>
            <a:lvl9pPr marL="2742995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75" indent="0">
              <a:buNone/>
              <a:defRPr sz="900"/>
            </a:lvl2pPr>
            <a:lvl3pPr marL="685749" indent="0">
              <a:buNone/>
              <a:defRPr sz="800"/>
            </a:lvl3pPr>
            <a:lvl4pPr marL="1028624" indent="0">
              <a:buNone/>
              <a:defRPr sz="700"/>
            </a:lvl4pPr>
            <a:lvl5pPr marL="1371498" indent="0">
              <a:buNone/>
              <a:defRPr sz="700"/>
            </a:lvl5pPr>
            <a:lvl6pPr marL="1714373" indent="0">
              <a:buNone/>
              <a:defRPr sz="700"/>
            </a:lvl6pPr>
            <a:lvl7pPr marL="2057246" indent="0">
              <a:buNone/>
              <a:defRPr sz="700"/>
            </a:lvl7pPr>
            <a:lvl8pPr marL="2400120" indent="0">
              <a:buNone/>
              <a:defRPr sz="700"/>
            </a:lvl8pPr>
            <a:lvl9pPr marL="2742995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3EB96-E8AD-4C3E-A2E7-F5E5B368D1E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951794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25BA6-4F0E-41BE-B8D3-9872D8F9667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9201493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4B197-C1B2-41EF-B7A5-109347AB89C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399620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B077A-AE06-422F-AC59-05D2A0729FC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163C-6E08-48F8-8F5B-8DB8E08B80B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1CE4-0BED-47B2-ABAA-547370F13BD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00363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1" y="1369219"/>
            <a:ext cx="2900363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04C7D-1DF3-4E5E-BC49-9EC386E8470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95404-926E-42DD-B0AA-3BD20E784E1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1E1D9-4676-480C-AB6D-E39E6968572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5400" y="1200151"/>
            <a:ext cx="3619500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67300" y="1200151"/>
            <a:ext cx="3619500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F344F-5B90-4455-9806-8DF92880F7A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A8CA1-88B4-47D6-9B2B-FFF34CC90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6095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67AE7-7CC2-4DA4-B28E-C96747D1FF3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1F046-F15A-48E5-AF91-40398E9D402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EB96-E8AD-4C3E-A2E7-F5E5B368D1E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25BA6-4F0E-41BE-B8D3-9872D8F9667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9" y="273844"/>
            <a:ext cx="4321969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4B197-C1B2-41EF-B7A5-109347AB89C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273845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F344F-5B90-4455-9806-8DF92880F7A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A8CA1-88B4-47D6-9B2B-FFF34CC90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0426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F344F-5B90-4455-9806-8DF92880F7A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A8CA1-88B4-47D6-9B2B-FFF34CC90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2631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F344F-5B90-4455-9806-8DF92880F7A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A8CA1-88B4-47D6-9B2B-FFF34CC90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4841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F344F-5B90-4455-9806-8DF92880F7A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A8CA1-88B4-47D6-9B2B-FFF34CC90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7453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F344F-5B90-4455-9806-8DF92880F7A7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A8CA1-88B4-47D6-9B2B-FFF34CC905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5850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05979"/>
            <a:ext cx="7467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200151"/>
            <a:ext cx="73914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709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5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05979"/>
            <a:ext cx="7467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200151"/>
            <a:ext cx="73914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1D530CFE-D2A8-4D60-A6CD-D8CFBFA8EED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11386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5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4500">
          <a:solidFill>
            <a:schemeClr val="tx2"/>
          </a:solidFill>
          <a:latin typeface="Majestic" pitchFamily="66" charset="0"/>
        </a:defRPr>
      </a:lvl9pPr>
    </p:titleStyle>
    <p:bodyStyle>
      <a:lvl1pPr marL="257168" indent="-257168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1" fontAlgn="base" hangingPunct="1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rtl="0" eaLnBrk="1" fontAlgn="base" hangingPunct="1">
        <a:spcBef>
          <a:spcPct val="20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rtl="0" eaLnBrk="1" fontAlgn="base" hangingPunct="1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1" fontAlgn="base" hangingPunct="1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7" tIns="34289" rIns="68577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7" tIns="34289" rIns="68577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wrap="square" lIns="68577" tIns="34289" rIns="68577" bIns="34289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1D530CFE-D2A8-4D60-A6CD-D8CFBFA8EED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2031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884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766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649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532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62" indent="-25716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6F86-8078-44AB-BCC7-C8FB7B89437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62813-1297-4613-9E8B-6F9F745C24B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829493"/>
            <a:ext cx="9144000" cy="556540"/>
          </a:xfrm>
          <a:prstGeom prst="rect">
            <a:avLst/>
          </a:prstGeo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Музыкально </a:t>
            </a:r>
            <a:r>
              <a:rPr lang="ru-RU" sz="2800" b="1" dirty="0"/>
              <a:t>– </a:t>
            </a:r>
            <a:r>
              <a:rPr lang="ru-RU" sz="2800" b="1" dirty="0" smtClean="0"/>
              <a:t>дидактическое пособие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2103" y="1707654"/>
            <a:ext cx="849694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/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«МУЗЫКАЛЬНЫЕ ВОЛШЕБНЫЕ </a:t>
            </a:r>
            <a:r>
              <a:rPr lang="ru-RU" sz="2800" dirty="0" smtClean="0">
                <a:solidFill>
                  <a:srgbClr val="0070C0"/>
                </a:solidFill>
                <a:latin typeface="Arial Black" pitchFamily="34" charset="0"/>
              </a:rPr>
              <a:t>СТУПЕНЬКИ»</a:t>
            </a:r>
            <a:endParaRPr lang="ru-RU" sz="28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6372200" y="3939902"/>
            <a:ext cx="2644874" cy="79208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2800" i="1" dirty="0" smtClean="0">
                <a:latin typeface="+mn-lt"/>
              </a:rPr>
              <a:t>Автор:</a:t>
            </a:r>
          </a:p>
          <a:p>
            <a:pPr algn="r"/>
            <a:r>
              <a:rPr lang="ru-RU" sz="2800" i="1" dirty="0" smtClean="0">
                <a:latin typeface="+mn-lt"/>
              </a:rPr>
              <a:t>Бодяжина Рита Закировна</a:t>
            </a:r>
            <a:endParaRPr lang="ru-RU" sz="2800" i="1" dirty="0" smtClean="0">
              <a:latin typeface="+mn-lt"/>
            </a:endParaRPr>
          </a:p>
          <a:p>
            <a:pPr algn="r"/>
            <a:r>
              <a:rPr lang="ru-RU" sz="2800" i="1" dirty="0" smtClean="0">
                <a:latin typeface="+mn-lt"/>
              </a:rPr>
              <a:t>Музыкальный руководитель </a:t>
            </a:r>
          </a:p>
          <a:p>
            <a:pPr algn="r"/>
            <a:r>
              <a:rPr lang="ru-RU" sz="2800" i="1" dirty="0" smtClean="0">
                <a:latin typeface="+mn-lt"/>
              </a:rPr>
              <a:t>МБДОУ </a:t>
            </a:r>
            <a:r>
              <a:rPr lang="ru-RU" sz="2800" i="1" dirty="0" err="1" smtClean="0">
                <a:latin typeface="+mn-lt"/>
              </a:rPr>
              <a:t>д</a:t>
            </a:r>
            <a:r>
              <a:rPr lang="ru-RU" sz="2800" i="1" dirty="0" smtClean="0">
                <a:latin typeface="+mn-lt"/>
              </a:rPr>
              <a:t>/с № 27</a:t>
            </a:r>
            <a:endParaRPr lang="ru-RU" sz="2800" i="1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2540" y="2808973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/>
              <a:t>Предназначено </a:t>
            </a:r>
            <a:r>
              <a:rPr lang="ru-RU" i="1" dirty="0"/>
              <a:t>для закрепления элементарных теоретических знаний о музыке для детей старшего </a:t>
            </a:r>
            <a:r>
              <a:rPr lang="ru-RU" i="1" dirty="0" smtClean="0"/>
              <a:t>дошкольного возраста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280875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98723" y="5147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Темп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78189" y="376376"/>
            <a:ext cx="54797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Человечек на велосипеде </a:t>
            </a:r>
            <a:r>
              <a:rPr lang="ru-RU" dirty="0"/>
              <a:t>– подсказывает, что нужно рассказать о темпе музыкального </a:t>
            </a:r>
            <a:r>
              <a:rPr lang="ru-RU" dirty="0" smtClean="0"/>
              <a:t>произведения.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55576" y="1022707"/>
            <a:ext cx="3240360" cy="328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7658" y="437195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333333"/>
                </a:solidFill>
                <a:latin typeface="Arial"/>
              </a:rPr>
              <a:t>Таким образом, получается связный рассказ-анализ о прослушанном музыкальном произведении.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552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6532" y="250381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Функции пособия: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 дает зрительные представления о жанре, форме, темпе, </a:t>
            </a:r>
            <a:r>
              <a:rPr lang="ru-RU" dirty="0" smtClean="0"/>
              <a:t>регистре</a:t>
            </a:r>
            <a:r>
              <a:rPr lang="ru-RU" dirty="0"/>
              <a:t> </a:t>
            </a:r>
            <a:r>
              <a:rPr lang="ru-RU" dirty="0" smtClean="0"/>
              <a:t>музыкального произведения;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• </a:t>
            </a:r>
            <a:r>
              <a:rPr lang="ru-RU" dirty="0" smtClean="0"/>
              <a:t>развивает системность мышления.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6532" y="3867894"/>
            <a:ext cx="88498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Цель </a:t>
            </a:r>
            <a:r>
              <a:rPr lang="ru-RU" b="1" i="1" dirty="0" smtClean="0"/>
              <a:t>:</a:t>
            </a:r>
            <a:r>
              <a:rPr lang="ru-RU" dirty="0"/>
              <a:t> 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Составление связного рассказа-анализа </a:t>
            </a:r>
            <a:r>
              <a:rPr lang="ru-RU" dirty="0"/>
              <a:t>о прослушанном музыкальном </a:t>
            </a:r>
            <a:r>
              <a:rPr lang="ru-RU" dirty="0" smtClean="0"/>
              <a:t>произведении.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86688" y="195486"/>
            <a:ext cx="8705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/>
              <a:t>Описание:</a:t>
            </a:r>
          </a:p>
          <a:p>
            <a:pPr algn="just"/>
            <a:r>
              <a:rPr lang="ru-RU" dirty="0" smtClean="0"/>
              <a:t>Пособие создано на основе </a:t>
            </a:r>
            <a:r>
              <a:rPr lang="ru-RU" dirty="0"/>
              <a:t>метода </a:t>
            </a:r>
            <a:r>
              <a:rPr lang="ru-RU" dirty="0" smtClean="0"/>
              <a:t>обучения составлению рассказа об объекте</a:t>
            </a:r>
          </a:p>
          <a:p>
            <a:pPr algn="just"/>
            <a:r>
              <a:rPr lang="ru-RU" dirty="0" smtClean="0"/>
              <a:t>по алгоритму «Волшебная дорожка» (ТРИЗ–технологии</a:t>
            </a:r>
            <a:r>
              <a:rPr lang="ru-RU" dirty="0"/>
              <a:t>). Этот метод очень эффективно </a:t>
            </a:r>
            <a:r>
              <a:rPr lang="ru-RU" dirty="0" smtClean="0"/>
              <a:t>использовать </a:t>
            </a:r>
            <a:r>
              <a:rPr lang="ru-RU" dirty="0"/>
              <a:t>в разделе </a:t>
            </a:r>
            <a:r>
              <a:rPr lang="ru-RU" dirty="0" smtClean="0"/>
              <a:t>«Восприятие </a:t>
            </a:r>
            <a:r>
              <a:rPr lang="ru-RU" dirty="0"/>
              <a:t>музыки», когда дети с трудом подбирают слова для характеристики музыкальных произведений. А с этим методом активизируется словарный запас, дети начинают размышлять, рассуждать о характере и содержании музыкального произведения, о выразительных средствах с небольшой образной подсказкой.</a:t>
            </a:r>
          </a:p>
        </p:txBody>
      </p:sp>
    </p:spTree>
    <p:extLst>
      <p:ext uri="{BB962C8B-B14F-4D97-AF65-F5344CB8AC3E}">
        <p14:creationId xmlns:p14="http://schemas.microsoft.com/office/powerpoint/2010/main" xmlns="" val="319509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ступеньки 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53888"/>
            <a:ext cx="6048672" cy="1734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Портрет композитор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10549"/>
            <a:ext cx="903491" cy="1161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2" descr="Картинки по запросу винни пух с шарикам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3269" y="987513"/>
            <a:ext cx="1464670" cy="186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Картинки по запросу оркестр инструменты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394" t="2845" r="38053" b="4262"/>
          <a:stretch/>
        </p:blipFill>
        <p:spPr bwMode="auto">
          <a:xfrm>
            <a:off x="3995936" y="1225278"/>
            <a:ext cx="827421" cy="200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по запросу ступеньки 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094"/>
          <a:stretch/>
        </p:blipFill>
        <p:spPr bwMode="auto">
          <a:xfrm>
            <a:off x="6050449" y="1885474"/>
            <a:ext cx="2986047" cy="245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Картинки по запросу громкость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2028" y="1206334"/>
            <a:ext cx="1164705" cy="116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Содержимое 3" descr="кит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2226720"/>
            <a:ext cx="1088783" cy="1639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2" descr="Моё настро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9141" y="2737028"/>
            <a:ext cx="754836" cy="75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Картинки по запросу настроение 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9141" y="1996753"/>
            <a:ext cx="748574" cy="74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4523" y="133881"/>
            <a:ext cx="7173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  <a:r>
              <a:rPr lang="ru-RU" b="1" dirty="0" smtClean="0">
                <a:solidFill>
                  <a:srgbClr val="0070C0"/>
                </a:solidFill>
              </a:rPr>
              <a:t>Задание: </a:t>
            </a:r>
            <a:r>
              <a:rPr lang="ru-RU" b="1" dirty="0" smtClean="0"/>
              <a:t>пройди </a:t>
            </a:r>
            <a:r>
              <a:rPr lang="ru-RU" b="1" dirty="0"/>
              <a:t>по ступенькам и </a:t>
            </a:r>
            <a:r>
              <a:rPr lang="ru-RU" b="1" dirty="0" smtClean="0"/>
              <a:t>расскажи об услышанной музыке.</a:t>
            </a:r>
            <a:endParaRPr lang="ru-RU" b="1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7939" y="758008"/>
            <a:ext cx="1218557" cy="1238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28763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ортрет композито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757640"/>
            <a:ext cx="2647131" cy="3402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5508104" y="35824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Композитор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07863" y="1819156"/>
            <a:ext cx="45645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Портрет композитора</a:t>
            </a:r>
            <a:r>
              <a:rPr lang="ru-RU" dirty="0" smtClean="0"/>
              <a:t> </a:t>
            </a:r>
            <a:r>
              <a:rPr lang="ru-RU" dirty="0"/>
              <a:t>– дети рассказывают о композиторе, написавшем музыкальное </a:t>
            </a:r>
            <a:r>
              <a:rPr lang="ru-RU" dirty="0" smtClean="0"/>
              <a:t>произведение.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07863" y="220490"/>
            <a:ext cx="45645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70C0"/>
                </a:solidFill>
              </a:rPr>
              <a:t>Работа со </a:t>
            </a:r>
            <a:r>
              <a:rPr lang="ru-RU" sz="2400" b="1" dirty="0" smtClean="0">
                <a:solidFill>
                  <a:srgbClr val="0070C0"/>
                </a:solidFill>
              </a:rPr>
              <a:t>схемой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</a:p>
          <a:p>
            <a:pPr algn="just"/>
            <a:r>
              <a:rPr lang="ru-RU" dirty="0">
                <a:solidFill>
                  <a:prstClr val="black"/>
                </a:solidFill>
              </a:rPr>
              <a:t>К</a:t>
            </a:r>
            <a:r>
              <a:rPr lang="ru-RU" dirty="0" smtClean="0">
                <a:solidFill>
                  <a:prstClr val="black"/>
                </a:solidFill>
              </a:rPr>
              <a:t>аждая </a:t>
            </a:r>
            <a:r>
              <a:rPr lang="ru-RU" dirty="0">
                <a:solidFill>
                  <a:prstClr val="black"/>
                </a:solidFill>
              </a:rPr>
              <a:t>картинка символизирует объект, о котором нужно </a:t>
            </a:r>
            <a:r>
              <a:rPr lang="ru-RU" dirty="0" smtClean="0">
                <a:solidFill>
                  <a:prstClr val="black"/>
                </a:solidFill>
              </a:rPr>
              <a:t>рассказать.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9056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6" descr="кит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1491630"/>
            <a:ext cx="1415240" cy="2591269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кит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63888" y="2211710"/>
            <a:ext cx="1712574" cy="2840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3" descr="кит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808080"/>
              </a:clrFrom>
              <a:clrTo>
                <a:srgbClr val="8080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5274" y="1522633"/>
            <a:ext cx="1767086" cy="2661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5492486" y="51470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Жанр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1691" y="339502"/>
            <a:ext cx="40660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Кит</a:t>
            </a:r>
            <a:r>
              <a:rPr lang="ru-RU" dirty="0"/>
              <a:t> помогает определить жанр </a:t>
            </a:r>
            <a:r>
              <a:rPr lang="ru-RU" dirty="0" smtClean="0"/>
              <a:t>музыки</a:t>
            </a:r>
          </a:p>
          <a:p>
            <a:pPr algn="ctr"/>
            <a:r>
              <a:rPr lang="ru-RU" dirty="0" smtClean="0"/>
              <a:t>(песня, танец, марш).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5819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16016" y="68865"/>
            <a:ext cx="3344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Настроение произведения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Моё настро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35646"/>
            <a:ext cx="3188075" cy="318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настроение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1308" y="1460310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44194" y="438197"/>
            <a:ext cx="394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Смайлики</a:t>
            </a:r>
            <a:r>
              <a:rPr lang="ru-RU" dirty="0" smtClean="0"/>
              <a:t> напоминают </a:t>
            </a:r>
            <a:r>
              <a:rPr lang="ru-RU" dirty="0"/>
              <a:t>о </a:t>
            </a:r>
            <a:r>
              <a:rPr lang="ru-RU" dirty="0" smtClean="0"/>
              <a:t>настроении.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54727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винни пух с шарик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0100"/>
            <a:ext cx="3528392" cy="449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88305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Высота звучания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4576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/>
              <a:t>Винипух</a:t>
            </a:r>
            <a:r>
              <a:rPr lang="ru-RU" b="1" dirty="0" smtClean="0"/>
              <a:t> </a:t>
            </a:r>
            <a:r>
              <a:rPr lang="ru-RU" b="1" dirty="0"/>
              <a:t>с шариком </a:t>
            </a:r>
            <a:r>
              <a:rPr lang="ru-RU" dirty="0"/>
              <a:t>– подсказывает назвать регистр (звуковысотность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443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оркестр инструменты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394" t="2845" r="38053" b="4262"/>
          <a:stretch/>
        </p:blipFill>
        <p:spPr bwMode="auto">
          <a:xfrm>
            <a:off x="1331640" y="803759"/>
            <a:ext cx="145763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4088" y="33331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Инструменты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555526"/>
            <a:ext cx="5688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Человечек с </a:t>
            </a:r>
            <a:r>
              <a:rPr lang="ru-RU" b="1" dirty="0" smtClean="0"/>
              <a:t>контрабасом </a:t>
            </a:r>
            <a:r>
              <a:rPr lang="ru-RU" dirty="0"/>
              <a:t>- напоминает рассказать о тембре и музыкальных инструментах, исполняющих данное </a:t>
            </a:r>
            <a:r>
              <a:rPr lang="ru-RU" dirty="0" smtClean="0"/>
              <a:t>произведение.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184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громкость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9622"/>
            <a:ext cx="2808313" cy="280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20072" y="5147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Д</a:t>
            </a:r>
            <a:r>
              <a:rPr lang="ru-RU" b="1" dirty="0" smtClean="0">
                <a:solidFill>
                  <a:schemeClr val="bg1"/>
                </a:solidFill>
              </a:rPr>
              <a:t>инамика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40360" y="627534"/>
            <a:ext cx="5508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Громкоговоритель</a:t>
            </a:r>
            <a:r>
              <a:rPr lang="ru-RU" dirty="0" smtClean="0"/>
              <a:t> </a:t>
            </a:r>
            <a:r>
              <a:rPr lang="ru-RU" dirty="0"/>
              <a:t>- определяет громкость звучания и динамические </a:t>
            </a:r>
            <a:r>
              <a:rPr lang="ru-RU" dirty="0" smtClean="0"/>
              <a:t>оттенки.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40338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68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Тема68" id="{37AB8CD3-43B1-48DE-B630-61257EB8D148}" vid="{AEA82ACC-E35C-4AAB-B33B-EBC2719DF9E5}"/>
    </a:ext>
  </a:extLst>
</a:theme>
</file>

<file path=ppt/theme/theme2.xml><?xml version="1.0" encoding="utf-8"?>
<a:theme xmlns:a="http://schemas.openxmlformats.org/drawingml/2006/main" name="1_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Тема2" id="{B48D1407-6FD6-4C49-8937-43E24B94487D}" vid="{7302B198-5675-42CC-B44F-EB5658241FE5}"/>
    </a:ext>
  </a:extLst>
</a:theme>
</file>

<file path=ppt/theme/theme3.xml><?xml version="1.0" encoding="utf-8"?>
<a:theme xmlns:a="http://schemas.openxmlformats.org/drawingml/2006/main" name="Тема1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Тема19" id="{517AE040-C5D7-4D63-ACA6-A7ABCF1CCA67}" vid="{F4297250-595F-455A-9F7E-D272C1F0A09E}"/>
    </a:ext>
  </a:extLst>
</a:theme>
</file>

<file path=ppt/theme/theme4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1" id="{46592B64-7D0A-404D-9630-EA98F53ADA23}" vid="{FCECE6E1-C6BB-4BEF-A2BA-FED4FED690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Тема68</Template>
  <TotalTime>306</TotalTime>
  <Words>216</Words>
  <Application>Microsoft Office PowerPoint</Application>
  <PresentationFormat>Экран (16:9)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Тема68</vt:lpstr>
      <vt:lpstr>1_Тема2</vt:lpstr>
      <vt:lpstr>Тема19</vt:lpstr>
      <vt:lpstr>Тема1</vt:lpstr>
      <vt:lpstr> Музыкально – дидактическое пособие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 – дидактическое пособие</dc:title>
  <dc:creator>Светлана</dc:creator>
  <cp:lastModifiedBy>111</cp:lastModifiedBy>
  <cp:revision>29</cp:revision>
  <dcterms:created xsi:type="dcterms:W3CDTF">2016-10-21T20:41:47Z</dcterms:created>
  <dcterms:modified xsi:type="dcterms:W3CDTF">2019-12-09T18:38:41Z</dcterms:modified>
</cp:coreProperties>
</file>