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2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17.xml.rels" ContentType="application/vnd.openxmlformats-package.relationships+xml"/>
  <Override PartName="/ppt/slides/_rels/slide10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22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2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7.png" ContentType="image/png"/>
  <Override PartName="/ppt/media/image26.png" ContentType="image/png"/>
  <Override PartName="/ppt/media/image25.wmf" ContentType="image/x-wmf"/>
  <Override PartName="/ppt/media/image5.png" ContentType="image/png"/>
  <Override PartName="/ppt/media/image20.png" ContentType="image/png"/>
  <Override PartName="/ppt/media/image19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0.png" ContentType="image/png"/>
  <Override PartName="/ppt/media/image9.png" ContentType="image/png"/>
  <Override PartName="/ppt/media/image23.png" ContentType="image/png"/>
  <Override PartName="/ppt/media/image8.png" ContentType="image/png"/>
  <Override PartName="/ppt/media/image7.png" ContentType="image/png"/>
  <Override PartName="/ppt/media/image11.png" ContentType="image/png"/>
  <Override PartName="/ppt/media/image24.wmf" ContentType="image/x-wmf"/>
  <Override PartName="/ppt/media/image22.jpeg" ContentType="image/jpeg"/>
  <Override PartName="/ppt/media/image21.png" ContentType="image/png"/>
  <Override PartName="/ppt/media/image6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41" name="" descr=""/>
          <p:cNvPicPr/>
          <p:nvPr/>
        </p:nvPicPr>
        <p:blipFill>
          <a:blip r:embed=""/>
          <a:stretch/>
        </p:blipFill>
        <p:spPr>
          <a:xfrm>
            <a:off x="457200" y="1935360"/>
            <a:ext cx="8229240" cy="438876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"/>
          <a:stretch/>
        </p:blipFill>
        <p:spPr>
          <a:xfrm>
            <a:off x="457200" y="1935360"/>
            <a:ext cx="8229240" cy="4388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84" name="" descr=""/>
          <p:cNvPicPr/>
          <p:nvPr/>
        </p:nvPicPr>
        <p:blipFill>
          <a:blip r:embed=""/>
          <a:stretch/>
        </p:blipFill>
        <p:spPr>
          <a:xfrm>
            <a:off x="457200" y="1935360"/>
            <a:ext cx="8229240" cy="438876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"/>
          <a:stretch/>
        </p:blipFill>
        <p:spPr>
          <a:xfrm>
            <a:off x="457200" y="1935360"/>
            <a:ext cx="8229240" cy="4388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21435600">
            <a:off x="-18720" y="201960"/>
            <a:ext cx="9162720" cy="64872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1435600">
            <a:off x="-14040" y="275400"/>
            <a:ext cx="9175320" cy="52992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/>
          <a:p>
            <a:pPr algn="r">
              <a:lnSpc>
                <a:spcPct val="100000"/>
              </a:lnSpc>
            </a:pPr>
            <a:r>
              <a:rPr b="1" lang="ru-RU" sz="5600" spc="-1" strike="noStrike">
                <a:solidFill>
                  <a:srgbClr val="50e0ea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d1eae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9.12.19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09AC9681-675F-44DC-B4A4-787BBC6CFF99}" type="slidenum">
              <a:rPr b="0" lang="ru-RU" sz="1200" spc="-1" strike="noStrike">
                <a:solidFill>
                  <a:srgbClr val="d1eae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1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Второй уровень структуры</a:t>
            </a:r>
            <a:endParaRPr b="0" lang="ru-RU" sz="21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Третий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Четвёртый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Пятый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Шестой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Седьмой уровень структуры</a:t>
            </a:r>
            <a:endParaRPr b="0" lang="ru-RU" sz="20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3"/>
          <p:cNvSpPr/>
          <p:nvPr/>
        </p:nvSpPr>
        <p:spPr>
          <a:xfrm rot="21435600">
            <a:off x="-18720" y="201960"/>
            <a:ext cx="9162720" cy="64872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4"/>
          <p:cNvSpPr/>
          <p:nvPr/>
        </p:nvSpPr>
        <p:spPr>
          <a:xfrm rot="21435600">
            <a:off x="-14040" y="275400"/>
            <a:ext cx="9175320" cy="52992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PlaceHolder 5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Образец заголовка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Для правки структуры щёлкните мышью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Второй уровень структуры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Третий уровень структуры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Четвёртый уровень структуры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Пятый уровень структуры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Шестой уровень структуры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Седьмой уровень структурыОбразец текста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1" marL="640080" indent="-246600">
              <a:lnSpc>
                <a:spcPct val="100000"/>
              </a:lnSpc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Второй уровень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2" marL="914400" indent="-246600">
              <a:lnSpc>
                <a:spcPct val="100000"/>
              </a:lnSpc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b="0" lang="ru-RU" sz="21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Третий уровень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3" marL="1188720" indent="-209880">
              <a:lnSpc>
                <a:spcPct val="100000"/>
              </a:lnSpc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Четвертый уровень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lvl="4" marL="1463040" indent="-209880">
              <a:lnSpc>
                <a:spcPct val="100000"/>
              </a:lnSpc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Пятый уровень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49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035c7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9.12.19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0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1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BABB1F11-22A1-4E3B-B738-9404F51DD1EF}" type="slidenum">
              <a:rPr b="0" lang="ru-RU" sz="1200" spc="-1" strike="noStrike">
                <a:solidFill>
                  <a:srgbClr val="035c75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Relationship Id="rId3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533520" y="1371600"/>
            <a:ext cx="7851240" cy="1828440"/>
          </a:xfrm>
          <a:prstGeom prst="rect">
            <a:avLst/>
          </a:prstGeom>
          <a:noFill/>
          <a:ln>
            <a:noFill/>
          </a:ln>
        </p:spPr>
        <p:txBody>
          <a:bodyPr lIns="0" rIns="18360" tIns="0" bIns="0" anchor="b"/>
          <a:p>
            <a:pPr algn="ctr">
              <a:lnSpc>
                <a:spcPct val="100000"/>
              </a:lnSpc>
            </a:pPr>
            <a:r>
              <a:rPr b="1" lang="ru-RU" sz="5600" spc="-1" strike="noStrike">
                <a:solidFill>
                  <a:srgbClr val="50e0ea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Энергия топлива</a:t>
            </a:r>
            <a:endParaRPr b="0" lang="ru-RU" sz="18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2" descr=""/>
          <p:cNvPicPr/>
          <p:nvPr/>
        </p:nvPicPr>
        <p:blipFill>
          <a:blip r:embed="rId1"/>
          <a:stretch/>
        </p:blipFill>
        <p:spPr>
          <a:xfrm>
            <a:off x="428760" y="1357200"/>
            <a:ext cx="8370360" cy="856800"/>
          </a:xfrm>
          <a:prstGeom prst="rect">
            <a:avLst/>
          </a:prstGeom>
          <a:ln w="9360">
            <a:noFill/>
          </a:ln>
        </p:spPr>
      </p:pic>
      <p:pic>
        <p:nvPicPr>
          <p:cNvPr id="108" name="Picture 3" descr=""/>
          <p:cNvPicPr/>
          <p:nvPr/>
        </p:nvPicPr>
        <p:blipFill>
          <a:blip r:embed="rId2"/>
          <a:stretch/>
        </p:blipFill>
        <p:spPr>
          <a:xfrm>
            <a:off x="500040" y="2214720"/>
            <a:ext cx="8238600" cy="785520"/>
          </a:xfrm>
          <a:prstGeom prst="rect">
            <a:avLst/>
          </a:prstGeom>
          <a:ln w="9360">
            <a:noFill/>
          </a:ln>
        </p:spPr>
      </p:pic>
      <p:pic>
        <p:nvPicPr>
          <p:cNvPr id="109" name="Picture 2" descr=""/>
          <p:cNvPicPr/>
          <p:nvPr/>
        </p:nvPicPr>
        <p:blipFill>
          <a:blip r:embed="rId3"/>
          <a:stretch/>
        </p:blipFill>
        <p:spPr>
          <a:xfrm>
            <a:off x="571320" y="3071880"/>
            <a:ext cx="8214840" cy="1054080"/>
          </a:xfrm>
          <a:prstGeom prst="rect">
            <a:avLst/>
          </a:prstGeom>
          <a:ln w="9360">
            <a:noFill/>
          </a:ln>
        </p:spPr>
      </p:pic>
      <p:pic>
        <p:nvPicPr>
          <p:cNvPr id="110" name="Picture 3" descr=""/>
          <p:cNvPicPr/>
          <p:nvPr/>
        </p:nvPicPr>
        <p:blipFill>
          <a:blip r:embed="rId4"/>
          <a:stretch/>
        </p:blipFill>
        <p:spPr>
          <a:xfrm>
            <a:off x="714240" y="4214880"/>
            <a:ext cx="8000640" cy="829800"/>
          </a:xfrm>
          <a:prstGeom prst="rect">
            <a:avLst/>
          </a:prstGeom>
          <a:ln w="9360">
            <a:noFill/>
          </a:ln>
        </p:spPr>
      </p:pic>
      <p:pic>
        <p:nvPicPr>
          <p:cNvPr id="111" name="Picture 4" descr=""/>
          <p:cNvPicPr/>
          <p:nvPr/>
        </p:nvPicPr>
        <p:blipFill>
          <a:blip r:embed="rId5"/>
          <a:stretch/>
        </p:blipFill>
        <p:spPr>
          <a:xfrm>
            <a:off x="857160" y="5143680"/>
            <a:ext cx="7643520" cy="5007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2" descr=""/>
          <p:cNvPicPr/>
          <p:nvPr/>
        </p:nvPicPr>
        <p:blipFill>
          <a:blip r:embed="rId1"/>
          <a:stretch/>
        </p:blipFill>
        <p:spPr>
          <a:xfrm>
            <a:off x="428760" y="3000240"/>
            <a:ext cx="8221320" cy="2142720"/>
          </a:xfrm>
          <a:prstGeom prst="rect">
            <a:avLst/>
          </a:prstGeom>
          <a:ln w="9360">
            <a:noFill/>
          </a:ln>
        </p:spPr>
      </p:pic>
      <p:pic>
        <p:nvPicPr>
          <p:cNvPr id="113" name="Picture 4" descr=""/>
          <p:cNvPicPr/>
          <p:nvPr/>
        </p:nvPicPr>
        <p:blipFill>
          <a:blip r:embed="rId2"/>
          <a:stretch/>
        </p:blipFill>
        <p:spPr>
          <a:xfrm>
            <a:off x="428760" y="2357280"/>
            <a:ext cx="7643520" cy="500760"/>
          </a:xfrm>
          <a:prstGeom prst="rect">
            <a:avLst/>
          </a:prstGeom>
          <a:ln w="9360">
            <a:noFill/>
          </a:ln>
        </p:spPr>
      </p:pic>
      <p:pic>
        <p:nvPicPr>
          <p:cNvPr id="114" name="Picture 3" descr=""/>
          <p:cNvPicPr/>
          <p:nvPr/>
        </p:nvPicPr>
        <p:blipFill>
          <a:blip r:embed="rId3"/>
          <a:stretch/>
        </p:blipFill>
        <p:spPr>
          <a:xfrm>
            <a:off x="428760" y="1500120"/>
            <a:ext cx="8000640" cy="829800"/>
          </a:xfrm>
          <a:prstGeom prst="rect">
            <a:avLst/>
          </a:prstGeom>
          <a:ln w="9360">
            <a:noFill/>
          </a:ln>
        </p:spPr>
      </p:pic>
      <p:pic>
        <p:nvPicPr>
          <p:cNvPr id="115" name="Picture 3" descr=""/>
          <p:cNvPicPr/>
          <p:nvPr/>
        </p:nvPicPr>
        <p:blipFill>
          <a:blip r:embed="rId4"/>
          <a:srcRect l="0" t="0" r="0" b="47965"/>
          <a:stretch/>
        </p:blipFill>
        <p:spPr>
          <a:xfrm>
            <a:off x="500040" y="5143680"/>
            <a:ext cx="7961400" cy="10713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571320" y="2357280"/>
            <a:ext cx="8009280" cy="20714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 Тепловые двигатели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Тепловой двигатель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–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ctr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Виды тепловых двигателей: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algn="just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algn="just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 Тепловые двигатели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Тепловой двигатель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– устройство, совершающее работу за счет использования внутренней энергии топлива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ctr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Виды тепловых двигателей: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Паровая машина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Двигатель внутреннего сгорания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Газовая и паровая турбины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just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Реактивный двигатель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algn="just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algn="just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 Двигатель внутреннего сгорания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Двигатель внутреннего сгорания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-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23" name="Picture 3" descr=""/>
          <p:cNvPicPr/>
          <p:nvPr/>
        </p:nvPicPr>
        <p:blipFill>
          <a:blip r:embed="rId1"/>
          <a:stretch/>
        </p:blipFill>
        <p:spPr>
          <a:xfrm>
            <a:off x="571320" y="2571840"/>
            <a:ext cx="2657160" cy="39812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 Двигатель внутреннего сгорания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Двигатель внутреннего сгорания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– вид теплового двигателя, в котором топливо сгорает  внутри двигателя.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26" name="Picture 3" descr=""/>
          <p:cNvPicPr/>
          <p:nvPr/>
        </p:nvPicPr>
        <p:blipFill>
          <a:blip r:embed="rId1"/>
          <a:stretch/>
        </p:blipFill>
        <p:spPr>
          <a:xfrm>
            <a:off x="3060000" y="2781000"/>
            <a:ext cx="2657160" cy="39812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Клапан поступления горючей смеси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Клапан выпуска отработанных газов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Поршень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Шатун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Коленчатый вал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Свеча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28" name="Picture 3" descr=""/>
          <p:cNvPicPr/>
          <p:nvPr/>
        </p:nvPicPr>
        <p:blipFill>
          <a:blip r:embed="rId1"/>
          <a:stretch/>
        </p:blipFill>
        <p:spPr>
          <a:xfrm>
            <a:off x="6156000" y="1935360"/>
            <a:ext cx="2657160" cy="39812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2" descr=""/>
          <p:cNvPicPr/>
          <p:nvPr/>
        </p:nvPicPr>
        <p:blipFill>
          <a:blip r:embed="rId1"/>
          <a:stretch/>
        </p:blipFill>
        <p:spPr>
          <a:xfrm>
            <a:off x="611640" y="1052640"/>
            <a:ext cx="7619760" cy="571464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 КПД тепловых двигателей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50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Энергия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Количество теплоты при сгорании топлива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Тепловые двигатели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Двигатель внутреннего сгорания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514440" indent="-514080">
              <a:lnSpc>
                <a:spcPct val="100000"/>
              </a:lnSpc>
              <a:buClr>
                <a:srgbClr val="0bd0d9"/>
              </a:buClr>
              <a:buSzPct val="95000"/>
              <a:buFont typeface="Calibri"/>
              <a:buAutoNum type="arabicPeriod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КПД теплового двигателя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 КПД тепловых двигателей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132" name="Picture 6" descr=""/>
          <p:cNvPicPr/>
          <p:nvPr/>
        </p:nvPicPr>
        <p:blipFill>
          <a:blip r:embed="rId1"/>
          <a:stretch/>
        </p:blipFill>
        <p:spPr>
          <a:xfrm>
            <a:off x="1979640" y="2637000"/>
            <a:ext cx="4809240" cy="138060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Рисунок 3" descr=""/>
          <p:cNvPicPr/>
          <p:nvPr/>
        </p:nvPicPr>
        <p:blipFill>
          <a:blip r:embed="rId1"/>
          <a:stretch/>
        </p:blipFill>
        <p:spPr>
          <a:xfrm>
            <a:off x="467640" y="1772640"/>
            <a:ext cx="8280720" cy="1910520"/>
          </a:xfrm>
          <a:prstGeom prst="rect">
            <a:avLst/>
          </a:prstGeom>
          <a:ln>
            <a:noFill/>
          </a:ln>
        </p:spPr>
      </p:pic>
      <p:pic>
        <p:nvPicPr>
          <p:cNvPr id="134" name="Рисунок 4" descr=""/>
          <p:cNvPicPr/>
          <p:nvPr/>
        </p:nvPicPr>
        <p:blipFill>
          <a:blip r:embed="rId2"/>
          <a:stretch/>
        </p:blipFill>
        <p:spPr>
          <a:xfrm>
            <a:off x="467640" y="3683880"/>
            <a:ext cx="8021520" cy="183312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2" descr=""/>
          <p:cNvPicPr/>
          <p:nvPr/>
        </p:nvPicPr>
        <p:blipFill>
          <a:blip r:embed="rId1"/>
          <a:stretch/>
        </p:blipFill>
        <p:spPr>
          <a:xfrm>
            <a:off x="357120" y="1785960"/>
            <a:ext cx="8221320" cy="2142720"/>
          </a:xfrm>
          <a:prstGeom prst="rect">
            <a:avLst/>
          </a:prstGeom>
          <a:ln w="9360">
            <a:noFill/>
          </a:ln>
        </p:spPr>
      </p:pic>
      <p:pic>
        <p:nvPicPr>
          <p:cNvPr id="136" name="Picture 3" descr=""/>
          <p:cNvPicPr/>
          <p:nvPr/>
        </p:nvPicPr>
        <p:blipFill>
          <a:blip r:embed="rId2"/>
          <a:srcRect l="0" t="0" r="0" b="47965"/>
          <a:stretch/>
        </p:blipFill>
        <p:spPr>
          <a:xfrm>
            <a:off x="357120" y="3929040"/>
            <a:ext cx="7961400" cy="10713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Количество теплоты при сгорании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90" name="Picture 2" descr=""/>
          <p:cNvPicPr/>
          <p:nvPr/>
        </p:nvPicPr>
        <p:blipFill>
          <a:blip r:embed="rId1"/>
          <a:stretch/>
        </p:blipFill>
        <p:spPr>
          <a:xfrm>
            <a:off x="642960" y="2643120"/>
            <a:ext cx="8100360" cy="18568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Количество теплоты при сгорании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Удельная теплота сгорания топлива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Количество теплоты при сгорании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Удельная теплота сгорания топлива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– количество теплоты, выделяющееся при сгорании 1 кг топлива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Обозначение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- 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Количество теплоты при сгорании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Удельная теплота сгорания топлива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– количество теплоты, выделяющееся при сгорании 1 кг топлива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Обозначение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– q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Единица измерения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Количество теплоты при сгорании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Удельная теплота сгорания топлива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– количество теплоты, выделяющееся при сгорании 1 кг топлива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Обозначение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– q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>
              <a:lnSpc>
                <a:spcPct val="100000"/>
              </a:lnSpc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b="0" lang="ru-RU" sz="26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Единица измерения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– Дж/кг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pic>
        <p:nvPicPr>
          <p:cNvPr id="99" name="Picture 2" descr=""/>
          <p:cNvPicPr/>
          <p:nvPr/>
        </p:nvPicPr>
        <p:blipFill>
          <a:blip r:embed="rId1"/>
          <a:stretch/>
        </p:blipFill>
        <p:spPr>
          <a:xfrm>
            <a:off x="642960" y="3929040"/>
            <a:ext cx="8005320" cy="71388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1. Количество теплоты при сгорании топлива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57200" y="1935360"/>
            <a:ext cx="8229240" cy="4388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marL="274320" indent="-273960" algn="ctr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ctr">
              <a:lnSpc>
                <a:spcPct val="100000"/>
              </a:lnSpc>
            </a:pP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  <a:p>
            <a:pPr marL="274320" indent="-273960" algn="ctr">
              <a:lnSpc>
                <a:spcPct val="100000"/>
              </a:lnSpc>
            </a:pPr>
            <a:r>
              <a:rPr b="0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Q=qm</a:t>
            </a:r>
            <a:endParaRPr b="0" lang="ru-RU" sz="26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tantia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2" descr=""/>
          <p:cNvPicPr/>
          <p:nvPr/>
        </p:nvPicPr>
        <p:blipFill>
          <a:blip r:embed="rId1"/>
          <a:stretch/>
        </p:blipFill>
        <p:spPr>
          <a:xfrm>
            <a:off x="642960" y="1785960"/>
            <a:ext cx="8026920" cy="785520"/>
          </a:xfrm>
          <a:prstGeom prst="rect">
            <a:avLst/>
          </a:prstGeom>
          <a:ln w="9360">
            <a:noFill/>
          </a:ln>
        </p:spPr>
      </p:pic>
      <p:pic>
        <p:nvPicPr>
          <p:cNvPr id="103" name="Picture 3" descr=""/>
          <p:cNvPicPr/>
          <p:nvPr/>
        </p:nvPicPr>
        <p:blipFill>
          <a:blip r:embed="rId2"/>
          <a:stretch/>
        </p:blipFill>
        <p:spPr>
          <a:xfrm>
            <a:off x="571320" y="3357720"/>
            <a:ext cx="7929360" cy="543600"/>
          </a:xfrm>
          <a:prstGeom prst="rect">
            <a:avLst/>
          </a:prstGeom>
          <a:ln w="9360">
            <a:noFill/>
          </a:ln>
        </p:spPr>
      </p:pic>
      <p:pic>
        <p:nvPicPr>
          <p:cNvPr id="104" name="Picture 4" descr=""/>
          <p:cNvPicPr/>
          <p:nvPr/>
        </p:nvPicPr>
        <p:blipFill>
          <a:blip r:embed="rId3"/>
          <a:stretch/>
        </p:blipFill>
        <p:spPr>
          <a:xfrm>
            <a:off x="571320" y="3929040"/>
            <a:ext cx="8000640" cy="770760"/>
          </a:xfrm>
          <a:prstGeom prst="rect">
            <a:avLst/>
          </a:prstGeom>
          <a:ln w="9360">
            <a:noFill/>
          </a:ln>
        </p:spPr>
      </p:pic>
      <p:pic>
        <p:nvPicPr>
          <p:cNvPr id="105" name="Picture 5" descr=""/>
          <p:cNvPicPr/>
          <p:nvPr/>
        </p:nvPicPr>
        <p:blipFill>
          <a:blip r:embed="rId4"/>
          <a:stretch/>
        </p:blipFill>
        <p:spPr>
          <a:xfrm>
            <a:off x="571320" y="2571840"/>
            <a:ext cx="8072280" cy="815400"/>
          </a:xfrm>
          <a:prstGeom prst="rect">
            <a:avLst/>
          </a:prstGeom>
          <a:ln w="9360">
            <a:noFill/>
          </a:ln>
        </p:spPr>
      </p:pic>
      <p:pic>
        <p:nvPicPr>
          <p:cNvPr id="106" name="Picture 7" descr=""/>
          <p:cNvPicPr/>
          <p:nvPr/>
        </p:nvPicPr>
        <p:blipFill>
          <a:blip r:embed="rId5"/>
          <a:stretch/>
        </p:blipFill>
        <p:spPr>
          <a:xfrm>
            <a:off x="571320" y="4714920"/>
            <a:ext cx="7857720" cy="8042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</TotalTime>
  <Application>LibreOffice/5.1.3.2$MacOSX_X86_64 LibreOffice_project/307e7c4f674013ad209127c9372e17fc629b822c</Application>
  <Words>217</Words>
  <Paragraphs>46</Paragraphs>
  <Company>МОУ СОШ №7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2006-01-30T20:29:27Z</dcterms:created>
  <dc:creator>Константин </dc:creator>
  <dc:description/>
  <dc:language>ru-RU</dc:language>
  <cp:lastModifiedBy/>
  <dcterms:modified xsi:type="dcterms:W3CDTF">2019-12-09T14:45:40Z</dcterms:modified>
  <cp:revision>53</cp:revision>
  <dc:subject/>
  <dc:title>Сгорание топлива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МОУ СОШ №7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22</vt:i4>
  </property>
</Properties>
</file>