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0" r:id="rId2"/>
  </p:sldMasterIdLst>
  <p:notesMasterIdLst>
    <p:notesMasterId r:id="rId25"/>
  </p:notesMasterIdLst>
  <p:sldIdLst>
    <p:sldId id="256" r:id="rId3"/>
    <p:sldId id="326" r:id="rId4"/>
    <p:sldId id="287" r:id="rId5"/>
    <p:sldId id="288" r:id="rId6"/>
    <p:sldId id="327" r:id="rId7"/>
    <p:sldId id="303" r:id="rId8"/>
    <p:sldId id="328" r:id="rId9"/>
    <p:sldId id="311" r:id="rId10"/>
    <p:sldId id="296" r:id="rId11"/>
    <p:sldId id="314" r:id="rId12"/>
    <p:sldId id="295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9" r:id="rId21"/>
    <p:sldId id="336" r:id="rId22"/>
    <p:sldId id="337" r:id="rId23"/>
    <p:sldId id="33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7101" autoAdjust="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05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4FA358-232A-4813-9408-5296F00BDC08}" type="doc">
      <dgm:prSet loTypeId="urn:microsoft.com/office/officeart/2008/layout/VerticalCurvedList" loCatId="list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6A50C7BF-1D85-49BE-89C6-5A9390DA0907}">
      <dgm:prSet phldrT="[Текст]" custT="1"/>
      <dgm:spPr/>
      <dgm:t>
        <a:bodyPr/>
        <a:lstStyle/>
        <a:p>
          <a:pPr lvl="0">
            <a:spcAft>
              <a:spcPts val="0"/>
            </a:spcAft>
          </a:pPr>
          <a:r>
            <a:rPr lang="ru-RU" sz="1400" b="1" dirty="0" smtClean="0"/>
            <a:t>обеспечение непрерывного контроля качества знаний;</a:t>
          </a:r>
        </a:p>
        <a:p>
          <a:pPr lvl="0">
            <a:spcAft>
              <a:spcPts val="0"/>
            </a:spcAft>
          </a:pPr>
          <a:r>
            <a:rPr lang="ru-RU" sz="1400" b="1" dirty="0" smtClean="0"/>
            <a:t>прогнозирование результатов учебной деятельности и их коррекция</a:t>
          </a:r>
          <a:endParaRPr lang="ru-RU" sz="1400" b="1" dirty="0"/>
        </a:p>
      </dgm:t>
    </dgm:pt>
    <dgm:pt modelId="{B8C88D12-2E58-48BF-AD17-0AFBE69C6D4E}" type="parTrans" cxnId="{820F79D2-924B-435E-9135-ECA7663BAC11}">
      <dgm:prSet/>
      <dgm:spPr/>
      <dgm:t>
        <a:bodyPr/>
        <a:lstStyle/>
        <a:p>
          <a:endParaRPr lang="ru-RU"/>
        </a:p>
      </dgm:t>
    </dgm:pt>
    <dgm:pt modelId="{BCB1509F-6316-4DF9-A9FB-F81AAA30AD37}" type="sibTrans" cxnId="{820F79D2-924B-435E-9135-ECA7663BAC11}">
      <dgm:prSet/>
      <dgm:spPr/>
      <dgm:t>
        <a:bodyPr/>
        <a:lstStyle/>
        <a:p>
          <a:endParaRPr lang="ru-RU"/>
        </a:p>
      </dgm:t>
    </dgm:pt>
    <dgm:pt modelId="{507BB348-A841-4547-91A5-7B7DA1DBB522}">
      <dgm:prSet phldrT="[Текст]" custT="1"/>
      <dgm:spPr/>
      <dgm:t>
        <a:bodyPr/>
        <a:lstStyle/>
        <a:p>
          <a:r>
            <a:rPr lang="ru-RU" sz="1400" b="1" dirty="0" smtClean="0"/>
            <a:t>выявление пробелов в образовании и восполнение их с наибольшей эффективностью</a:t>
          </a:r>
          <a:endParaRPr lang="ru-RU" sz="1400" b="1" dirty="0"/>
        </a:p>
      </dgm:t>
    </dgm:pt>
    <dgm:pt modelId="{EB7C1B35-9989-4D4F-B5F2-4E98CD6DD4F4}" type="parTrans" cxnId="{1873F86D-31F0-448B-8918-55B4A4A4317B}">
      <dgm:prSet/>
      <dgm:spPr/>
      <dgm:t>
        <a:bodyPr/>
        <a:lstStyle/>
        <a:p>
          <a:endParaRPr lang="ru-RU"/>
        </a:p>
      </dgm:t>
    </dgm:pt>
    <dgm:pt modelId="{6AD53B7C-0F81-4DE0-B76A-AC8041AE9735}" type="sibTrans" cxnId="{1873F86D-31F0-448B-8918-55B4A4A4317B}">
      <dgm:prSet/>
      <dgm:spPr/>
      <dgm:t>
        <a:bodyPr/>
        <a:lstStyle/>
        <a:p>
          <a:endParaRPr lang="ru-RU"/>
        </a:p>
      </dgm:t>
    </dgm:pt>
    <dgm:pt modelId="{96C11B8D-F04B-474C-A8FD-26B88E1D25A7}">
      <dgm:prSet phldrT="[Текст]" custT="1"/>
      <dgm:spPr/>
      <dgm:t>
        <a:bodyPr/>
        <a:lstStyle/>
        <a:p>
          <a:r>
            <a:rPr lang="ru-RU" sz="1600" b="1" dirty="0" smtClean="0"/>
            <a:t>изменение межличностных отношений в классном коллективе</a:t>
          </a:r>
          <a:endParaRPr lang="ru-RU" sz="1600" b="1" dirty="0"/>
        </a:p>
      </dgm:t>
    </dgm:pt>
    <dgm:pt modelId="{E924EA1C-BC98-47DB-9C6C-73CB6E36E003}" type="parTrans" cxnId="{9CFC5835-1E3C-4E0B-8130-6043C9A0F92C}">
      <dgm:prSet/>
      <dgm:spPr/>
      <dgm:t>
        <a:bodyPr/>
        <a:lstStyle/>
        <a:p>
          <a:endParaRPr lang="ru-RU"/>
        </a:p>
      </dgm:t>
    </dgm:pt>
    <dgm:pt modelId="{0B913093-C47A-4DAE-9869-59E8B76C624B}" type="sibTrans" cxnId="{9CFC5835-1E3C-4E0B-8130-6043C9A0F92C}">
      <dgm:prSet/>
      <dgm:spPr/>
      <dgm:t>
        <a:bodyPr/>
        <a:lstStyle/>
        <a:p>
          <a:endParaRPr lang="ru-RU"/>
        </a:p>
      </dgm:t>
    </dgm:pt>
    <dgm:pt modelId="{694CBFF9-E6E9-44AC-9C7C-CE96E4AF7455}" type="pres">
      <dgm:prSet presAssocID="{654FA358-232A-4813-9408-5296F00BDC0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588B4E0-1D63-4853-9E0E-4C30F7910565}" type="pres">
      <dgm:prSet presAssocID="{654FA358-232A-4813-9408-5296F00BDC08}" presName="Name1" presStyleCnt="0"/>
      <dgm:spPr/>
    </dgm:pt>
    <dgm:pt modelId="{A7AD339A-66B2-4EE7-A8C7-994218F0C9E1}" type="pres">
      <dgm:prSet presAssocID="{654FA358-232A-4813-9408-5296F00BDC08}" presName="cycle" presStyleCnt="0"/>
      <dgm:spPr/>
    </dgm:pt>
    <dgm:pt modelId="{09EA181A-03D7-4FAD-A712-9772F397BF4C}" type="pres">
      <dgm:prSet presAssocID="{654FA358-232A-4813-9408-5296F00BDC08}" presName="srcNode" presStyleLbl="node1" presStyleIdx="0" presStyleCnt="3"/>
      <dgm:spPr/>
    </dgm:pt>
    <dgm:pt modelId="{8CADCF67-9FA2-45CE-ACB4-A6EF29E79330}" type="pres">
      <dgm:prSet presAssocID="{654FA358-232A-4813-9408-5296F00BDC08}" presName="conn" presStyleLbl="parChTrans1D2" presStyleIdx="0" presStyleCnt="1"/>
      <dgm:spPr/>
      <dgm:t>
        <a:bodyPr/>
        <a:lstStyle/>
        <a:p>
          <a:endParaRPr lang="ru-RU"/>
        </a:p>
      </dgm:t>
    </dgm:pt>
    <dgm:pt modelId="{0851500D-F097-4A86-91D2-AD271A3D6583}" type="pres">
      <dgm:prSet presAssocID="{654FA358-232A-4813-9408-5296F00BDC08}" presName="extraNode" presStyleLbl="node1" presStyleIdx="0" presStyleCnt="3"/>
      <dgm:spPr/>
    </dgm:pt>
    <dgm:pt modelId="{9109A6B2-327A-4953-B223-7D2EC1587C44}" type="pres">
      <dgm:prSet presAssocID="{654FA358-232A-4813-9408-5296F00BDC08}" presName="dstNode" presStyleLbl="node1" presStyleIdx="0" presStyleCnt="3"/>
      <dgm:spPr/>
    </dgm:pt>
    <dgm:pt modelId="{E58E8E97-F098-4304-AC55-82A797A2D557}" type="pres">
      <dgm:prSet presAssocID="{6A50C7BF-1D85-49BE-89C6-5A9390DA0907}" presName="text_1" presStyleLbl="node1" presStyleIdx="0" presStyleCnt="3" custScaleX="99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33F4B1-1503-4A11-9C13-4A9FF6D4B219}" type="pres">
      <dgm:prSet presAssocID="{6A50C7BF-1D85-49BE-89C6-5A9390DA0907}" presName="accent_1" presStyleCnt="0"/>
      <dgm:spPr/>
    </dgm:pt>
    <dgm:pt modelId="{E0B027DA-1ECF-4F2D-B30E-E21B3F7D5AA6}" type="pres">
      <dgm:prSet presAssocID="{6A50C7BF-1D85-49BE-89C6-5A9390DA0907}" presName="accentRepeatNode" presStyleLbl="solidFgAcc1" presStyleIdx="0" presStyleCnt="3"/>
      <dgm:spPr/>
    </dgm:pt>
    <dgm:pt modelId="{F21C8A7C-C00D-4D2C-9509-683B28BACE0F}" type="pres">
      <dgm:prSet presAssocID="{507BB348-A841-4547-91A5-7B7DA1DBB522}" presName="text_2" presStyleLbl="node1" presStyleIdx="1" presStyleCnt="3" custLinFactNeighborX="424" custLinFactNeighborY="-247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1170AC-561B-407C-952E-FC205A5D918E}" type="pres">
      <dgm:prSet presAssocID="{507BB348-A841-4547-91A5-7B7DA1DBB522}" presName="accent_2" presStyleCnt="0"/>
      <dgm:spPr/>
    </dgm:pt>
    <dgm:pt modelId="{5DCE127B-36CD-4726-A1AC-F73965A1F7E4}" type="pres">
      <dgm:prSet presAssocID="{507BB348-A841-4547-91A5-7B7DA1DBB522}" presName="accentRepeatNode" presStyleLbl="solidFgAcc1" presStyleIdx="1" presStyleCnt="3" custLinFactNeighborX="-3818" custLinFactNeighborY="-15904"/>
      <dgm:spPr/>
    </dgm:pt>
    <dgm:pt modelId="{7DDE83DB-FC0B-407C-B061-1CB517E8DBA9}" type="pres">
      <dgm:prSet presAssocID="{96C11B8D-F04B-474C-A8FD-26B88E1D25A7}" presName="text_3" presStyleLbl="node1" presStyleIdx="2" presStyleCnt="3" custLinFactNeighborX="412" custLinFactNeighborY="-420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F9F924-A3B2-48FB-8471-B43C2BC6F741}" type="pres">
      <dgm:prSet presAssocID="{96C11B8D-F04B-474C-A8FD-26B88E1D25A7}" presName="accent_3" presStyleCnt="0"/>
      <dgm:spPr/>
    </dgm:pt>
    <dgm:pt modelId="{B2619ADD-F5C0-442C-B356-EEB764FD0F71}" type="pres">
      <dgm:prSet presAssocID="{96C11B8D-F04B-474C-A8FD-26B88E1D25A7}" presName="accentRepeatNode" presStyleLbl="solidFgAcc1" presStyleIdx="2" presStyleCnt="3" custLinFactNeighborX="5690" custLinFactNeighborY="-31003"/>
      <dgm:spPr/>
    </dgm:pt>
  </dgm:ptLst>
  <dgm:cxnLst>
    <dgm:cxn modelId="{DC15478D-E982-4BFE-B4D5-D6105A0E7A2B}" type="presOf" srcId="{96C11B8D-F04B-474C-A8FD-26B88E1D25A7}" destId="{7DDE83DB-FC0B-407C-B061-1CB517E8DBA9}" srcOrd="0" destOrd="0" presId="urn:microsoft.com/office/officeart/2008/layout/VerticalCurvedList"/>
    <dgm:cxn modelId="{76A47AC4-60C3-4672-A1EF-9B905EE5ED2B}" type="presOf" srcId="{6A50C7BF-1D85-49BE-89C6-5A9390DA0907}" destId="{E58E8E97-F098-4304-AC55-82A797A2D557}" srcOrd="0" destOrd="0" presId="urn:microsoft.com/office/officeart/2008/layout/VerticalCurvedList"/>
    <dgm:cxn modelId="{1873F86D-31F0-448B-8918-55B4A4A4317B}" srcId="{654FA358-232A-4813-9408-5296F00BDC08}" destId="{507BB348-A841-4547-91A5-7B7DA1DBB522}" srcOrd="1" destOrd="0" parTransId="{EB7C1B35-9989-4D4F-B5F2-4E98CD6DD4F4}" sibTransId="{6AD53B7C-0F81-4DE0-B76A-AC8041AE9735}"/>
    <dgm:cxn modelId="{820F79D2-924B-435E-9135-ECA7663BAC11}" srcId="{654FA358-232A-4813-9408-5296F00BDC08}" destId="{6A50C7BF-1D85-49BE-89C6-5A9390DA0907}" srcOrd="0" destOrd="0" parTransId="{B8C88D12-2E58-48BF-AD17-0AFBE69C6D4E}" sibTransId="{BCB1509F-6316-4DF9-A9FB-F81AAA30AD37}"/>
    <dgm:cxn modelId="{9CFC5835-1E3C-4E0B-8130-6043C9A0F92C}" srcId="{654FA358-232A-4813-9408-5296F00BDC08}" destId="{96C11B8D-F04B-474C-A8FD-26B88E1D25A7}" srcOrd="2" destOrd="0" parTransId="{E924EA1C-BC98-47DB-9C6C-73CB6E36E003}" sibTransId="{0B913093-C47A-4DAE-9869-59E8B76C624B}"/>
    <dgm:cxn modelId="{C2426332-A593-46AE-8A42-C636BABE53F5}" type="presOf" srcId="{507BB348-A841-4547-91A5-7B7DA1DBB522}" destId="{F21C8A7C-C00D-4D2C-9509-683B28BACE0F}" srcOrd="0" destOrd="0" presId="urn:microsoft.com/office/officeart/2008/layout/VerticalCurvedList"/>
    <dgm:cxn modelId="{996D7BF6-AFE9-4C76-9CE3-D4DB215449E7}" type="presOf" srcId="{654FA358-232A-4813-9408-5296F00BDC08}" destId="{694CBFF9-E6E9-44AC-9C7C-CE96E4AF7455}" srcOrd="0" destOrd="0" presId="urn:microsoft.com/office/officeart/2008/layout/VerticalCurvedList"/>
    <dgm:cxn modelId="{524E037C-A06C-4C2B-AE4E-51A59E091479}" type="presOf" srcId="{BCB1509F-6316-4DF9-A9FB-F81AAA30AD37}" destId="{8CADCF67-9FA2-45CE-ACB4-A6EF29E79330}" srcOrd="0" destOrd="0" presId="urn:microsoft.com/office/officeart/2008/layout/VerticalCurvedList"/>
    <dgm:cxn modelId="{CA288752-C2F9-4E9D-ACD8-2ABB8D5D0DAD}" type="presParOf" srcId="{694CBFF9-E6E9-44AC-9C7C-CE96E4AF7455}" destId="{C588B4E0-1D63-4853-9E0E-4C30F7910565}" srcOrd="0" destOrd="0" presId="urn:microsoft.com/office/officeart/2008/layout/VerticalCurvedList"/>
    <dgm:cxn modelId="{11A302B2-1B65-4E25-AF36-E45C344E9A6A}" type="presParOf" srcId="{C588B4E0-1D63-4853-9E0E-4C30F7910565}" destId="{A7AD339A-66B2-4EE7-A8C7-994218F0C9E1}" srcOrd="0" destOrd="0" presId="urn:microsoft.com/office/officeart/2008/layout/VerticalCurvedList"/>
    <dgm:cxn modelId="{B168FF49-7DC2-4B1F-818C-9A677AB87AA0}" type="presParOf" srcId="{A7AD339A-66B2-4EE7-A8C7-994218F0C9E1}" destId="{09EA181A-03D7-4FAD-A712-9772F397BF4C}" srcOrd="0" destOrd="0" presId="urn:microsoft.com/office/officeart/2008/layout/VerticalCurvedList"/>
    <dgm:cxn modelId="{F7EB13C6-F508-4110-B395-BB88FCFD1927}" type="presParOf" srcId="{A7AD339A-66B2-4EE7-A8C7-994218F0C9E1}" destId="{8CADCF67-9FA2-45CE-ACB4-A6EF29E79330}" srcOrd="1" destOrd="0" presId="urn:microsoft.com/office/officeart/2008/layout/VerticalCurvedList"/>
    <dgm:cxn modelId="{DF2C8056-D3BB-454F-85CF-C99C8A4F62AB}" type="presParOf" srcId="{A7AD339A-66B2-4EE7-A8C7-994218F0C9E1}" destId="{0851500D-F097-4A86-91D2-AD271A3D6583}" srcOrd="2" destOrd="0" presId="urn:microsoft.com/office/officeart/2008/layout/VerticalCurvedList"/>
    <dgm:cxn modelId="{5F5E07B4-5A42-4075-B502-70F6C928AEAA}" type="presParOf" srcId="{A7AD339A-66B2-4EE7-A8C7-994218F0C9E1}" destId="{9109A6B2-327A-4953-B223-7D2EC1587C44}" srcOrd="3" destOrd="0" presId="urn:microsoft.com/office/officeart/2008/layout/VerticalCurvedList"/>
    <dgm:cxn modelId="{96951487-0C34-4512-A6C1-618090A08531}" type="presParOf" srcId="{C588B4E0-1D63-4853-9E0E-4C30F7910565}" destId="{E58E8E97-F098-4304-AC55-82A797A2D557}" srcOrd="1" destOrd="0" presId="urn:microsoft.com/office/officeart/2008/layout/VerticalCurvedList"/>
    <dgm:cxn modelId="{44F744F7-A5B4-4685-8CA6-3384161F6061}" type="presParOf" srcId="{C588B4E0-1D63-4853-9E0E-4C30F7910565}" destId="{0D33F4B1-1503-4A11-9C13-4A9FF6D4B219}" srcOrd="2" destOrd="0" presId="urn:microsoft.com/office/officeart/2008/layout/VerticalCurvedList"/>
    <dgm:cxn modelId="{0FFDEEDF-2EED-41B9-A6F1-FBD57FB43BC9}" type="presParOf" srcId="{0D33F4B1-1503-4A11-9C13-4A9FF6D4B219}" destId="{E0B027DA-1ECF-4F2D-B30E-E21B3F7D5AA6}" srcOrd="0" destOrd="0" presId="urn:microsoft.com/office/officeart/2008/layout/VerticalCurvedList"/>
    <dgm:cxn modelId="{F5370B94-9FF7-4653-BE50-55EBB9D9EB3E}" type="presParOf" srcId="{C588B4E0-1D63-4853-9E0E-4C30F7910565}" destId="{F21C8A7C-C00D-4D2C-9509-683B28BACE0F}" srcOrd="3" destOrd="0" presId="urn:microsoft.com/office/officeart/2008/layout/VerticalCurvedList"/>
    <dgm:cxn modelId="{29A76EF5-7E53-4508-B58B-CBAC3DDF0216}" type="presParOf" srcId="{C588B4E0-1D63-4853-9E0E-4C30F7910565}" destId="{7B1170AC-561B-407C-952E-FC205A5D918E}" srcOrd="4" destOrd="0" presId="urn:microsoft.com/office/officeart/2008/layout/VerticalCurvedList"/>
    <dgm:cxn modelId="{14BE7654-665A-4441-BF27-3AB99DEDED50}" type="presParOf" srcId="{7B1170AC-561B-407C-952E-FC205A5D918E}" destId="{5DCE127B-36CD-4726-A1AC-F73965A1F7E4}" srcOrd="0" destOrd="0" presId="urn:microsoft.com/office/officeart/2008/layout/VerticalCurvedList"/>
    <dgm:cxn modelId="{2BFA867F-D3E4-4DC1-8551-3238B3F85200}" type="presParOf" srcId="{C588B4E0-1D63-4853-9E0E-4C30F7910565}" destId="{7DDE83DB-FC0B-407C-B061-1CB517E8DBA9}" srcOrd="5" destOrd="0" presId="urn:microsoft.com/office/officeart/2008/layout/VerticalCurvedList"/>
    <dgm:cxn modelId="{2A4D0DBE-E4BE-4BE3-B44D-EC0903CB774D}" type="presParOf" srcId="{C588B4E0-1D63-4853-9E0E-4C30F7910565}" destId="{F9F9F924-A3B2-48FB-8471-B43C2BC6F741}" srcOrd="6" destOrd="0" presId="urn:microsoft.com/office/officeart/2008/layout/VerticalCurvedList"/>
    <dgm:cxn modelId="{20AFCA8F-0DDC-455B-AF8C-558576948616}" type="presParOf" srcId="{F9F9F924-A3B2-48FB-8471-B43C2BC6F741}" destId="{B2619ADD-F5C0-442C-B356-EEB764FD0F7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7FF3AF-D0DA-43E5-B38D-154D51AA2A28}" type="doc">
      <dgm:prSet loTypeId="urn:microsoft.com/office/officeart/2008/layout/VerticalCurvedList" loCatId="list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47E8BAB5-6598-4C23-9532-001B7DEAA16D}">
      <dgm:prSet phldrT="[Текст]" custT="1"/>
      <dgm:spPr/>
      <dgm:t>
        <a:bodyPr/>
        <a:lstStyle/>
        <a:p>
          <a:r>
            <a:rPr lang="ru-RU" sz="1400" b="1" dirty="0" smtClean="0"/>
            <a:t>нацелена на определение индивидуальных достижений учащегося, удовлетворяет потребности в личностно-ориентированном обучении</a:t>
          </a:r>
          <a:endParaRPr lang="ru-RU" sz="1400" b="1" dirty="0"/>
        </a:p>
      </dgm:t>
    </dgm:pt>
    <dgm:pt modelId="{45C1F552-8D2F-4195-8ABB-15A3F8698412}" type="parTrans" cxnId="{A78C7606-3C13-464C-96C1-75C6956B0CBF}">
      <dgm:prSet/>
      <dgm:spPr/>
      <dgm:t>
        <a:bodyPr/>
        <a:lstStyle/>
        <a:p>
          <a:endParaRPr lang="ru-RU"/>
        </a:p>
      </dgm:t>
    </dgm:pt>
    <dgm:pt modelId="{C046D018-B047-424A-BCB9-5E58ACF03111}" type="sibTrans" cxnId="{A78C7606-3C13-464C-96C1-75C6956B0CBF}">
      <dgm:prSet/>
      <dgm:spPr/>
      <dgm:t>
        <a:bodyPr/>
        <a:lstStyle/>
        <a:p>
          <a:endParaRPr lang="ru-RU"/>
        </a:p>
      </dgm:t>
    </dgm:pt>
    <dgm:pt modelId="{EBDA24CB-65BD-4C3A-8FE1-C5229029D22C}">
      <dgm:prSet phldrT="[Текст]"/>
      <dgm:spPr/>
      <dgm:t>
        <a:bodyPr/>
        <a:lstStyle/>
        <a:p>
          <a:r>
            <a:rPr lang="ru-RU" b="1" dirty="0" smtClean="0"/>
            <a:t>формирует понимание процесса обучения и познания, способствует формированию объективной самооценки</a:t>
          </a:r>
          <a:endParaRPr lang="ru-RU" b="1" dirty="0"/>
        </a:p>
      </dgm:t>
    </dgm:pt>
    <dgm:pt modelId="{57766A3D-BA58-4F8B-BD37-DAD6D60A73AF}" type="parTrans" cxnId="{BEC87013-40D6-4BDA-B1A1-4B398735ADFB}">
      <dgm:prSet/>
      <dgm:spPr/>
      <dgm:t>
        <a:bodyPr/>
        <a:lstStyle/>
        <a:p>
          <a:endParaRPr lang="ru-RU"/>
        </a:p>
      </dgm:t>
    </dgm:pt>
    <dgm:pt modelId="{EFBA1A01-50F0-48EC-9D05-1DA817B25AB0}" type="sibTrans" cxnId="{BEC87013-40D6-4BDA-B1A1-4B398735ADFB}">
      <dgm:prSet/>
      <dgm:spPr/>
      <dgm:t>
        <a:bodyPr/>
        <a:lstStyle/>
        <a:p>
          <a:endParaRPr lang="ru-RU"/>
        </a:p>
      </dgm:t>
    </dgm:pt>
    <dgm:pt modelId="{01E143DC-EC65-4579-88B3-17155F4B6A12}">
      <dgm:prSet phldrT="[Текст]"/>
      <dgm:spPr/>
      <dgm:t>
        <a:bodyPr/>
        <a:lstStyle/>
        <a:p>
          <a:r>
            <a:rPr lang="ru-RU" b="1" dirty="0" smtClean="0"/>
            <a:t>обеспечивает обратную связи не только для учителя, но и для учеников, формирует чувство ответственности за обучение</a:t>
          </a:r>
          <a:endParaRPr lang="ru-RU" b="1" dirty="0"/>
        </a:p>
      </dgm:t>
    </dgm:pt>
    <dgm:pt modelId="{60771723-4CF0-4667-8B67-22F0E06B6739}" type="parTrans" cxnId="{7B646C43-B0AE-45D5-9DB1-E7CDEEA5EFE1}">
      <dgm:prSet/>
      <dgm:spPr/>
      <dgm:t>
        <a:bodyPr/>
        <a:lstStyle/>
        <a:p>
          <a:endParaRPr lang="ru-RU"/>
        </a:p>
      </dgm:t>
    </dgm:pt>
    <dgm:pt modelId="{0D383D90-425B-486F-A5F2-6074EE2FDA88}" type="sibTrans" cxnId="{7B646C43-B0AE-45D5-9DB1-E7CDEEA5EFE1}">
      <dgm:prSet/>
      <dgm:spPr/>
      <dgm:t>
        <a:bodyPr/>
        <a:lstStyle/>
        <a:p>
          <a:endParaRPr lang="ru-RU"/>
        </a:p>
      </dgm:t>
    </dgm:pt>
    <dgm:pt modelId="{4F6F44E8-2121-4689-A5DD-C1DD3C6FA9AE}" type="pres">
      <dgm:prSet presAssocID="{737FF3AF-D0DA-43E5-B38D-154D51AA2A2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1D41EBF-8F17-4040-9B13-034226CC68D5}" type="pres">
      <dgm:prSet presAssocID="{737FF3AF-D0DA-43E5-B38D-154D51AA2A28}" presName="Name1" presStyleCnt="0"/>
      <dgm:spPr/>
    </dgm:pt>
    <dgm:pt modelId="{DEFD1009-684D-4AD0-AF5F-13E4F48F4D9B}" type="pres">
      <dgm:prSet presAssocID="{737FF3AF-D0DA-43E5-B38D-154D51AA2A28}" presName="cycle" presStyleCnt="0"/>
      <dgm:spPr/>
    </dgm:pt>
    <dgm:pt modelId="{648F5140-BD78-4287-B57E-F44CA875073A}" type="pres">
      <dgm:prSet presAssocID="{737FF3AF-D0DA-43E5-B38D-154D51AA2A28}" presName="srcNode" presStyleLbl="node1" presStyleIdx="0" presStyleCnt="3"/>
      <dgm:spPr/>
    </dgm:pt>
    <dgm:pt modelId="{35FFF02F-65F5-4101-9961-0276DB7EE91B}" type="pres">
      <dgm:prSet presAssocID="{737FF3AF-D0DA-43E5-B38D-154D51AA2A28}" presName="conn" presStyleLbl="parChTrans1D2" presStyleIdx="0" presStyleCnt="1"/>
      <dgm:spPr/>
      <dgm:t>
        <a:bodyPr/>
        <a:lstStyle/>
        <a:p>
          <a:endParaRPr lang="ru-RU"/>
        </a:p>
      </dgm:t>
    </dgm:pt>
    <dgm:pt modelId="{F8F2DCC6-7DFD-44DB-81BE-6A90153C8C2F}" type="pres">
      <dgm:prSet presAssocID="{737FF3AF-D0DA-43E5-B38D-154D51AA2A28}" presName="extraNode" presStyleLbl="node1" presStyleIdx="0" presStyleCnt="3"/>
      <dgm:spPr/>
    </dgm:pt>
    <dgm:pt modelId="{E39057DE-2B14-40E7-B431-544ED01E82E4}" type="pres">
      <dgm:prSet presAssocID="{737FF3AF-D0DA-43E5-B38D-154D51AA2A28}" presName="dstNode" presStyleLbl="node1" presStyleIdx="0" presStyleCnt="3"/>
      <dgm:spPr/>
    </dgm:pt>
    <dgm:pt modelId="{F48A9F0F-4A40-4F16-A37A-E1A8F2142EC8}" type="pres">
      <dgm:prSet presAssocID="{47E8BAB5-6598-4C23-9532-001B7DEAA16D}" presName="text_1" presStyleLbl="node1" presStyleIdx="0" presStyleCnt="3" custScaleY="119780" custLinFactNeighborX="311" custLinFactNeighborY="106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D839A2-9D5C-405F-AAA4-1B6E05F2019F}" type="pres">
      <dgm:prSet presAssocID="{47E8BAB5-6598-4C23-9532-001B7DEAA16D}" presName="accent_1" presStyleCnt="0"/>
      <dgm:spPr/>
    </dgm:pt>
    <dgm:pt modelId="{06DD47F8-84EB-4110-9E15-2F03463F0718}" type="pres">
      <dgm:prSet presAssocID="{47E8BAB5-6598-4C23-9532-001B7DEAA16D}" presName="accentRepeatNode" presStyleLbl="solidFgAcc1" presStyleIdx="0" presStyleCnt="3" custLinFactNeighborX="-1687" custLinFactNeighborY="8864"/>
      <dgm:spPr/>
    </dgm:pt>
    <dgm:pt modelId="{95A25160-557E-47DA-8333-108F715E9C89}" type="pres">
      <dgm:prSet presAssocID="{EBDA24CB-65BD-4C3A-8FE1-C5229029D22C}" presName="text_2" presStyleLbl="node1" presStyleIdx="1" presStyleCnt="3" custLinFactNeighborX="2331" custLinFactNeighborY="-57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93D4F5-A256-4BCC-ACC6-AF337B1E14C5}" type="pres">
      <dgm:prSet presAssocID="{EBDA24CB-65BD-4C3A-8FE1-C5229029D22C}" presName="accent_2" presStyleCnt="0"/>
      <dgm:spPr/>
    </dgm:pt>
    <dgm:pt modelId="{A124A447-E1D8-4E88-832E-4194C0103471}" type="pres">
      <dgm:prSet presAssocID="{EBDA24CB-65BD-4C3A-8FE1-C5229029D22C}" presName="accentRepeatNode" presStyleLbl="solidFgAcc1" presStyleIdx="1" presStyleCnt="3"/>
      <dgm:spPr/>
    </dgm:pt>
    <dgm:pt modelId="{3A9DE377-8242-4AC1-A5D1-02A0F359A045}" type="pres">
      <dgm:prSet presAssocID="{01E143DC-EC65-4579-88B3-17155F4B6A12}" presName="text_3" presStyleLbl="node1" presStyleIdx="2" presStyleCnt="3" custLinFactNeighborX="286" custLinFactNeighborY="-108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1A4C5E-4D11-4B69-A877-65AEEFAB28A6}" type="pres">
      <dgm:prSet presAssocID="{01E143DC-EC65-4579-88B3-17155F4B6A12}" presName="accent_3" presStyleCnt="0"/>
      <dgm:spPr/>
    </dgm:pt>
    <dgm:pt modelId="{73F59407-05D9-4696-9AD8-A13575FA2348}" type="pres">
      <dgm:prSet presAssocID="{01E143DC-EC65-4579-88B3-17155F4B6A12}" presName="accentRepeatNode" presStyleLbl="solidFgAcc1" presStyleIdx="2" presStyleCnt="3"/>
      <dgm:spPr/>
    </dgm:pt>
  </dgm:ptLst>
  <dgm:cxnLst>
    <dgm:cxn modelId="{832FC0DD-2EDB-4790-9CDA-D93B683A7A7D}" type="presOf" srcId="{01E143DC-EC65-4579-88B3-17155F4B6A12}" destId="{3A9DE377-8242-4AC1-A5D1-02A0F359A045}" srcOrd="0" destOrd="0" presId="urn:microsoft.com/office/officeart/2008/layout/VerticalCurvedList"/>
    <dgm:cxn modelId="{3F1B78DD-304B-4A1D-890F-57B630A8F59E}" type="presOf" srcId="{EBDA24CB-65BD-4C3A-8FE1-C5229029D22C}" destId="{95A25160-557E-47DA-8333-108F715E9C89}" srcOrd="0" destOrd="0" presId="urn:microsoft.com/office/officeart/2008/layout/VerticalCurvedList"/>
    <dgm:cxn modelId="{8041794E-332F-49E3-A4CF-4B1E421BF419}" type="presOf" srcId="{737FF3AF-D0DA-43E5-B38D-154D51AA2A28}" destId="{4F6F44E8-2121-4689-A5DD-C1DD3C6FA9AE}" srcOrd="0" destOrd="0" presId="urn:microsoft.com/office/officeart/2008/layout/VerticalCurvedList"/>
    <dgm:cxn modelId="{BEC87013-40D6-4BDA-B1A1-4B398735ADFB}" srcId="{737FF3AF-D0DA-43E5-B38D-154D51AA2A28}" destId="{EBDA24CB-65BD-4C3A-8FE1-C5229029D22C}" srcOrd="1" destOrd="0" parTransId="{57766A3D-BA58-4F8B-BD37-DAD6D60A73AF}" sibTransId="{EFBA1A01-50F0-48EC-9D05-1DA817B25AB0}"/>
    <dgm:cxn modelId="{7B96E633-E317-4297-ABB3-A95A9353B4D7}" type="presOf" srcId="{C046D018-B047-424A-BCB9-5E58ACF03111}" destId="{35FFF02F-65F5-4101-9961-0276DB7EE91B}" srcOrd="0" destOrd="0" presId="urn:microsoft.com/office/officeart/2008/layout/VerticalCurvedList"/>
    <dgm:cxn modelId="{A78C7606-3C13-464C-96C1-75C6956B0CBF}" srcId="{737FF3AF-D0DA-43E5-B38D-154D51AA2A28}" destId="{47E8BAB5-6598-4C23-9532-001B7DEAA16D}" srcOrd="0" destOrd="0" parTransId="{45C1F552-8D2F-4195-8ABB-15A3F8698412}" sibTransId="{C046D018-B047-424A-BCB9-5E58ACF03111}"/>
    <dgm:cxn modelId="{BB8C9D50-60D1-433F-8B9C-A445C22026AD}" type="presOf" srcId="{47E8BAB5-6598-4C23-9532-001B7DEAA16D}" destId="{F48A9F0F-4A40-4F16-A37A-E1A8F2142EC8}" srcOrd="0" destOrd="0" presId="urn:microsoft.com/office/officeart/2008/layout/VerticalCurvedList"/>
    <dgm:cxn modelId="{7B646C43-B0AE-45D5-9DB1-E7CDEEA5EFE1}" srcId="{737FF3AF-D0DA-43E5-B38D-154D51AA2A28}" destId="{01E143DC-EC65-4579-88B3-17155F4B6A12}" srcOrd="2" destOrd="0" parTransId="{60771723-4CF0-4667-8B67-22F0E06B6739}" sibTransId="{0D383D90-425B-486F-A5F2-6074EE2FDA88}"/>
    <dgm:cxn modelId="{6DE9F6BE-97E0-4B21-9537-B892C9555ED8}" type="presParOf" srcId="{4F6F44E8-2121-4689-A5DD-C1DD3C6FA9AE}" destId="{01D41EBF-8F17-4040-9B13-034226CC68D5}" srcOrd="0" destOrd="0" presId="urn:microsoft.com/office/officeart/2008/layout/VerticalCurvedList"/>
    <dgm:cxn modelId="{B68B1388-1A11-4656-8D0A-3FAF7B0EE7A2}" type="presParOf" srcId="{01D41EBF-8F17-4040-9B13-034226CC68D5}" destId="{DEFD1009-684D-4AD0-AF5F-13E4F48F4D9B}" srcOrd="0" destOrd="0" presId="urn:microsoft.com/office/officeart/2008/layout/VerticalCurvedList"/>
    <dgm:cxn modelId="{4CDE1574-9C8F-48E2-B7E9-E61179C9CB7B}" type="presParOf" srcId="{DEFD1009-684D-4AD0-AF5F-13E4F48F4D9B}" destId="{648F5140-BD78-4287-B57E-F44CA875073A}" srcOrd="0" destOrd="0" presId="urn:microsoft.com/office/officeart/2008/layout/VerticalCurvedList"/>
    <dgm:cxn modelId="{8B702CD0-9B9C-4F21-B685-82C9E7E79655}" type="presParOf" srcId="{DEFD1009-684D-4AD0-AF5F-13E4F48F4D9B}" destId="{35FFF02F-65F5-4101-9961-0276DB7EE91B}" srcOrd="1" destOrd="0" presId="urn:microsoft.com/office/officeart/2008/layout/VerticalCurvedList"/>
    <dgm:cxn modelId="{82633200-ED3A-4DD8-B8F9-87B2C802B491}" type="presParOf" srcId="{DEFD1009-684D-4AD0-AF5F-13E4F48F4D9B}" destId="{F8F2DCC6-7DFD-44DB-81BE-6A90153C8C2F}" srcOrd="2" destOrd="0" presId="urn:microsoft.com/office/officeart/2008/layout/VerticalCurvedList"/>
    <dgm:cxn modelId="{CCE20D87-7E92-4236-8481-C8A40019FB21}" type="presParOf" srcId="{DEFD1009-684D-4AD0-AF5F-13E4F48F4D9B}" destId="{E39057DE-2B14-40E7-B431-544ED01E82E4}" srcOrd="3" destOrd="0" presId="urn:microsoft.com/office/officeart/2008/layout/VerticalCurvedList"/>
    <dgm:cxn modelId="{9998D6B0-F967-42D0-83DD-6F614C3BC0FB}" type="presParOf" srcId="{01D41EBF-8F17-4040-9B13-034226CC68D5}" destId="{F48A9F0F-4A40-4F16-A37A-E1A8F2142EC8}" srcOrd="1" destOrd="0" presId="urn:microsoft.com/office/officeart/2008/layout/VerticalCurvedList"/>
    <dgm:cxn modelId="{32740901-4900-4228-BD22-FD92AD082619}" type="presParOf" srcId="{01D41EBF-8F17-4040-9B13-034226CC68D5}" destId="{1AD839A2-9D5C-405F-AAA4-1B6E05F2019F}" srcOrd="2" destOrd="0" presId="urn:microsoft.com/office/officeart/2008/layout/VerticalCurvedList"/>
    <dgm:cxn modelId="{A8012B81-062F-453B-8810-8B926C011738}" type="presParOf" srcId="{1AD839A2-9D5C-405F-AAA4-1B6E05F2019F}" destId="{06DD47F8-84EB-4110-9E15-2F03463F0718}" srcOrd="0" destOrd="0" presId="urn:microsoft.com/office/officeart/2008/layout/VerticalCurvedList"/>
    <dgm:cxn modelId="{F290FB10-6778-40F8-90B1-F590A626D0CA}" type="presParOf" srcId="{01D41EBF-8F17-4040-9B13-034226CC68D5}" destId="{95A25160-557E-47DA-8333-108F715E9C89}" srcOrd="3" destOrd="0" presId="urn:microsoft.com/office/officeart/2008/layout/VerticalCurvedList"/>
    <dgm:cxn modelId="{5462D553-2D0F-4BE4-AF56-320A1872E9B9}" type="presParOf" srcId="{01D41EBF-8F17-4040-9B13-034226CC68D5}" destId="{2193D4F5-A256-4BCC-ACC6-AF337B1E14C5}" srcOrd="4" destOrd="0" presId="urn:microsoft.com/office/officeart/2008/layout/VerticalCurvedList"/>
    <dgm:cxn modelId="{281EF135-74D9-44B4-A70A-816E3953E5BE}" type="presParOf" srcId="{2193D4F5-A256-4BCC-ACC6-AF337B1E14C5}" destId="{A124A447-E1D8-4E88-832E-4194C0103471}" srcOrd="0" destOrd="0" presId="urn:microsoft.com/office/officeart/2008/layout/VerticalCurvedList"/>
    <dgm:cxn modelId="{1CFAB175-DFB8-4B3B-A8B4-0CFD7ADD6F63}" type="presParOf" srcId="{01D41EBF-8F17-4040-9B13-034226CC68D5}" destId="{3A9DE377-8242-4AC1-A5D1-02A0F359A045}" srcOrd="5" destOrd="0" presId="urn:microsoft.com/office/officeart/2008/layout/VerticalCurvedList"/>
    <dgm:cxn modelId="{D463BE28-4BB0-4AB6-95A1-D838EB73EAF1}" type="presParOf" srcId="{01D41EBF-8F17-4040-9B13-034226CC68D5}" destId="{231A4C5E-4D11-4B69-A877-65AEEFAB28A6}" srcOrd="6" destOrd="0" presId="urn:microsoft.com/office/officeart/2008/layout/VerticalCurvedList"/>
    <dgm:cxn modelId="{3E058132-DECF-4919-9CDF-B77129920355}" type="presParOf" srcId="{231A4C5E-4D11-4B69-A877-65AEEFAB28A6}" destId="{73F59407-05D9-4696-9AD8-A13575FA234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641928-9FB9-47B3-A22E-DFF6E5B4A08A}" type="doc">
      <dgm:prSet loTypeId="urn:microsoft.com/office/officeart/2005/8/layout/matrix1" loCatId="matrix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F9755A9C-025C-458B-8C6E-3DC87393D168}">
      <dgm:prSet phldrT="[Текст]" custT="1"/>
      <dgm:spPr/>
      <dgm:t>
        <a:bodyPr/>
        <a:lstStyle/>
        <a:p>
          <a:r>
            <a:rPr lang="ru-RU" altLang="ru-RU" sz="2400" b="1" i="1" dirty="0" smtClean="0">
              <a:latin typeface="Georgia" panose="02040502050405020303" pitchFamily="18" charset="0"/>
            </a:rPr>
            <a:t>Базовые элементы формирующего оценивания</a:t>
          </a:r>
          <a:endParaRPr lang="ru-RU" sz="2400" i="1" dirty="0"/>
        </a:p>
      </dgm:t>
    </dgm:pt>
    <dgm:pt modelId="{0C4BF76D-686A-431C-A5C5-B24F3A0633A5}" type="parTrans" cxnId="{ECCF5713-0718-44F9-9B58-AAB88A820BFF}">
      <dgm:prSet/>
      <dgm:spPr/>
      <dgm:t>
        <a:bodyPr/>
        <a:lstStyle/>
        <a:p>
          <a:endParaRPr lang="ru-RU"/>
        </a:p>
      </dgm:t>
    </dgm:pt>
    <dgm:pt modelId="{FCFD8798-48C0-4A95-B9DD-14D2473CCB80}" type="sibTrans" cxnId="{ECCF5713-0718-44F9-9B58-AAB88A820BFF}">
      <dgm:prSet/>
      <dgm:spPr/>
      <dgm:t>
        <a:bodyPr/>
        <a:lstStyle/>
        <a:p>
          <a:endParaRPr lang="ru-RU"/>
        </a:p>
      </dgm:t>
    </dgm:pt>
    <dgm:pt modelId="{817306E5-98B7-4E60-ACC1-D5A48B9A1A3B}">
      <dgm:prSet phldrT="[Текст]" custT="1"/>
      <dgm:spPr/>
      <dgm:t>
        <a:bodyPr/>
        <a:lstStyle/>
        <a:p>
          <a:r>
            <a:rPr lang="ru-RU" altLang="ru-RU" sz="2400" b="1" i="1" smtClean="0">
              <a:latin typeface="Georgia" panose="02040502050405020303" pitchFamily="18" charset="0"/>
            </a:rPr>
            <a:t>критериальное оценивание</a:t>
          </a:r>
          <a:endParaRPr lang="ru-RU" sz="2400" b="1" i="1" dirty="0"/>
        </a:p>
      </dgm:t>
    </dgm:pt>
    <dgm:pt modelId="{C5FC33F8-645E-48A2-AA9E-E6BFC799914C}" type="parTrans" cxnId="{6CCDF170-9E2A-446D-AC4F-34D50DB396BE}">
      <dgm:prSet/>
      <dgm:spPr/>
      <dgm:t>
        <a:bodyPr/>
        <a:lstStyle/>
        <a:p>
          <a:endParaRPr lang="ru-RU"/>
        </a:p>
      </dgm:t>
    </dgm:pt>
    <dgm:pt modelId="{0BD96397-6B53-4CB4-B4B4-C96B5C761D65}" type="sibTrans" cxnId="{6CCDF170-9E2A-446D-AC4F-34D50DB396BE}">
      <dgm:prSet/>
      <dgm:spPr/>
      <dgm:t>
        <a:bodyPr/>
        <a:lstStyle/>
        <a:p>
          <a:endParaRPr lang="ru-RU"/>
        </a:p>
      </dgm:t>
    </dgm:pt>
    <dgm:pt modelId="{C6D0E2E9-1117-4FF5-AF41-96BC8CBCB791}">
      <dgm:prSet phldrT="[Текст]" custT="1"/>
      <dgm:spPr/>
      <dgm:t>
        <a:bodyPr/>
        <a:lstStyle/>
        <a:p>
          <a:r>
            <a:rPr lang="ru-RU" altLang="ru-RU" sz="2400" b="1" i="1" dirty="0" err="1" smtClean="0">
              <a:latin typeface="Georgia" panose="02040502050405020303" pitchFamily="18" charset="0"/>
            </a:rPr>
            <a:t>самооценивание</a:t>
          </a:r>
          <a:r>
            <a:rPr lang="ru-RU" altLang="ru-RU" sz="2400" b="1" i="1" dirty="0" smtClean="0">
              <a:latin typeface="Georgia" panose="02040502050405020303" pitchFamily="18" charset="0"/>
            </a:rPr>
            <a:t> и взаимооценивание</a:t>
          </a:r>
          <a:endParaRPr lang="ru-RU" sz="2400" b="1" i="1" dirty="0"/>
        </a:p>
      </dgm:t>
    </dgm:pt>
    <dgm:pt modelId="{8ED9B6D3-C195-48FA-9A18-88483DAAA588}" type="parTrans" cxnId="{1DC580A2-A7FD-455F-8472-53049D2133EC}">
      <dgm:prSet/>
      <dgm:spPr/>
      <dgm:t>
        <a:bodyPr/>
        <a:lstStyle/>
        <a:p>
          <a:endParaRPr lang="ru-RU"/>
        </a:p>
      </dgm:t>
    </dgm:pt>
    <dgm:pt modelId="{6506CA30-77EE-4B1F-8506-95E41F3662B7}" type="sibTrans" cxnId="{1DC580A2-A7FD-455F-8472-53049D2133EC}">
      <dgm:prSet/>
      <dgm:spPr/>
      <dgm:t>
        <a:bodyPr/>
        <a:lstStyle/>
        <a:p>
          <a:endParaRPr lang="ru-RU"/>
        </a:p>
      </dgm:t>
    </dgm:pt>
    <dgm:pt modelId="{954C8D66-C063-4541-B912-42176A1CBFF6}">
      <dgm:prSet phldrT="[Текст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2400" b="1" i="1" smtClean="0">
              <a:latin typeface="Georgia" panose="02040502050405020303" pitchFamily="18" charset="0"/>
            </a:rPr>
            <a:t>рефлексия и оценка учеником собственного прогресса постоянная обратная связь.</a:t>
          </a:r>
        </a:p>
        <a:p>
          <a:pPr lvl="0" defTabSz="80010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F455CC47-2D03-47BB-8858-D3B5475401AF}" type="parTrans" cxnId="{BF05312A-C058-4C5F-B92A-79CFBAC8B101}">
      <dgm:prSet/>
      <dgm:spPr/>
      <dgm:t>
        <a:bodyPr/>
        <a:lstStyle/>
        <a:p>
          <a:endParaRPr lang="ru-RU"/>
        </a:p>
      </dgm:t>
    </dgm:pt>
    <dgm:pt modelId="{FF00C8D9-DF71-490B-BFF7-F20DF081B9F8}" type="sibTrans" cxnId="{BF05312A-C058-4C5F-B92A-79CFBAC8B101}">
      <dgm:prSet/>
      <dgm:spPr/>
      <dgm:t>
        <a:bodyPr/>
        <a:lstStyle/>
        <a:p>
          <a:endParaRPr lang="ru-RU"/>
        </a:p>
      </dgm:t>
    </dgm:pt>
    <dgm:pt modelId="{9C4FFA10-8CC1-49F4-94B7-01538648423F}">
      <dgm:prSet phldrT="[Текст]" custT="1"/>
      <dgm:spPr/>
      <dgm:t>
        <a:bodyPr/>
        <a:lstStyle/>
        <a:p>
          <a:r>
            <a:rPr lang="ru-RU" altLang="ru-RU" sz="2800" b="1" i="1" smtClean="0">
              <a:latin typeface="Georgia" panose="02040502050405020303" pitchFamily="18" charset="0"/>
            </a:rPr>
            <a:t>сотрудничество в процессе оценивания</a:t>
          </a:r>
          <a:endParaRPr lang="ru-RU" sz="2400" b="1" i="1" dirty="0"/>
        </a:p>
      </dgm:t>
    </dgm:pt>
    <dgm:pt modelId="{3B48A85B-1806-498A-BBA1-1A232CDD01F0}" type="parTrans" cxnId="{BDA83AF9-0DFB-4297-A9E1-A1D76B0DACFF}">
      <dgm:prSet/>
      <dgm:spPr/>
      <dgm:t>
        <a:bodyPr/>
        <a:lstStyle/>
        <a:p>
          <a:endParaRPr lang="ru-RU"/>
        </a:p>
      </dgm:t>
    </dgm:pt>
    <dgm:pt modelId="{A4B483C6-1A3B-4433-9BE1-77F47673F879}" type="sibTrans" cxnId="{BDA83AF9-0DFB-4297-A9E1-A1D76B0DACFF}">
      <dgm:prSet/>
      <dgm:spPr/>
      <dgm:t>
        <a:bodyPr/>
        <a:lstStyle/>
        <a:p>
          <a:endParaRPr lang="ru-RU"/>
        </a:p>
      </dgm:t>
    </dgm:pt>
    <dgm:pt modelId="{0112B146-2B47-4122-90D0-E24BD26F5DEF}" type="pres">
      <dgm:prSet presAssocID="{09641928-9FB9-47B3-A22E-DFF6E5B4A08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BD3220-7378-40AD-A183-08DC3CDFACE3}" type="pres">
      <dgm:prSet presAssocID="{09641928-9FB9-47B3-A22E-DFF6E5B4A08A}" presName="matrix" presStyleCnt="0"/>
      <dgm:spPr/>
      <dgm:t>
        <a:bodyPr/>
        <a:lstStyle/>
        <a:p>
          <a:endParaRPr lang="ru-RU"/>
        </a:p>
      </dgm:t>
    </dgm:pt>
    <dgm:pt modelId="{06DEC473-9707-427C-B514-4BB7FD713A99}" type="pres">
      <dgm:prSet presAssocID="{09641928-9FB9-47B3-A22E-DFF6E5B4A08A}" presName="tile1" presStyleLbl="node1" presStyleIdx="0" presStyleCnt="4" custLinFactNeighborX="-18900" custLinFactNeighborY="-24806"/>
      <dgm:spPr/>
      <dgm:t>
        <a:bodyPr/>
        <a:lstStyle/>
        <a:p>
          <a:endParaRPr lang="ru-RU"/>
        </a:p>
      </dgm:t>
    </dgm:pt>
    <dgm:pt modelId="{7A25BE7D-BD77-44CC-98E6-11C83AB3035B}" type="pres">
      <dgm:prSet presAssocID="{09641928-9FB9-47B3-A22E-DFF6E5B4A08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901075-7A4C-464E-ACE3-4D9283673488}" type="pres">
      <dgm:prSet presAssocID="{09641928-9FB9-47B3-A22E-DFF6E5B4A08A}" presName="tile2" presStyleLbl="node1" presStyleIdx="1" presStyleCnt="4"/>
      <dgm:spPr/>
      <dgm:t>
        <a:bodyPr/>
        <a:lstStyle/>
        <a:p>
          <a:endParaRPr lang="ru-RU"/>
        </a:p>
      </dgm:t>
    </dgm:pt>
    <dgm:pt modelId="{6A932B46-3166-4BE7-8095-5375E409AAB2}" type="pres">
      <dgm:prSet presAssocID="{09641928-9FB9-47B3-A22E-DFF6E5B4A08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BA434D-7B43-49F6-999F-3064C1BFA2E6}" type="pres">
      <dgm:prSet presAssocID="{09641928-9FB9-47B3-A22E-DFF6E5B4A08A}" presName="tile3" presStyleLbl="node1" presStyleIdx="2" presStyleCnt="4" custAng="0" custLinFactNeighborX="-23625" custLinFactNeighborY="55923"/>
      <dgm:spPr/>
      <dgm:t>
        <a:bodyPr/>
        <a:lstStyle/>
        <a:p>
          <a:endParaRPr lang="ru-RU"/>
        </a:p>
      </dgm:t>
    </dgm:pt>
    <dgm:pt modelId="{34BA3B0A-8566-44C9-9609-7D581DC4468F}" type="pres">
      <dgm:prSet presAssocID="{09641928-9FB9-47B3-A22E-DFF6E5B4A08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52B291-8EF1-404C-B4E7-B25FD3E4AE03}" type="pres">
      <dgm:prSet presAssocID="{09641928-9FB9-47B3-A22E-DFF6E5B4A08A}" presName="tile4" presStyleLbl="node1" presStyleIdx="3" presStyleCnt="4" custLinFactNeighborY="1299"/>
      <dgm:spPr/>
      <dgm:t>
        <a:bodyPr/>
        <a:lstStyle/>
        <a:p>
          <a:endParaRPr lang="ru-RU"/>
        </a:p>
      </dgm:t>
    </dgm:pt>
    <dgm:pt modelId="{F5429F51-F73E-4797-96BC-0569EEF63993}" type="pres">
      <dgm:prSet presAssocID="{09641928-9FB9-47B3-A22E-DFF6E5B4A08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BE2E09-7F40-41AD-9407-BA4015E1FF57}" type="pres">
      <dgm:prSet presAssocID="{09641928-9FB9-47B3-A22E-DFF6E5B4A08A}" presName="centerTile" presStyleLbl="fgShp" presStyleIdx="0" presStyleCnt="1" custScaleX="179487" custScaleY="119481" custLinFactNeighborX="0" custLinFactNeighborY="-2597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64970D33-5D06-4DBD-BDF6-A8A6A74F0E64}" type="presOf" srcId="{C6D0E2E9-1117-4FF5-AF41-96BC8CBCB791}" destId="{35901075-7A4C-464E-ACE3-4D9283673488}" srcOrd="0" destOrd="0" presId="urn:microsoft.com/office/officeart/2005/8/layout/matrix1"/>
    <dgm:cxn modelId="{22B525B8-E1BE-4E07-A474-8630405BA7F2}" type="presOf" srcId="{9C4FFA10-8CC1-49F4-94B7-01538648423F}" destId="{4A52B291-8EF1-404C-B4E7-B25FD3E4AE03}" srcOrd="0" destOrd="0" presId="urn:microsoft.com/office/officeart/2005/8/layout/matrix1"/>
    <dgm:cxn modelId="{EABFFE4B-194E-4DE7-98B7-EA10EAE8AEC5}" type="presOf" srcId="{954C8D66-C063-4541-B912-42176A1CBFF6}" destId="{5BBA434D-7B43-49F6-999F-3064C1BFA2E6}" srcOrd="0" destOrd="0" presId="urn:microsoft.com/office/officeart/2005/8/layout/matrix1"/>
    <dgm:cxn modelId="{FD9796E4-DDA1-4978-83B5-54D98C2EABA6}" type="presOf" srcId="{954C8D66-C063-4541-B912-42176A1CBFF6}" destId="{34BA3B0A-8566-44C9-9609-7D581DC4468F}" srcOrd="1" destOrd="0" presId="urn:microsoft.com/office/officeart/2005/8/layout/matrix1"/>
    <dgm:cxn modelId="{6CCDF170-9E2A-446D-AC4F-34D50DB396BE}" srcId="{F9755A9C-025C-458B-8C6E-3DC87393D168}" destId="{817306E5-98B7-4E60-ACC1-D5A48B9A1A3B}" srcOrd="0" destOrd="0" parTransId="{C5FC33F8-645E-48A2-AA9E-E6BFC799914C}" sibTransId="{0BD96397-6B53-4CB4-B4B4-C96B5C761D65}"/>
    <dgm:cxn modelId="{2E526FC7-7CD5-471E-BA06-9A7C05CC0F33}" type="presOf" srcId="{9C4FFA10-8CC1-49F4-94B7-01538648423F}" destId="{F5429F51-F73E-4797-96BC-0569EEF63993}" srcOrd="1" destOrd="0" presId="urn:microsoft.com/office/officeart/2005/8/layout/matrix1"/>
    <dgm:cxn modelId="{BDA83AF9-0DFB-4297-A9E1-A1D76B0DACFF}" srcId="{F9755A9C-025C-458B-8C6E-3DC87393D168}" destId="{9C4FFA10-8CC1-49F4-94B7-01538648423F}" srcOrd="3" destOrd="0" parTransId="{3B48A85B-1806-498A-BBA1-1A232CDD01F0}" sibTransId="{A4B483C6-1A3B-4433-9BE1-77F47673F879}"/>
    <dgm:cxn modelId="{71051689-279C-4DCD-AE6A-1623861AF839}" type="presOf" srcId="{F9755A9C-025C-458B-8C6E-3DC87393D168}" destId="{F9BE2E09-7F40-41AD-9407-BA4015E1FF57}" srcOrd="0" destOrd="0" presId="urn:microsoft.com/office/officeart/2005/8/layout/matrix1"/>
    <dgm:cxn modelId="{BF05312A-C058-4C5F-B92A-79CFBAC8B101}" srcId="{F9755A9C-025C-458B-8C6E-3DC87393D168}" destId="{954C8D66-C063-4541-B912-42176A1CBFF6}" srcOrd="2" destOrd="0" parTransId="{F455CC47-2D03-47BB-8858-D3B5475401AF}" sibTransId="{FF00C8D9-DF71-490B-BFF7-F20DF081B9F8}"/>
    <dgm:cxn modelId="{D613A0DC-4FFC-42BD-9A9F-AFB15FDDCD89}" type="presOf" srcId="{09641928-9FB9-47B3-A22E-DFF6E5B4A08A}" destId="{0112B146-2B47-4122-90D0-E24BD26F5DEF}" srcOrd="0" destOrd="0" presId="urn:microsoft.com/office/officeart/2005/8/layout/matrix1"/>
    <dgm:cxn modelId="{1DC580A2-A7FD-455F-8472-53049D2133EC}" srcId="{F9755A9C-025C-458B-8C6E-3DC87393D168}" destId="{C6D0E2E9-1117-4FF5-AF41-96BC8CBCB791}" srcOrd="1" destOrd="0" parTransId="{8ED9B6D3-C195-48FA-9A18-88483DAAA588}" sibTransId="{6506CA30-77EE-4B1F-8506-95E41F3662B7}"/>
    <dgm:cxn modelId="{ECCF5713-0718-44F9-9B58-AAB88A820BFF}" srcId="{09641928-9FB9-47B3-A22E-DFF6E5B4A08A}" destId="{F9755A9C-025C-458B-8C6E-3DC87393D168}" srcOrd="0" destOrd="0" parTransId="{0C4BF76D-686A-431C-A5C5-B24F3A0633A5}" sibTransId="{FCFD8798-48C0-4A95-B9DD-14D2473CCB80}"/>
    <dgm:cxn modelId="{73F4EEC6-3071-40DF-989B-2EBCCDA4A0F7}" type="presOf" srcId="{C6D0E2E9-1117-4FF5-AF41-96BC8CBCB791}" destId="{6A932B46-3166-4BE7-8095-5375E409AAB2}" srcOrd="1" destOrd="0" presId="urn:microsoft.com/office/officeart/2005/8/layout/matrix1"/>
    <dgm:cxn modelId="{63FE10BD-8DA3-4F4E-9718-5C05D7E184C7}" type="presOf" srcId="{817306E5-98B7-4E60-ACC1-D5A48B9A1A3B}" destId="{7A25BE7D-BD77-44CC-98E6-11C83AB3035B}" srcOrd="1" destOrd="0" presId="urn:microsoft.com/office/officeart/2005/8/layout/matrix1"/>
    <dgm:cxn modelId="{CE5115CB-F268-4AD9-9D5D-168855694191}" type="presOf" srcId="{817306E5-98B7-4E60-ACC1-D5A48B9A1A3B}" destId="{06DEC473-9707-427C-B514-4BB7FD713A99}" srcOrd="0" destOrd="0" presId="urn:microsoft.com/office/officeart/2005/8/layout/matrix1"/>
    <dgm:cxn modelId="{D2496477-14C3-4823-81EF-299A5A1F9F0C}" type="presParOf" srcId="{0112B146-2B47-4122-90D0-E24BD26F5DEF}" destId="{8EBD3220-7378-40AD-A183-08DC3CDFACE3}" srcOrd="0" destOrd="0" presId="urn:microsoft.com/office/officeart/2005/8/layout/matrix1"/>
    <dgm:cxn modelId="{1A4130A4-3610-497D-9F78-CFA9E32FA043}" type="presParOf" srcId="{8EBD3220-7378-40AD-A183-08DC3CDFACE3}" destId="{06DEC473-9707-427C-B514-4BB7FD713A99}" srcOrd="0" destOrd="0" presId="urn:microsoft.com/office/officeart/2005/8/layout/matrix1"/>
    <dgm:cxn modelId="{877D203D-25A4-4AF6-8CF8-5C47FB02EB79}" type="presParOf" srcId="{8EBD3220-7378-40AD-A183-08DC3CDFACE3}" destId="{7A25BE7D-BD77-44CC-98E6-11C83AB3035B}" srcOrd="1" destOrd="0" presId="urn:microsoft.com/office/officeart/2005/8/layout/matrix1"/>
    <dgm:cxn modelId="{2A672026-F58D-4E66-B3A5-BA956CBD387A}" type="presParOf" srcId="{8EBD3220-7378-40AD-A183-08DC3CDFACE3}" destId="{35901075-7A4C-464E-ACE3-4D9283673488}" srcOrd="2" destOrd="0" presId="urn:microsoft.com/office/officeart/2005/8/layout/matrix1"/>
    <dgm:cxn modelId="{CA72F865-B178-4742-934F-9B8F1B26F585}" type="presParOf" srcId="{8EBD3220-7378-40AD-A183-08DC3CDFACE3}" destId="{6A932B46-3166-4BE7-8095-5375E409AAB2}" srcOrd="3" destOrd="0" presId="urn:microsoft.com/office/officeart/2005/8/layout/matrix1"/>
    <dgm:cxn modelId="{9FF34715-0E06-48E5-B95D-FF439009C394}" type="presParOf" srcId="{8EBD3220-7378-40AD-A183-08DC3CDFACE3}" destId="{5BBA434D-7B43-49F6-999F-3064C1BFA2E6}" srcOrd="4" destOrd="0" presId="urn:microsoft.com/office/officeart/2005/8/layout/matrix1"/>
    <dgm:cxn modelId="{1CA9097B-474E-468C-9725-702CA17A87EE}" type="presParOf" srcId="{8EBD3220-7378-40AD-A183-08DC3CDFACE3}" destId="{34BA3B0A-8566-44C9-9609-7D581DC4468F}" srcOrd="5" destOrd="0" presId="urn:microsoft.com/office/officeart/2005/8/layout/matrix1"/>
    <dgm:cxn modelId="{DE8ACE8B-5967-4E6D-BE51-164F1E68F6B6}" type="presParOf" srcId="{8EBD3220-7378-40AD-A183-08DC3CDFACE3}" destId="{4A52B291-8EF1-404C-B4E7-B25FD3E4AE03}" srcOrd="6" destOrd="0" presId="urn:microsoft.com/office/officeart/2005/8/layout/matrix1"/>
    <dgm:cxn modelId="{12ABF984-B6B1-45CA-B3D4-2653F1D505A9}" type="presParOf" srcId="{8EBD3220-7378-40AD-A183-08DC3CDFACE3}" destId="{F5429F51-F73E-4797-96BC-0569EEF63993}" srcOrd="7" destOrd="0" presId="urn:microsoft.com/office/officeart/2005/8/layout/matrix1"/>
    <dgm:cxn modelId="{7603B21D-2FC4-4B5F-830A-363D561F070A}" type="presParOf" srcId="{0112B146-2B47-4122-90D0-E24BD26F5DEF}" destId="{F9BE2E09-7F40-41AD-9407-BA4015E1FF57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ADCF67-9FA2-45CE-ACB4-A6EF29E79330}">
      <dsp:nvSpPr>
        <dsp:cNvPr id="0" name=""/>
        <dsp:cNvSpPr/>
      </dsp:nvSpPr>
      <dsp:spPr>
        <a:xfrm>
          <a:off x="-3203396" y="-492948"/>
          <a:ext cx="3820480" cy="3820480"/>
        </a:xfrm>
        <a:prstGeom prst="blockArc">
          <a:avLst>
            <a:gd name="adj1" fmla="val 18900000"/>
            <a:gd name="adj2" fmla="val 2700000"/>
            <a:gd name="adj3" fmla="val 565"/>
          </a:avLst>
        </a:prstGeom>
        <a:noFill/>
        <a:ln w="55000" cap="flat" cmpd="thickThin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8E8E97-F098-4304-AC55-82A797A2D557}">
      <dsp:nvSpPr>
        <dsp:cNvPr id="0" name=""/>
        <dsp:cNvSpPr/>
      </dsp:nvSpPr>
      <dsp:spPr>
        <a:xfrm>
          <a:off x="430713" y="283458"/>
          <a:ext cx="7513168" cy="566916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alpha val="9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9990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/>
            <a:t>обеспечение непрерывного контроля качества знаний;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/>
            <a:t>прогнозирование результатов учебной деятельности и их коррекция</a:t>
          </a:r>
          <a:endParaRPr lang="ru-RU" sz="1400" b="1" kern="1200" dirty="0"/>
        </a:p>
      </dsp:txBody>
      <dsp:txXfrm>
        <a:off x="430713" y="283458"/>
        <a:ext cx="7513168" cy="566916"/>
      </dsp:txXfrm>
    </dsp:sp>
    <dsp:sp modelId="{E0B027DA-1ECF-4F2D-B30E-E21B3F7D5AA6}">
      <dsp:nvSpPr>
        <dsp:cNvPr id="0" name=""/>
        <dsp:cNvSpPr/>
      </dsp:nvSpPr>
      <dsp:spPr>
        <a:xfrm>
          <a:off x="42465" y="212593"/>
          <a:ext cx="708646" cy="7086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21C8A7C-C00D-4D2C-9509-683B28BACE0F}">
      <dsp:nvSpPr>
        <dsp:cNvPr id="0" name=""/>
        <dsp:cNvSpPr/>
      </dsp:nvSpPr>
      <dsp:spPr>
        <a:xfrm>
          <a:off x="634132" y="993402"/>
          <a:ext cx="7374944" cy="566916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shade val="15000"/>
                <a:satMod val="180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20000"/>
                <a:shade val="45000"/>
                <a:satMod val="170000"/>
              </a:schemeClr>
            </a:gs>
            <a:gs pos="70000">
              <a:schemeClr val="accent1">
                <a:alpha val="90000"/>
                <a:hueOff val="0"/>
                <a:satOff val="0"/>
                <a:lumOff val="0"/>
                <a:alphaOff val="-20000"/>
                <a:tint val="99000"/>
                <a:shade val="65000"/>
                <a:satMod val="155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9990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выявление пробелов в образовании и восполнение их с наибольшей эффективностью</a:t>
          </a:r>
          <a:endParaRPr lang="ru-RU" sz="1400" b="1" kern="1200" dirty="0"/>
        </a:p>
      </dsp:txBody>
      <dsp:txXfrm>
        <a:off x="634132" y="993402"/>
        <a:ext cx="7374944" cy="566916"/>
      </dsp:txXfrm>
    </dsp:sp>
    <dsp:sp modelId="{5DCE127B-36CD-4726-A1AC-F73965A1F7E4}">
      <dsp:nvSpPr>
        <dsp:cNvPr id="0" name=""/>
        <dsp:cNvSpPr/>
      </dsp:nvSpPr>
      <dsp:spPr>
        <a:xfrm>
          <a:off x="221483" y="950265"/>
          <a:ext cx="708646" cy="7086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DDE83DB-FC0B-407C-B061-1CB517E8DBA9}">
      <dsp:nvSpPr>
        <dsp:cNvPr id="0" name=""/>
        <dsp:cNvSpPr/>
      </dsp:nvSpPr>
      <dsp:spPr>
        <a:xfrm>
          <a:off x="428022" y="1745599"/>
          <a:ext cx="7581018" cy="566916"/>
        </a:xfrm>
        <a:prstGeom prst="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15000"/>
                <a:satMod val="180000"/>
              </a:schemeClr>
            </a:gs>
            <a:gs pos="50000">
              <a:schemeClr val="accent1">
                <a:alpha val="90000"/>
                <a:hueOff val="0"/>
                <a:satOff val="0"/>
                <a:lumOff val="0"/>
                <a:alphaOff val="-40000"/>
                <a:shade val="45000"/>
                <a:satMod val="170000"/>
              </a:schemeClr>
            </a:gs>
            <a:gs pos="70000">
              <a:schemeClr val="accent1">
                <a:alpha val="90000"/>
                <a:hueOff val="0"/>
                <a:satOff val="0"/>
                <a:lumOff val="0"/>
                <a:alphaOff val="-40000"/>
                <a:tint val="99000"/>
                <a:shade val="65000"/>
                <a:satMod val="155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999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изменение межличностных отношений в классном коллективе</a:t>
          </a:r>
          <a:endParaRPr lang="ru-RU" sz="1600" b="1" kern="1200" dirty="0"/>
        </a:p>
      </dsp:txBody>
      <dsp:txXfrm>
        <a:off x="428022" y="1745599"/>
        <a:ext cx="7581018" cy="566916"/>
      </dsp:txXfrm>
    </dsp:sp>
    <dsp:sp modelId="{B2619ADD-F5C0-442C-B356-EEB764FD0F71}">
      <dsp:nvSpPr>
        <dsp:cNvPr id="0" name=""/>
        <dsp:cNvSpPr/>
      </dsp:nvSpPr>
      <dsp:spPr>
        <a:xfrm>
          <a:off x="82787" y="1693642"/>
          <a:ext cx="708646" cy="70864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FF02F-65F5-4101-9961-0276DB7EE91B}">
      <dsp:nvSpPr>
        <dsp:cNvPr id="0" name=""/>
        <dsp:cNvSpPr/>
      </dsp:nvSpPr>
      <dsp:spPr>
        <a:xfrm>
          <a:off x="-3299494" y="-507557"/>
          <a:ext cx="3934637" cy="3934637"/>
        </a:xfrm>
        <a:prstGeom prst="blockArc">
          <a:avLst>
            <a:gd name="adj1" fmla="val 18900000"/>
            <a:gd name="adj2" fmla="val 2700000"/>
            <a:gd name="adj3" fmla="val 549"/>
          </a:avLst>
        </a:prstGeom>
        <a:noFill/>
        <a:ln w="55000" cap="flat" cmpd="thickThin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8A9F0F-4A40-4F16-A37A-E1A8F2142EC8}">
      <dsp:nvSpPr>
        <dsp:cNvPr id="0" name=""/>
        <dsp:cNvSpPr/>
      </dsp:nvSpPr>
      <dsp:spPr>
        <a:xfrm>
          <a:off x="431944" y="296127"/>
          <a:ext cx="7568056" cy="699400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3474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нацелена на определение индивидуальных достижений учащегося, удовлетворяет потребности в личностно-ориентированном обучении</a:t>
          </a:r>
          <a:endParaRPr lang="ru-RU" sz="1400" b="1" kern="1200" dirty="0"/>
        </a:p>
      </dsp:txBody>
      <dsp:txXfrm>
        <a:off x="431944" y="296127"/>
        <a:ext cx="7568056" cy="699400"/>
      </dsp:txXfrm>
    </dsp:sp>
    <dsp:sp modelId="{06DD47F8-84EB-4110-9E15-2F03463F0718}">
      <dsp:nvSpPr>
        <dsp:cNvPr id="0" name=""/>
        <dsp:cNvSpPr/>
      </dsp:nvSpPr>
      <dsp:spPr>
        <a:xfrm>
          <a:off x="31154" y="283660"/>
          <a:ext cx="729880" cy="7298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5A25160-557E-47DA-8333-108F715E9C89}">
      <dsp:nvSpPr>
        <dsp:cNvPr id="0" name=""/>
        <dsp:cNvSpPr/>
      </dsp:nvSpPr>
      <dsp:spPr>
        <a:xfrm>
          <a:off x="657768" y="1133948"/>
          <a:ext cx="7355807" cy="583904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230773"/>
                <a:satOff val="-16855"/>
                <a:lumOff val="30649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230773"/>
                <a:satOff val="-16855"/>
                <a:lumOff val="30649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230773"/>
                <a:satOff val="-16855"/>
                <a:lumOff val="30649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230773"/>
                <a:satOff val="-16855"/>
                <a:lumOff val="30649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3474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формирует понимание процесса обучения и познания, способствует формированию объективной самооценки</a:t>
          </a:r>
          <a:endParaRPr lang="ru-RU" sz="1400" b="1" kern="1200" dirty="0"/>
        </a:p>
      </dsp:txBody>
      <dsp:txXfrm>
        <a:off x="657768" y="1133948"/>
        <a:ext cx="7355807" cy="583904"/>
      </dsp:txXfrm>
    </dsp:sp>
    <dsp:sp modelId="{A124A447-E1D8-4E88-832E-4194C0103471}">
      <dsp:nvSpPr>
        <dsp:cNvPr id="0" name=""/>
        <dsp:cNvSpPr/>
      </dsp:nvSpPr>
      <dsp:spPr>
        <a:xfrm>
          <a:off x="255717" y="1094820"/>
          <a:ext cx="729880" cy="7298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230773"/>
              <a:satOff val="-16855"/>
              <a:lumOff val="30649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A9DE377-8242-4AC1-A5D1-02A0F359A045}">
      <dsp:nvSpPr>
        <dsp:cNvPr id="0" name=""/>
        <dsp:cNvSpPr/>
      </dsp:nvSpPr>
      <dsp:spPr>
        <a:xfrm>
          <a:off x="430052" y="1980189"/>
          <a:ext cx="7568056" cy="583904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230773"/>
                <a:satOff val="-16855"/>
                <a:lumOff val="30649"/>
                <a:alphaOff val="0"/>
                <a:shade val="15000"/>
                <a:satMod val="180000"/>
              </a:schemeClr>
            </a:gs>
            <a:gs pos="50000">
              <a:schemeClr val="accent1">
                <a:shade val="50000"/>
                <a:hueOff val="230773"/>
                <a:satOff val="-16855"/>
                <a:lumOff val="30649"/>
                <a:alphaOff val="0"/>
                <a:shade val="45000"/>
                <a:satMod val="170000"/>
              </a:schemeClr>
            </a:gs>
            <a:gs pos="70000">
              <a:schemeClr val="accent1">
                <a:shade val="50000"/>
                <a:hueOff val="230773"/>
                <a:satOff val="-16855"/>
                <a:lumOff val="30649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50000"/>
                <a:hueOff val="230773"/>
                <a:satOff val="-16855"/>
                <a:lumOff val="30649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63474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обеспечивает обратную связи не только для учителя, но и для учеников, формирует чувство ответственности за обучение</a:t>
          </a:r>
          <a:endParaRPr lang="ru-RU" sz="1400" b="1" kern="1200" dirty="0"/>
        </a:p>
      </dsp:txBody>
      <dsp:txXfrm>
        <a:off x="430052" y="1980189"/>
        <a:ext cx="7568056" cy="583904"/>
      </dsp:txXfrm>
    </dsp:sp>
    <dsp:sp modelId="{73F59407-05D9-4696-9AD8-A13575FA2348}">
      <dsp:nvSpPr>
        <dsp:cNvPr id="0" name=""/>
        <dsp:cNvSpPr/>
      </dsp:nvSpPr>
      <dsp:spPr>
        <a:xfrm>
          <a:off x="43468" y="1970677"/>
          <a:ext cx="729880" cy="7298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shade val="50000"/>
              <a:hueOff val="230773"/>
              <a:satOff val="-16855"/>
              <a:lumOff val="30649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DEC473-9707-427C-B514-4BB7FD713A99}">
      <dsp:nvSpPr>
        <dsp:cNvPr id="0" name=""/>
        <dsp:cNvSpPr/>
      </dsp:nvSpPr>
      <dsp:spPr>
        <a:xfrm rot="16200000">
          <a:off x="486054" y="-486054"/>
          <a:ext cx="2772308" cy="3744416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i="1" kern="1200" smtClean="0">
              <a:latin typeface="Georgia" panose="02040502050405020303" pitchFamily="18" charset="0"/>
            </a:rPr>
            <a:t>критериальное оценивание</a:t>
          </a:r>
          <a:endParaRPr lang="ru-RU" sz="2400" b="1" i="1" kern="1200" dirty="0"/>
        </a:p>
      </dsp:txBody>
      <dsp:txXfrm rot="5400000">
        <a:off x="0" y="0"/>
        <a:ext cx="3744416" cy="2079231"/>
      </dsp:txXfrm>
    </dsp:sp>
    <dsp:sp modelId="{35901075-7A4C-464E-ACE3-4D9283673488}">
      <dsp:nvSpPr>
        <dsp:cNvPr id="0" name=""/>
        <dsp:cNvSpPr/>
      </dsp:nvSpPr>
      <dsp:spPr>
        <a:xfrm>
          <a:off x="3744416" y="0"/>
          <a:ext cx="3744416" cy="2772308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i="1" kern="1200" dirty="0" err="1" smtClean="0">
              <a:latin typeface="Georgia" panose="02040502050405020303" pitchFamily="18" charset="0"/>
            </a:rPr>
            <a:t>самооценивание</a:t>
          </a:r>
          <a:r>
            <a:rPr lang="ru-RU" altLang="ru-RU" sz="2400" b="1" i="1" kern="1200" dirty="0" smtClean="0">
              <a:latin typeface="Georgia" panose="02040502050405020303" pitchFamily="18" charset="0"/>
            </a:rPr>
            <a:t> и взаимооценивание</a:t>
          </a:r>
          <a:endParaRPr lang="ru-RU" sz="2400" b="1" i="1" kern="1200" dirty="0"/>
        </a:p>
      </dsp:txBody>
      <dsp:txXfrm>
        <a:off x="3744416" y="0"/>
        <a:ext cx="3744416" cy="2079231"/>
      </dsp:txXfrm>
    </dsp:sp>
    <dsp:sp modelId="{5BBA434D-7B43-49F6-999F-3064C1BFA2E6}">
      <dsp:nvSpPr>
        <dsp:cNvPr id="0" name=""/>
        <dsp:cNvSpPr/>
      </dsp:nvSpPr>
      <dsp:spPr>
        <a:xfrm rot="10800000">
          <a:off x="0" y="2772308"/>
          <a:ext cx="3744416" cy="2772308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altLang="ru-RU" sz="2400" b="1" i="1" kern="1200" smtClean="0">
              <a:latin typeface="Georgia" panose="02040502050405020303" pitchFamily="18" charset="0"/>
            </a:rPr>
            <a:t>рефлексия и оценка учеником собственного прогресса постоянная обратная связь.</a:t>
          </a:r>
        </a:p>
        <a:p>
          <a:pPr lvl="0" defTabSz="80010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10800000">
        <a:off x="0" y="3465385"/>
        <a:ext cx="3744416" cy="2079231"/>
      </dsp:txXfrm>
    </dsp:sp>
    <dsp:sp modelId="{4A52B291-8EF1-404C-B4E7-B25FD3E4AE03}">
      <dsp:nvSpPr>
        <dsp:cNvPr id="0" name=""/>
        <dsp:cNvSpPr/>
      </dsp:nvSpPr>
      <dsp:spPr>
        <a:xfrm rot="5400000">
          <a:off x="4230470" y="2286254"/>
          <a:ext cx="2772308" cy="3744416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800" b="1" i="1" kern="1200" smtClean="0">
              <a:latin typeface="Georgia" panose="02040502050405020303" pitchFamily="18" charset="0"/>
            </a:rPr>
            <a:t>сотрудничество в процессе оценивания</a:t>
          </a:r>
          <a:endParaRPr lang="ru-RU" sz="2400" b="1" i="1" kern="1200" dirty="0"/>
        </a:p>
      </dsp:txBody>
      <dsp:txXfrm rot="-5400000">
        <a:off x="3744416" y="3465384"/>
        <a:ext cx="3744416" cy="2079231"/>
      </dsp:txXfrm>
    </dsp:sp>
    <dsp:sp modelId="{F9BE2E09-7F40-41AD-9407-BA4015E1FF57}">
      <dsp:nvSpPr>
        <dsp:cNvPr id="0" name=""/>
        <dsp:cNvSpPr/>
      </dsp:nvSpPr>
      <dsp:spPr>
        <a:xfrm>
          <a:off x="1728194" y="1584173"/>
          <a:ext cx="4032443" cy="1656190"/>
        </a:xfrm>
        <a:prstGeom prst="roundRect">
          <a:avLst/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i="1" kern="1200" dirty="0" smtClean="0">
              <a:latin typeface="Georgia" panose="02040502050405020303" pitchFamily="18" charset="0"/>
            </a:rPr>
            <a:t>Базовые элементы формирующего оценивания</a:t>
          </a:r>
          <a:endParaRPr lang="ru-RU" sz="2400" i="1" kern="1200" dirty="0"/>
        </a:p>
      </dsp:txBody>
      <dsp:txXfrm>
        <a:off x="1809043" y="1665022"/>
        <a:ext cx="3870745" cy="1494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7215B-43D4-47F6-9B1D-C1EA2FB9DE6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51EA8-87B3-4D32-A621-6CE3CB724F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75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51EA8-87B3-4D32-A621-6CE3CB724F0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526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B4E103-D31D-43D8-AA27-19ACE5FFC44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10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34FE71-F5FC-4E5E-B10A-BF7F88E012EB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04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F001D7-A66D-4CA8-AA5B-76214C63E3DB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920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2775" y="1989138"/>
            <a:ext cx="40005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5675" y="1989138"/>
            <a:ext cx="40005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B27FE5-F41D-40EC-9B49-D8E7D33096A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721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8838D2-331B-4F4D-B565-37EEF62C02F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271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D355390-154F-4EFB-A7E6-809AEF34044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73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0DBA2A9-333A-4056-875E-44CDDEEDDBB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9012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078950-4ED5-4B2F-962E-750DD5FEFC78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74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7BB0A9-A983-4BFE-866F-E58036CEFEE8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6335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875EF4-3D61-49D4-A589-9EF286746F5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399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7825" y="44450"/>
            <a:ext cx="2038350" cy="6553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12775" y="44450"/>
            <a:ext cx="5962650" cy="6553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2E7571-4AC2-4015-8836-9FDCDF407DE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285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 userDrawn="1"/>
        </p:nvSpPr>
        <p:spPr>
          <a:xfrm>
            <a:off x="0" y="6364288"/>
            <a:ext cx="2411413" cy="493712"/>
          </a:xfrm>
          <a:prstGeom prst="rect">
            <a:avLst/>
          </a:prstGeom>
          <a:solidFill>
            <a:srgbClr val="E95E4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2484438" y="6364288"/>
            <a:ext cx="6659562" cy="49371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E95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493713"/>
          </a:xfrm>
          <a:prstGeom prst="rect">
            <a:avLst/>
          </a:prstGeom>
          <a:solidFill>
            <a:srgbClr val="E95E40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493713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32" name="Рисунок 9" descr="1.tif"/>
          <p:cNvSpPr>
            <a:spLocks noChangeAspect="1"/>
          </p:cNvSpPr>
          <p:nvPr/>
        </p:nvSpPr>
        <p:spPr bwMode="auto">
          <a:xfrm>
            <a:off x="0" y="0"/>
            <a:ext cx="248443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mtClean="0">
              <a:solidFill>
                <a:srgbClr val="00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555875" y="0"/>
            <a:ext cx="0" cy="112553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989138"/>
            <a:ext cx="815340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35" name="Заголовок 21"/>
          <p:cNvSpPr>
            <a:spLocks noGrp="1"/>
          </p:cNvSpPr>
          <p:nvPr>
            <p:ph type="title"/>
          </p:nvPr>
        </p:nvSpPr>
        <p:spPr bwMode="auto">
          <a:xfrm>
            <a:off x="2771775" y="44450"/>
            <a:ext cx="519906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3" name="Дата 9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rtlCol="0" anchor="ctr" anchorCtr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" name="Номер слайда 11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3CDD999-F065-41F3-9A8F-104832BC2830}" type="slidenum">
              <a:rPr lang="ru-RU" alt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itchFamily="34" charset="0"/>
            </a:endParaRPr>
          </a:p>
        </p:txBody>
      </p:sp>
      <p:sp>
        <p:nvSpPr>
          <p:cNvPr id="17" name="Нижний колонтитул 13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838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Optima Cyr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Optima Cyr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Optima Cyr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Optima Cyr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Optima Cyr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Optima Cyr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Optima Cyr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Optima Cyr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>
          <a:solidFill>
            <a:schemeClr val="tx1"/>
          </a:solidFill>
          <a:latin typeface="+mn-lt"/>
        </a:defRPr>
      </a:lvl5pPr>
      <a:lvl6pPr marL="22860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>
          <a:solidFill>
            <a:srgbClr val="FF0000"/>
          </a:solidFill>
          <a:latin typeface="+mn-lt"/>
        </a:defRPr>
      </a:lvl6pPr>
      <a:lvl7pPr marL="27432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>
          <a:solidFill>
            <a:srgbClr val="FF0000"/>
          </a:solidFill>
          <a:latin typeface="+mn-lt"/>
        </a:defRPr>
      </a:lvl7pPr>
      <a:lvl8pPr marL="32004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>
          <a:solidFill>
            <a:srgbClr val="FF0000"/>
          </a:solidFill>
          <a:latin typeface="+mn-lt"/>
        </a:defRPr>
      </a:lvl8pPr>
      <a:lvl9pPr marL="36576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>
          <a:solidFill>
            <a:srgbClr val="FF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www.stfergalscollege.com/wp-content/uploads/2012/12/mind-maps-at-work1.gi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12976"/>
            <a:ext cx="257173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59632" y="3501008"/>
            <a:ext cx="7632848" cy="182976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800" i="1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Технологии реализации ФГОС: </a:t>
            </a:r>
            <a:r>
              <a:rPr lang="ru-RU" sz="280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80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формирующее </a:t>
            </a:r>
            <a:r>
              <a:rPr lang="ru-RU" sz="2800" i="1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оценивание </a:t>
            </a:r>
            <a:r>
              <a:rPr lang="ru-RU" sz="280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80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и </a:t>
            </a:r>
            <a:r>
              <a:rPr lang="ru-RU" sz="2800" i="1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стратегия скаффолдинга </a:t>
            </a:r>
            <a:r>
              <a:rPr lang="ru-RU" sz="280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80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в </a:t>
            </a:r>
            <a:r>
              <a:rPr lang="ru-RU" sz="2800" i="1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  <a:cs typeface="Verdana" panose="020B0604030504040204" pitchFamily="34" charset="0"/>
              </a:rPr>
              <a:t>обучении английскому языку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Рыбкина </a:t>
            </a:r>
            <a:r>
              <a:rPr lang="ru-RU" sz="24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Ю.Г.</a:t>
            </a:r>
            <a:br>
              <a:rPr lang="ru-RU" sz="24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МБОУ Черемушкинская СОШ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13725" cy="474345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  <a:defRPr/>
            </a:pPr>
            <a:r>
              <a:rPr lang="ru-RU" sz="2400" dirty="0" smtClean="0">
                <a:latin typeface="Georgia" panose="02040502050405020303" pitchFamily="18" charset="0"/>
              </a:rPr>
              <a:t>решить</a:t>
            </a:r>
            <a:r>
              <a:rPr lang="ru-RU" sz="2400" dirty="0">
                <a:latin typeface="Georgia" panose="02040502050405020303" pitchFamily="18" charset="0"/>
              </a:rPr>
              <a:t>, </a:t>
            </a:r>
            <a:r>
              <a:rPr lang="ru-RU" sz="2400" b="1" dirty="0">
                <a:latin typeface="Georgia" panose="02040502050405020303" pitchFamily="18" charset="0"/>
              </a:rPr>
              <a:t>что надо узнать</a:t>
            </a:r>
            <a:r>
              <a:rPr lang="ru-RU" sz="2400" dirty="0">
                <a:latin typeface="Georgia" panose="02040502050405020303" pitchFamily="18" charset="0"/>
              </a:rPr>
              <a:t> посредством </a:t>
            </a:r>
            <a:r>
              <a:rPr lang="ru-RU" sz="2400" dirty="0" smtClean="0">
                <a:latin typeface="Georgia" panose="02040502050405020303" pitchFamily="18" charset="0"/>
              </a:rPr>
              <a:t>оценивания</a:t>
            </a:r>
            <a:r>
              <a:rPr lang="ru-RU" sz="2400" dirty="0">
                <a:latin typeface="Georgia" panose="02040502050405020303" pitchFamily="18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v"/>
              <a:defRPr/>
            </a:pPr>
            <a:r>
              <a:rPr lang="ru-RU" sz="2400" dirty="0">
                <a:latin typeface="Georgia" panose="02040502050405020303" pitchFamily="18" charset="0"/>
              </a:rPr>
              <a:t> </a:t>
            </a:r>
            <a:r>
              <a:rPr lang="ru-RU" sz="2400" b="1" dirty="0">
                <a:latin typeface="Georgia" panose="02040502050405020303" pitchFamily="18" charset="0"/>
              </a:rPr>
              <a:t>выбрать техники, соответствующие стилю работы</a:t>
            </a:r>
            <a:r>
              <a:rPr lang="ru-RU" sz="2400" dirty="0">
                <a:latin typeface="Georgia" panose="02040502050405020303" pitchFamily="18" charset="0"/>
              </a:rPr>
              <a:t> преподавателя и легко вводимые в данный класс;</a:t>
            </a:r>
          </a:p>
          <a:p>
            <a:pPr algn="just">
              <a:buFont typeface="Wingdings" panose="05000000000000000000" pitchFamily="2" charset="2"/>
              <a:buChar char="v"/>
              <a:defRPr/>
            </a:pPr>
            <a:r>
              <a:rPr lang="ru-RU" sz="2400" b="1" dirty="0">
                <a:latin typeface="Georgia" panose="02040502050405020303" pitchFamily="18" charset="0"/>
              </a:rPr>
              <a:t>объяснить цель</a:t>
            </a:r>
            <a:r>
              <a:rPr lang="ru-RU" sz="2400" dirty="0">
                <a:latin typeface="Georgia" panose="02040502050405020303" pitchFamily="18" charset="0"/>
              </a:rPr>
              <a:t> происходящего ученикам;</a:t>
            </a:r>
          </a:p>
          <a:p>
            <a:pPr algn="just">
              <a:buFont typeface="Wingdings" panose="05000000000000000000" pitchFamily="2" charset="2"/>
              <a:buChar char="v"/>
              <a:defRPr/>
            </a:pPr>
            <a:r>
              <a:rPr lang="ru-RU" sz="2400" dirty="0">
                <a:latin typeface="Georgia" panose="02040502050405020303" pitchFamily="18" charset="0"/>
              </a:rPr>
              <a:t> после завершения оценить результаты и определить, что надо </a:t>
            </a:r>
            <a:r>
              <a:rPr lang="ru-RU" sz="2400" b="1" dirty="0">
                <a:latin typeface="Georgia" panose="02040502050405020303" pitchFamily="18" charset="0"/>
              </a:rPr>
              <a:t>изменить в учебном процессе;</a:t>
            </a:r>
          </a:p>
          <a:p>
            <a:pPr algn="just">
              <a:buFont typeface="Wingdings" panose="05000000000000000000" pitchFamily="2" charset="2"/>
              <a:buChar char="v"/>
              <a:defRPr/>
            </a:pPr>
            <a:r>
              <a:rPr lang="ru-RU" sz="2400" dirty="0">
                <a:latin typeface="Georgia" panose="02040502050405020303" pitchFamily="18" charset="0"/>
              </a:rPr>
              <a:t> </a:t>
            </a:r>
            <a:r>
              <a:rPr lang="ru-RU" sz="2400" b="1" dirty="0">
                <a:latin typeface="Georgia" panose="02040502050405020303" pitchFamily="18" charset="0"/>
              </a:rPr>
              <a:t>дать информацию детям</a:t>
            </a:r>
            <a:r>
              <a:rPr lang="ru-RU" sz="2400" dirty="0">
                <a:latin typeface="Georgia" panose="02040502050405020303" pitchFamily="18" charset="0"/>
              </a:rPr>
              <a:t> о том, что узнал преподаватель и как он собирается это </a:t>
            </a:r>
            <a:r>
              <a:rPr lang="ru-RU" sz="2400" dirty="0" smtClean="0">
                <a:latin typeface="Georgia" panose="02040502050405020303" pitchFamily="18" charset="0"/>
              </a:rPr>
              <a:t>использовать</a:t>
            </a:r>
            <a:r>
              <a:rPr lang="ru-RU" sz="2400" dirty="0">
                <a:latin typeface="Georgia" panose="02040502050405020303" pitchFamily="18" charset="0"/>
              </a:rPr>
              <a:t>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78850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529637" cy="1212850"/>
          </a:xfrm>
        </p:spPr>
        <p:txBody>
          <a:bodyPr/>
          <a:lstStyle/>
          <a:p>
            <a:pPr algn="ctr">
              <a:defRPr/>
            </a:pPr>
            <a:r>
              <a:rPr lang="ru-RU" altLang="ru-RU" sz="36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Этапы введения техник формирующего оценивания</a:t>
            </a:r>
            <a:r>
              <a:rPr lang="ru-RU" altLang="ru-RU" sz="36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5870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512888"/>
            <a:ext cx="8344718" cy="4857750"/>
          </a:xfrm>
        </p:spPr>
        <p:txBody>
          <a:bodyPr>
            <a:normAutofit lnSpcReduction="10000"/>
          </a:bodyPr>
          <a:lstStyle/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Сигналы рукой. Светофор </a:t>
            </a:r>
          </a:p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Трехминутное (одноминутное) эссе</a:t>
            </a:r>
          </a:p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Синквейн</a:t>
            </a:r>
          </a:p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Карта понятий</a:t>
            </a:r>
          </a:p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Индивидуальные беседы</a:t>
            </a:r>
          </a:p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Дневники  по самооценке </a:t>
            </a:r>
          </a:p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«Билет на выход»</a:t>
            </a:r>
          </a:p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Лист самооценивания</a:t>
            </a:r>
          </a:p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Недельный отчет</a:t>
            </a:r>
          </a:p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Обобщение в одном предложении (слове)</a:t>
            </a:r>
          </a:p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Словесная оценка  (устная обратная связь)</a:t>
            </a:r>
          </a:p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Письменные комментарии</a:t>
            </a:r>
          </a:p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Две звезды и желание (взаимооценивание)</a:t>
            </a:r>
          </a:p>
          <a:p>
            <a:pPr>
              <a:buFont typeface="Symbol" panose="05050102010706020507" pitchFamily="18" charset="2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«Письмо учителю» .....</a:t>
            </a:r>
          </a:p>
          <a:p>
            <a:pPr>
              <a:buFont typeface="Symbol" panose="05050102010706020507" pitchFamily="18" charset="2"/>
              <a:buNone/>
              <a:defRPr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252538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  <a:latin typeface="Georgia" panose="02040502050405020303" pitchFamily="18" charset="0"/>
              </a:rPr>
              <a:t>Техники </a:t>
            </a:r>
            <a:r>
              <a:rPr lang="ru-RU" dirty="0" err="1" smtClean="0">
                <a:solidFill>
                  <a:srgbClr val="FF0000"/>
                </a:solidFill>
                <a:latin typeface="Georgia" panose="02040502050405020303" pitchFamily="18" charset="0"/>
              </a:rPr>
              <a:t>формативного</a:t>
            </a:r>
            <a:r>
              <a:rPr lang="ru-RU" dirty="0" smtClean="0">
                <a:solidFill>
                  <a:srgbClr val="FF0000"/>
                </a:solidFill>
                <a:latin typeface="Georgia" panose="02040502050405020303" pitchFamily="18" charset="0"/>
              </a:rPr>
              <a:t> оценивания</a:t>
            </a:r>
            <a:endParaRPr lang="ru-RU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1027" name="Picture 3" descr="http://www.stfergalscollege.com/wp-content/uploads/2012/12/mind-maps-at-work1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991" y="1916832"/>
            <a:ext cx="3630279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459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Письменные </a:t>
            </a:r>
            <a:r>
              <a:rPr lang="ru-RU" i="1" dirty="0">
                <a:solidFill>
                  <a:srgbClr val="002060"/>
                </a:solidFill>
                <a:latin typeface="Georgia" panose="02040502050405020303" pitchFamily="18" charset="0"/>
              </a:rPr>
              <a:t>работы обсуждаются и оцениваются вместе с детьми. </a:t>
            </a:r>
            <a:endParaRPr lang="ru-RU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Например</a:t>
            </a:r>
            <a:r>
              <a:rPr lang="ru-RU" i="1" dirty="0">
                <a:solidFill>
                  <a:srgbClr val="002060"/>
                </a:solidFill>
                <a:latin typeface="Georgia" panose="02040502050405020303" pitchFamily="18" charset="0"/>
              </a:rPr>
              <a:t>, на дом было задано написать личное письмо в ответ на фрагмент, предложенный классу. </a:t>
            </a:r>
            <a:endParaRPr lang="ru-RU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На </a:t>
            </a:r>
            <a:r>
              <a:rPr lang="ru-RU" i="1" dirty="0">
                <a:solidFill>
                  <a:srgbClr val="002060"/>
                </a:solidFill>
                <a:latin typeface="Georgia" panose="02040502050405020303" pitchFamily="18" charset="0"/>
              </a:rPr>
              <a:t>уроке учитель предлагает ученикам вспомнить основные требования к написанию и оформлению письма. </a:t>
            </a:r>
            <a:endParaRPr lang="ru-RU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При </a:t>
            </a:r>
            <a:r>
              <a:rPr lang="ru-RU" i="1" dirty="0">
                <a:solidFill>
                  <a:srgbClr val="002060"/>
                </a:solidFill>
                <a:latin typeface="Georgia" panose="02040502050405020303" pitchFamily="18" charset="0"/>
              </a:rPr>
              <a:t>этом в процессе обсуждения ученики вправе внести необходимые корректировки в домашний вариант текста. </a:t>
            </a:r>
            <a:endParaRPr lang="ru-RU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Далее</a:t>
            </a:r>
            <a:r>
              <a:rPr lang="ru-RU" i="1" dirty="0">
                <a:solidFill>
                  <a:srgbClr val="002060"/>
                </a:solidFill>
                <a:latin typeface="Georgia" panose="02040502050405020303" pitchFamily="18" charset="0"/>
              </a:rPr>
              <a:t>, он предлагает прочитать некоторые письма, и ученики вносят свои предложения по улучшениям: слова, синонимы, слова-связки, грамматические структуры т.д.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Анализ </a:t>
            </a:r>
            <a:r>
              <a:rPr lang="ru-RU" sz="3200" i="1" dirty="0">
                <a:solidFill>
                  <a:srgbClr val="FF0000"/>
                </a:solidFill>
                <a:latin typeface="Georgia" panose="02040502050405020303" pitchFamily="18" charset="0"/>
              </a:rPr>
              <a:t>письменных работ</a:t>
            </a:r>
          </a:p>
        </p:txBody>
      </p:sp>
    </p:spTree>
    <p:extLst>
      <p:ext uri="{BB962C8B-B14F-4D97-AF65-F5344CB8AC3E}">
        <p14:creationId xmlns:p14="http://schemas.microsoft.com/office/powerpoint/2010/main" val="450729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3564" y="908720"/>
            <a:ext cx="8229600" cy="5544616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Часто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на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уроках мы проводим контроль лексики в виде диктантов. Уместным будет провести взаимоконтроль, как элемент ФО. </a:t>
            </a:r>
            <a:endParaRPr lang="ru-RU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Написав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работу, ученики обмениваются работами и проверяют правильность написания слов. Здесь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необходимо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при взаимопроверке пользоваться четкими, не допускающими возможности двусмысленности либо недопонимания, критериями. </a:t>
            </a:r>
            <a:endParaRPr lang="ru-RU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Количество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слов целесообразно давать кратное «5», чтобы упростить шкалу перевода количество правильных ответов в баллы. </a:t>
            </a:r>
            <a:endParaRPr lang="ru-RU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После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того, как работы проверены, баллы подсчитаны и оценки выставлены, работы возвращаются ученикам, и учитель перепроверяет спорные результаты. </a:t>
            </a:r>
            <a:endParaRPr lang="ru-RU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Критерии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проверки и оценивания оговариваются заранее: как оценить неправильно написанную одну букву в слове, не написанное слово совсем, или написанное правильно, но с другим значением.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3564" y="-30869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Взаимоконтроль, критерии</a:t>
            </a:r>
            <a:endParaRPr lang="ru-RU" sz="3200" i="1" dirty="0">
              <a:solidFill>
                <a:srgbClr val="FF0000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041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16024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«Выученная беспомощность» -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задание кажется выполняющему настолько трудным, что начинаются сомнения в своей способности найти правильное решение.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Выученная беспомощность -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психологическое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состояние,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связанное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с мотивацией деятельности. Учащиеся с внешней учебной мотивацией, сталкиваясь с временными трудностями, испытывают чувство беспомощности и снижают активность. Люди с внутренней мотивацией более устойчивы к временным непреодолимым трудностям, при столкновении с трудностями не снижают уровень активности. Задача учителя - создать высокую внутреннюю мотивацию. 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Учебный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скаффолдинг – процесс, который дает возможность ребенку или новичку решить проблему, выполнить задание или достичь целей, которые находятся за пределами его индивидуальных усилий и возможностей.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268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Скаффолдинг</a:t>
            </a:r>
            <a:br>
              <a:rPr 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2200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</a:t>
            </a:r>
            <a:r>
              <a:rPr lang="ru-RU" sz="2200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переводе с англ. </a:t>
            </a:r>
            <a:r>
              <a:rPr lang="ru-RU" sz="2200" i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scaffolding</a:t>
            </a:r>
            <a:r>
              <a:rPr lang="ru-RU" sz="2200" i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строительные </a:t>
            </a:r>
            <a:r>
              <a:rPr lang="ru-RU" sz="2200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леса</a:t>
            </a:r>
            <a:endParaRPr lang="ru-RU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478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793201" y="2062444"/>
            <a:ext cx="3383491" cy="83280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Georgia" panose="02040502050405020303" pitchFamily="18" charset="0"/>
              </a:rPr>
              <a:t>Скаффолдинг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77067" y="355343"/>
            <a:ext cx="2088232" cy="11521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Джером </a:t>
            </a:r>
            <a:r>
              <a:rPr lang="ru-RU" dirty="0" err="1" smtClean="0"/>
              <a:t>Брунер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326489" y="355343"/>
            <a:ext cx="2088232" cy="11521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1950-е годы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910306" y="355343"/>
            <a:ext cx="2232248" cy="11521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" dirty="0" smtClean="0"/>
              <a:t>Развитие навыков владения языком</a:t>
            </a:r>
            <a:endParaRPr lang="ru-RU" sz="1700" dirty="0"/>
          </a:p>
        </p:txBody>
      </p:sp>
      <p:sp>
        <p:nvSpPr>
          <p:cNvPr id="8" name="Овал 7"/>
          <p:cNvSpPr/>
          <p:nvPr/>
        </p:nvSpPr>
        <p:spPr>
          <a:xfrm>
            <a:off x="439503" y="1931992"/>
            <a:ext cx="2088232" cy="11521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Временные опоры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449614" y="3334604"/>
            <a:ext cx="2088232" cy="11521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Помочь достичь цели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293360" y="4791179"/>
            <a:ext cx="2484276" cy="11521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Убираются по мере продвижения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403868" y="2072723"/>
            <a:ext cx="2401924" cy="11521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Постоянная диагностика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312878" y="3471989"/>
            <a:ext cx="2583904" cy="11521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Анализ и планирование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246583" y="4823601"/>
            <a:ext cx="2778206" cy="11521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Мотивация и эффективность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3307265" y="3300295"/>
            <a:ext cx="2297583" cy="96761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Повышение уровня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3131535" y="4467554"/>
            <a:ext cx="2721248" cy="96761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Чувство независимости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793201" y="5640561"/>
            <a:ext cx="3557452" cy="95679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Мотивация к дальнейшему совершенствованию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>
            <a:stCxn id="5" idx="6"/>
            <a:endCxn id="6" idx="2"/>
          </p:cNvCxnSpPr>
          <p:nvPr/>
        </p:nvCxnSpPr>
        <p:spPr>
          <a:xfrm>
            <a:off x="2765299" y="931407"/>
            <a:ext cx="56119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372870" y="931407"/>
            <a:ext cx="56119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Стрелка вниз 19"/>
          <p:cNvSpPr/>
          <p:nvPr/>
        </p:nvSpPr>
        <p:spPr>
          <a:xfrm>
            <a:off x="1454978" y="3099134"/>
            <a:ext cx="46216" cy="220455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1454978" y="4528728"/>
            <a:ext cx="46216" cy="220455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4453691" y="4308273"/>
            <a:ext cx="46216" cy="220455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476799" y="5484218"/>
            <a:ext cx="46216" cy="220455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7597890" y="4638955"/>
            <a:ext cx="46216" cy="220455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7568487" y="3251534"/>
            <a:ext cx="46216" cy="220455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458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1196" y="1124744"/>
            <a:ext cx="8399276" cy="5328592"/>
          </a:xfrm>
        </p:spPr>
        <p:txBody>
          <a:bodyPr>
            <a:normAutofit fontScale="92500" lnSpcReduction="20000"/>
          </a:bodyPr>
          <a:lstStyle/>
          <a:p>
            <a:pPr lvl="0" algn="ctr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Обращение </a:t>
            </a:r>
            <a:r>
              <a:rPr lang="ru-RU" i="1" dirty="0">
                <a:solidFill>
                  <a:srgbClr val="002060"/>
                </a:solidFill>
                <a:latin typeface="Georgia" panose="02040502050405020303" pitchFamily="18" charset="0"/>
              </a:rPr>
              <a:t>к личному опыту учащихся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  <a:endParaRPr lang="ru-RU" i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i="1" dirty="0">
                <a:solidFill>
                  <a:srgbClr val="002060"/>
                </a:solidFill>
                <a:latin typeface="Georgia" panose="02040502050405020303" pitchFamily="18" charset="0"/>
              </a:rPr>
              <a:t>Примеры. </a:t>
            </a:r>
            <a:endParaRPr lang="ru-RU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Время </a:t>
            </a:r>
            <a:r>
              <a:rPr lang="ru-RU" i="1" dirty="0">
                <a:solidFill>
                  <a:srgbClr val="002060"/>
                </a:solidFill>
                <a:latin typeface="Georgia" panose="02040502050405020303" pitchFamily="18" charset="0"/>
              </a:rPr>
              <a:t>на обсуждение. </a:t>
            </a:r>
            <a:endParaRPr lang="ru-RU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Использование </a:t>
            </a:r>
            <a:r>
              <a:rPr lang="ru-RU" i="1" dirty="0">
                <a:solidFill>
                  <a:srgbClr val="002060"/>
                </a:solidFill>
                <a:latin typeface="Georgia" panose="02040502050405020303" pitchFamily="18" charset="0"/>
              </a:rPr>
              <a:t>наглядности. </a:t>
            </a:r>
            <a:endParaRPr lang="ru-RU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Предварительное </a:t>
            </a:r>
            <a:r>
              <a:rPr lang="ru-RU" i="1" dirty="0">
                <a:solidFill>
                  <a:srgbClr val="002060"/>
                </a:solidFill>
                <a:latin typeface="Georgia" panose="02040502050405020303" pitchFamily="18" charset="0"/>
              </a:rPr>
              <a:t>снятие трудностей. </a:t>
            </a:r>
            <a:endParaRPr lang="ru-RU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Пауза</a:t>
            </a:r>
            <a:r>
              <a:rPr lang="ru-RU" i="1" dirty="0">
                <a:solidFill>
                  <a:srgbClr val="002060"/>
                </a:solidFill>
                <a:latin typeface="Georgia" panose="02040502050405020303" pitchFamily="18" charset="0"/>
              </a:rPr>
              <a:t>, вопросы, пауза, обсуждение. </a:t>
            </a:r>
            <a:endParaRPr lang="ru-RU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 algn="ctr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Предоставление ресурсов </a:t>
            </a:r>
            <a:r>
              <a:rPr lang="ru-RU" i="1" dirty="0">
                <a:solidFill>
                  <a:srgbClr val="002060"/>
                </a:solidFill>
                <a:latin typeface="Georgia" panose="02040502050405020303" pitchFamily="18" charset="0"/>
              </a:rPr>
              <a:t>(справочная литература, грамматический справочник, словари, аудио и видео ресурсы,  ресурсы Интернета), заданий, соответствующих уровню, т.е. ЗБР (разноуровневые задания с критериями оценки</a:t>
            </a: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) </a:t>
            </a:r>
          </a:p>
          <a:p>
            <a:pPr lvl="0" algn="ctr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Различные </a:t>
            </a:r>
            <a:r>
              <a:rPr lang="ru-RU" i="1" dirty="0">
                <a:solidFill>
                  <a:srgbClr val="002060"/>
                </a:solidFill>
                <a:latin typeface="Georgia" panose="02040502050405020303" pitchFamily="18" charset="0"/>
              </a:rPr>
              <a:t>примеры, образцы, инструкции и руководства.</a:t>
            </a:r>
          </a:p>
          <a:p>
            <a:pPr algn="ctr">
              <a:spcAft>
                <a:spcPts val="600"/>
              </a:spcAft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1196" y="188640"/>
            <a:ext cx="8229600" cy="1124744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>
                <a:solidFill>
                  <a:srgbClr val="FF0000"/>
                </a:solidFill>
                <a:latin typeface="Georgia" panose="02040502050405020303" pitchFamily="18" charset="0"/>
              </a:rPr>
              <a:t>Основные приемы стратегии скаффолдинга</a:t>
            </a:r>
            <a:br>
              <a:rPr lang="ru-RU" sz="2800" i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u-RU" sz="28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888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1121" y="1196752"/>
            <a:ext cx="5286358" cy="5472608"/>
          </a:xfrm>
        </p:spPr>
        <p:txBody>
          <a:bodyPr>
            <a:normAutofit fontScale="47500" lnSpcReduction="20000"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4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Схема/диаграмма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. Например, при объяснении порядка слов в предложении </a:t>
            </a:r>
          </a:p>
          <a:p>
            <a:pPr marL="109728" lvl="0" indent="0">
              <a:buNone/>
            </a:pPr>
            <a:endParaRPr lang="ru-RU" sz="3400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4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Алгоритм </a:t>
            </a:r>
            <a:r>
              <a:rPr lang="ru-RU" sz="3400" b="1" i="1" dirty="0">
                <a:solidFill>
                  <a:srgbClr val="C00000"/>
                </a:solidFill>
                <a:latin typeface="Georgia" panose="02040502050405020303" pitchFamily="18" charset="0"/>
              </a:rPr>
              <a:t>/инструкция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. </a:t>
            </a:r>
            <a:endParaRPr lang="ru-RU" sz="3400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109728" lvl="0" indent="0">
              <a:buNone/>
            </a:pPr>
            <a:r>
              <a:rPr lang="ru-RU" sz="3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Организуя 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высказывания по тексту, учитель задает учащимся алгоритм с помощью вопросительных слов: </a:t>
            </a:r>
            <a:r>
              <a:rPr lang="en-US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Who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? </a:t>
            </a:r>
            <a:r>
              <a:rPr lang="en-US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When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?  </a:t>
            </a:r>
            <a:r>
              <a:rPr lang="en-US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What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?  </a:t>
            </a:r>
            <a:r>
              <a:rPr lang="en-US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How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?  </a:t>
            </a:r>
            <a:r>
              <a:rPr lang="en-US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Result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?  </a:t>
            </a:r>
            <a:r>
              <a:rPr lang="en-US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Your opinion? </a:t>
            </a:r>
            <a:endParaRPr lang="ru-RU" sz="3400" b="1" i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109728" indent="0">
              <a:buNone/>
            </a:pPr>
            <a:endParaRPr lang="ru-RU" sz="3400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109728" indent="0">
              <a:buNone/>
            </a:pPr>
            <a:r>
              <a:rPr lang="ru-RU" sz="3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При 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отработке </a:t>
            </a:r>
            <a:r>
              <a:rPr lang="en-US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Disjunctive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/</a:t>
            </a:r>
            <a:r>
              <a:rPr lang="en-US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tag questions 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скаффолдинг также осуществляется с помощью инструкции-алгоритма:</a:t>
            </a:r>
          </a:p>
          <a:p>
            <a:pPr marL="109728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1. Определить   1 часть утверждение или отрицание.</a:t>
            </a:r>
          </a:p>
          <a:p>
            <a:pPr marL="109728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2. Определить в каком времени употребляется глагол.</a:t>
            </a:r>
          </a:p>
          <a:p>
            <a:pPr marL="109728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3. Вспомнить вспомогательный глагол для данного времени.</a:t>
            </a:r>
          </a:p>
          <a:p>
            <a:pPr marL="109728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4. Поставить в конец предложения вспомогательный глагол в нужной форме (+/-)</a:t>
            </a:r>
          </a:p>
          <a:p>
            <a:pPr marL="109728" indent="0">
              <a:buNone/>
            </a:pPr>
            <a:r>
              <a:rPr lang="ru-RU" sz="3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      5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. Добавить в конец предложения </a:t>
            </a:r>
            <a:r>
              <a:rPr lang="ru-RU" sz="3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</a:t>
            </a:r>
          </a:p>
          <a:p>
            <a:pPr marL="109728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местоимение 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заменяющее действующее </a:t>
            </a:r>
            <a:endParaRPr lang="ru-RU" sz="3400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109728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                                                                    лицо</a:t>
            </a:r>
            <a:r>
              <a:rPr lang="ru-RU" sz="3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59866" cy="1143000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  <a:t>Примеры практического применения стратегии скаффолдинга на уроках английского </a:t>
            </a:r>
            <a:r>
              <a:rPr lang="ru-RU" sz="24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языка</a:t>
            </a:r>
            <a: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  <a:t/>
            </a:r>
            <a:b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u-RU" sz="24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 descr="C:\Users\Bixente\Desktop\скаффолдинг\3c93072c4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548" y="1403648"/>
            <a:ext cx="3344549" cy="2334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934" y="4414549"/>
            <a:ext cx="3344549" cy="191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38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02619" y="1556792"/>
            <a:ext cx="5934430" cy="4669979"/>
          </a:xfrm>
        </p:spPr>
        <p:txBody>
          <a:bodyPr>
            <a:normAutofit fontScale="92500"/>
          </a:bodyPr>
          <a:lstStyle/>
          <a:p>
            <a:pPr lvl="0"/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Карточки-подсказки. Это могут быть, например, разнообразные флэш-карты при изучении лексики</a:t>
            </a:r>
          </a:p>
          <a:p>
            <a:pPr lvl="0"/>
            <a:endParaRPr lang="ru-RU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/>
            <a:r>
              <a:rPr lang="en-GB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Mind </a:t>
            </a:r>
            <a:r>
              <a:rPr lang="en-GB" b="1" i="1" dirty="0">
                <a:solidFill>
                  <a:srgbClr val="002060"/>
                </a:solidFill>
                <a:latin typeface="Georgia" panose="02040502050405020303" pitchFamily="18" charset="0"/>
              </a:rPr>
              <a:t>map.</a:t>
            </a:r>
            <a:endParaRPr lang="ru-RU" b="1" i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/>
            <a:endParaRPr lang="ru-RU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Кластеры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</a:p>
          <a:p>
            <a:pPr lvl="0"/>
            <a:endParaRPr lang="ru-RU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План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или </a:t>
            </a:r>
            <a:endParaRPr lang="ru-RU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109728" lvl="0" indent="0">
              <a:buNone/>
            </a:pP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      карта</a:t>
            </a:r>
            <a:r>
              <a:rPr lang="ru-RU" dirty="0"/>
              <a:t>.</a:t>
            </a:r>
          </a:p>
          <a:p>
            <a:pPr lvl="0"/>
            <a:endParaRPr lang="ru-RU" dirty="0" smtClean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4095" y="416833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  <a:t>Примеры практического применения стратегии скаффолдинга на уроках английского </a:t>
            </a:r>
            <a:r>
              <a:rPr lang="ru-RU" sz="24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языка</a:t>
            </a:r>
            <a: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  <a:t/>
            </a:r>
            <a:b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u-RU" sz="24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549" y="1955936"/>
            <a:ext cx="2598600" cy="2068554"/>
          </a:xfrm>
          <a:prstGeom prst="rect">
            <a:avLst/>
          </a:prstGeom>
        </p:spPr>
      </p:pic>
      <p:pic>
        <p:nvPicPr>
          <p:cNvPr id="7" name="Рисунок 6" descr="C:\Users\Bixente\Desktop\скаффолдинг\image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95" y="4145910"/>
            <a:ext cx="2981960" cy="2504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Bixente\Desktop\скаффолдинг\image005_141.gif"/>
          <p:cNvPicPr/>
          <p:nvPr/>
        </p:nvPicPr>
        <p:blipFill>
          <a:blip r:embed="rId4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902" y="3503026"/>
            <a:ext cx="2051986" cy="10429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03"/>
          <a:stretch/>
        </p:blipFill>
        <p:spPr>
          <a:xfrm>
            <a:off x="3707429" y="4833997"/>
            <a:ext cx="2706370" cy="161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38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69810" y="1628800"/>
            <a:ext cx="4638286" cy="4669979"/>
          </a:xfrm>
        </p:spPr>
        <p:txBody>
          <a:bodyPr>
            <a:normAutofit/>
          </a:bodyPr>
          <a:lstStyle/>
          <a:p>
            <a:pPr lvl="0"/>
            <a:endParaRPr lang="ru-RU" dirty="0" smtClean="0"/>
          </a:p>
          <a:p>
            <a:pPr marL="109728" lv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Карточки типа “</a:t>
            </a:r>
            <a:r>
              <a:rPr lang="ru-RU" b="1" i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flow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chart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” (При чтении текста разместить картинки в    нужном порядке или подобрать части текста к ряду картинок).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7770" y="6206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  <a:t>Примеры практического применения стратегии скаффолдинга на уроках английского </a:t>
            </a:r>
            <a:r>
              <a:rPr lang="ru-RU" sz="24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языка</a:t>
            </a:r>
            <a: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  <a:t/>
            </a:r>
            <a:b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u-RU" sz="24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04864"/>
            <a:ext cx="3659274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479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636749"/>
            <a:ext cx="2880320" cy="108012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Формирующее оценивание</a:t>
            </a:r>
            <a:endParaRPr lang="ru-RU" sz="2400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64123" y="636749"/>
            <a:ext cx="2880320" cy="108012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Georgia" panose="02040502050405020303" pitchFamily="18" charset="0"/>
              </a:rPr>
              <a:t>Скаффолдинг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755576" y="1959826"/>
            <a:ext cx="7416824" cy="648072"/>
          </a:xfrm>
          <a:prstGeom prst="downArrowCallout">
            <a:avLst>
              <a:gd name="adj1" fmla="val 30197"/>
              <a:gd name="adj2" fmla="val 32880"/>
              <a:gd name="adj3" fmla="val 38758"/>
              <a:gd name="adj4" fmla="val 44831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5576" y="2661121"/>
            <a:ext cx="3456384" cy="108012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Индивидуализация процесса обучения</a:t>
            </a:r>
            <a:endParaRPr lang="ru-RU" sz="2000" b="1" i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01" y="4019063"/>
            <a:ext cx="3456384" cy="108012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Развитие личностных качеств учащегося</a:t>
            </a:r>
            <a:endParaRPr lang="ru-RU" sz="2000" b="1" i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5560" y="2661121"/>
            <a:ext cx="3596840" cy="108012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Повышение качества обученности</a:t>
            </a:r>
            <a:endParaRPr lang="ru-RU" sz="2000" b="1" i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75560" y="4019063"/>
            <a:ext cx="3596840" cy="108012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Определение пробелов, Осуществление обратной связи</a:t>
            </a:r>
            <a:endParaRPr lang="ru-RU" sz="1900" b="1" i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5560" y="5301208"/>
            <a:ext cx="3596840" cy="1186693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Развитие познавательной активности, ответственности за обучение</a:t>
            </a:r>
            <a:endParaRPr lang="ru-RU" sz="1700" b="1" i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59136" y="5301208"/>
            <a:ext cx="3452824" cy="1162461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Повышение мотивации и эффективности</a:t>
            </a:r>
            <a:endParaRPr lang="ru-RU" sz="2000" b="1" i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cxnSp>
        <p:nvCxnSpPr>
          <p:cNvPr id="3" name="Прямая со стрелкой 2"/>
          <p:cNvCxnSpPr>
            <a:stCxn id="4" idx="3"/>
            <a:endCxn id="5" idx="1"/>
          </p:cNvCxnSpPr>
          <p:nvPr/>
        </p:nvCxnSpPr>
        <p:spPr>
          <a:xfrm>
            <a:off x="3635896" y="1176809"/>
            <a:ext cx="1628227" cy="0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0489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9363" y="1628801"/>
            <a:ext cx="4566278" cy="3456384"/>
          </a:xfrm>
        </p:spPr>
        <p:txBody>
          <a:bodyPr>
            <a:normAutofit fontScale="92500" lnSpcReduction="20000"/>
          </a:bodyPr>
          <a:lstStyle/>
          <a:p>
            <a:pPr marL="109728" lv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Визуальные образы (картина, фото, плакат, символика, таблица) </a:t>
            </a:r>
          </a:p>
          <a:p>
            <a:pPr marL="109728" lvl="0" indent="0">
              <a:buNone/>
            </a:pPr>
            <a:endParaRPr lang="ru-RU" sz="2400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109728" lv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Чек-лист (как план действия по освоению темы или заданий урока)</a:t>
            </a:r>
          </a:p>
          <a:p>
            <a:pPr marL="109728" lvl="0" indent="0">
              <a:buNone/>
            </a:pPr>
            <a:endParaRPr lang="ru-RU" sz="2400" b="1" i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109728" lv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Шаблоны для интерактивных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тетерадей</a:t>
            </a:r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, </a:t>
            </a:r>
            <a:r>
              <a:rPr lang="ru-RU" sz="2400" b="1" i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лэпбуков</a:t>
            </a:r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</a:p>
          <a:p>
            <a:pPr marL="109728" lv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7770" y="6206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  <a:t>Примеры практического применения стратегии скаффолдинга на уроках английского </a:t>
            </a:r>
            <a:r>
              <a:rPr lang="ru-RU" sz="24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языка</a:t>
            </a:r>
            <a: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  <a:t/>
            </a:r>
            <a:br>
              <a:rPr lang="ru-RU" sz="2400" i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u-RU" sz="24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759" y="1763688"/>
            <a:ext cx="3235663" cy="1953344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894" y="4077072"/>
            <a:ext cx="3269529" cy="22322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608" y="4941168"/>
            <a:ext cx="3048000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37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4401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Строгий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скаффолдинг (предопределение сопровождения обучения);</a:t>
            </a:r>
          </a:p>
          <a:p>
            <a:pPr marL="109728" indent="0">
              <a:buNone/>
            </a:pPr>
            <a:endParaRPr lang="ru-RU" b="1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Умеренный/условный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скаффолдинг (поддержка относительно индивидуальных потребностей обучающихся).</a:t>
            </a:r>
          </a:p>
          <a:p>
            <a:pPr marL="109728" indent="0">
              <a:buNone/>
            </a:pPr>
            <a:endParaRPr lang="ru-RU" b="1" i="1" dirty="0" smtClean="0">
              <a:latin typeface="Georgia" panose="02040502050405020303" pitchFamily="18" charset="0"/>
            </a:endParaRPr>
          </a:p>
          <a:p>
            <a:pPr marL="109728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СКАФФОЛДИНГ 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- это временная поддержка, которая постепенно уменьшается, как только ученик становится способным самостоятельно обучаться и выполнять задания.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Виды </a:t>
            </a: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скаффолдинга</a:t>
            </a:r>
            <a:endParaRPr lang="ru-RU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7472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 fontScale="85000" lnSpcReduction="20000"/>
          </a:bodyPr>
          <a:lstStyle/>
          <a:p>
            <a:pPr marL="109728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Систематическое 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применение </a:t>
            </a:r>
            <a:endParaRPr lang="ru-RU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109728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техник 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формирующего оценивания </a:t>
            </a:r>
            <a:endParaRPr lang="ru-RU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109728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и 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стратегии скаффолдинга </a:t>
            </a:r>
            <a:endParaRPr lang="ru-RU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109728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дает </a:t>
            </a:r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учителю </a:t>
            </a: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возможность</a:t>
            </a:r>
            <a:r>
              <a:rPr lang="ru-RU" i="1" dirty="0">
                <a:solidFill>
                  <a:srgbClr val="FF0000"/>
                </a:solidFill>
                <a:latin typeface="Georgia" panose="02040502050405020303" pitchFamily="18" charset="0"/>
              </a:rPr>
              <a:t>: </a:t>
            </a:r>
            <a:endParaRPr lang="ru-RU" i="1" dirty="0" smtClean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marL="109728" indent="0" algn="ctr">
              <a:buNone/>
            </a:pPr>
            <a:endParaRPr lang="ru-RU" i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 lvl="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определять пробелы в знаниях, в уровне развития предметных и метапредметных навыков;</a:t>
            </a:r>
          </a:p>
          <a:p>
            <a:pPr lvl="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осуществлять индивидуальный подход в обучении;</a:t>
            </a:r>
          </a:p>
          <a:p>
            <a:pPr lvl="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развивать познавательную активность и предметную компетентность ученика, его ответственность за обучение;</a:t>
            </a:r>
          </a:p>
          <a:p>
            <a:pPr lvl="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осуществлять «обратную связь» с учениками и родителями; учитель всегда имеет точную картину достижений ученика;</a:t>
            </a:r>
          </a:p>
          <a:p>
            <a:pPr algn="ctr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повысить мотивацию учащегося и </a:t>
            </a:r>
            <a:r>
              <a:rPr lang="ru-RU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          эффективность </a:t>
            </a: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</a:rPr>
              <a:t>занятий</a:t>
            </a:r>
          </a:p>
        </p:txBody>
      </p:sp>
    </p:spTree>
    <p:extLst>
      <p:ext uri="{BB962C8B-B14F-4D97-AF65-F5344CB8AC3E}">
        <p14:creationId xmlns:p14="http://schemas.microsoft.com/office/powerpoint/2010/main" val="653175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56"/>
          </a:xfrm>
        </p:spPr>
        <p:txBody>
          <a:bodyPr>
            <a:normAutofit fontScale="85000" lnSpcReduction="10000"/>
          </a:bodyPr>
          <a:lstStyle/>
          <a:p>
            <a:pPr marL="109728" indent="0" algn="ctr">
              <a:buNone/>
            </a:pPr>
            <a:r>
              <a:rPr lang="ru-RU" sz="3000" b="1" dirty="0">
                <a:solidFill>
                  <a:srgbClr val="C00000"/>
                </a:solidFill>
                <a:latin typeface="Georgia" panose="02040502050405020303" pitchFamily="18" charset="0"/>
              </a:rPr>
              <a:t>Регулятивные </a:t>
            </a:r>
            <a:r>
              <a:rPr lang="ru-RU" sz="3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УУД</a:t>
            </a:r>
          </a:p>
          <a:p>
            <a:pPr marL="109728" indent="0" algn="ctr">
              <a:buNone/>
            </a:pPr>
            <a:endParaRPr lang="ru-RU" b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109728" lvl="0" indent="0" algn="ctr">
              <a:buNone/>
            </a:pPr>
            <a:r>
              <a:rPr lang="ru-RU" b="1" u="sng" dirty="0">
                <a:solidFill>
                  <a:srgbClr val="002060"/>
                </a:solidFill>
                <a:latin typeface="Georgia" panose="02040502050405020303" pitchFamily="18" charset="0"/>
              </a:rPr>
              <a:t>Обучающийся сможет</a:t>
            </a:r>
            <a:r>
              <a:rPr lang="ru-RU" dirty="0">
                <a:latin typeface="Georgia" panose="02040502050405020303" pitchFamily="18" charset="0"/>
              </a:rPr>
              <a:t>:</a:t>
            </a:r>
          </a:p>
          <a:p>
            <a:pPr lvl="0"/>
            <a:r>
              <a:rPr lang="ru-RU" i="1" dirty="0">
                <a:latin typeface="Georgia" panose="02040502050405020303" pitchFamily="18" charset="0"/>
              </a:rPr>
              <a:t>определять совместно с педагогом и сверстниками критерии планируемых результатов и критерии оценки своей учебной деятельности;</a:t>
            </a:r>
          </a:p>
          <a:p>
            <a:pPr lvl="0"/>
            <a:r>
              <a:rPr lang="ru-RU" i="1" dirty="0">
                <a:latin typeface="Georgia" panose="02040502050405020303" pitchFamily="18" charset="0"/>
              </a:rPr>
              <a:t>систематизировать (в том числе выбирать приоритетные) критерии планируемых результатов и оценки своей деятельности;</a:t>
            </a:r>
          </a:p>
          <a:p>
            <a:pPr lvl="0"/>
            <a:r>
              <a:rPr lang="ru-RU" i="1" dirty="0">
                <a:latin typeface="Georgia" panose="02040502050405020303" pitchFamily="18" charset="0"/>
              </a:rPr>
              <a:t>отбирать инструменты для оценивания своей деятельности, осуществлять самоконтроль своей деятельности в рамках предложенных условий и требований;</a:t>
            </a:r>
          </a:p>
          <a:p>
            <a:pPr lvl="0"/>
            <a:r>
              <a:rPr lang="ru-RU" i="1" dirty="0">
                <a:latin typeface="Georgia" panose="02040502050405020303" pitchFamily="18" charset="0"/>
              </a:rPr>
              <a:t>оценивать свою деятельность, аргументируя причины достижения или отсутствия планируемого </a:t>
            </a:r>
            <a:r>
              <a:rPr lang="ru-RU" i="1" dirty="0" smtClean="0">
                <a:latin typeface="Georgia" panose="02040502050405020303" pitchFamily="18" charset="0"/>
              </a:rPr>
              <a:t>результата.</a:t>
            </a:r>
          </a:p>
          <a:p>
            <a:pPr marL="109728" lvl="0" indent="0" algn="r">
              <a:buNone/>
            </a:pPr>
            <a:r>
              <a:rPr lang="ru-RU" sz="2600" i="1" dirty="0">
                <a:latin typeface="Georgia" panose="02040502050405020303" pitchFamily="18" charset="0"/>
              </a:rPr>
              <a:t>ФГОС ООО </a:t>
            </a:r>
          </a:p>
          <a:p>
            <a:pPr marL="109728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27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70000" lnSpcReduction="20000"/>
          </a:bodyPr>
          <a:lstStyle/>
          <a:p>
            <a:pPr marL="109728" lvl="0" indent="0" algn="ctr">
              <a:buNone/>
            </a:pPr>
            <a:r>
              <a:rPr lang="ru-RU" sz="2900" b="1" dirty="0">
                <a:solidFill>
                  <a:srgbClr val="C00000"/>
                </a:solidFill>
                <a:latin typeface="Georgia" panose="02040502050405020303" pitchFamily="18" charset="0"/>
              </a:rPr>
              <a:t>Умение оценивать правильность выполнения учебной задачи, собственные возможности ее решения</a:t>
            </a:r>
            <a:r>
              <a:rPr lang="ru-RU" b="1" dirty="0">
                <a:solidFill>
                  <a:srgbClr val="C00000"/>
                </a:solidFill>
                <a:latin typeface="Georgia" panose="02040502050405020303" pitchFamily="18" charset="0"/>
              </a:rPr>
              <a:t>. </a:t>
            </a:r>
            <a:endParaRPr lang="ru-RU" b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109728" lvl="0" indent="0" algn="ctr">
              <a:buNone/>
            </a:pPr>
            <a:endParaRPr lang="ru-RU" b="1" u="sng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marL="109728" lvl="0" indent="0" algn="ctr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3100" b="1" u="sng" dirty="0" smtClean="0">
                <a:solidFill>
                  <a:srgbClr val="002060"/>
                </a:solidFill>
                <a:latin typeface="Georgia" panose="02040502050405020303" pitchFamily="18" charset="0"/>
              </a:rPr>
              <a:t>Обучающийся </a:t>
            </a:r>
            <a:r>
              <a:rPr lang="ru-RU" sz="3100" b="1" u="sng" dirty="0">
                <a:solidFill>
                  <a:srgbClr val="002060"/>
                </a:solidFill>
                <a:latin typeface="Georgia" panose="02040502050405020303" pitchFamily="18" charset="0"/>
              </a:rPr>
              <a:t>сможет</a:t>
            </a:r>
            <a:r>
              <a:rPr lang="ru-RU" sz="3100" dirty="0">
                <a:latin typeface="Georgia" panose="02040502050405020303" pitchFamily="18" charset="0"/>
              </a:rPr>
              <a:t>: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ru-RU" sz="3100" i="1" dirty="0">
                <a:latin typeface="Georgia" panose="02040502050405020303" pitchFamily="18" charset="0"/>
              </a:rPr>
              <a:t>определять критерии </a:t>
            </a:r>
            <a:r>
              <a:rPr lang="ru-RU" sz="3100" i="1" dirty="0" smtClean="0">
                <a:latin typeface="Georgia" panose="02040502050405020303" pitchFamily="18" charset="0"/>
              </a:rPr>
              <a:t>правильности </a:t>
            </a:r>
            <a:r>
              <a:rPr lang="ru-RU" sz="3100" i="1" dirty="0">
                <a:latin typeface="Georgia" panose="02040502050405020303" pitchFamily="18" charset="0"/>
              </a:rPr>
              <a:t>выполнения учебной задачи;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ru-RU" sz="3100" i="1" dirty="0" smtClean="0">
                <a:latin typeface="Georgia" panose="02040502050405020303" pitchFamily="18" charset="0"/>
              </a:rPr>
              <a:t>свободно </a:t>
            </a:r>
            <a:r>
              <a:rPr lang="ru-RU" sz="3100" i="1" dirty="0">
                <a:latin typeface="Georgia" panose="02040502050405020303" pitchFamily="18" charset="0"/>
              </a:rPr>
              <a:t>пользоваться выработанными критериями оценки и самооценки, исходя из цели и имеющихся средств, различая результат и способы действий;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ru-RU" sz="3100" i="1" dirty="0">
                <a:latin typeface="Georgia" panose="02040502050405020303" pitchFamily="18" charset="0"/>
              </a:rPr>
              <a:t>оценивать продукт своей деятельности по заданным и/или самостоятельно определенным критериям в соответствии с целью деятельности;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ru-RU" sz="3100" i="1" dirty="0" smtClean="0">
                <a:latin typeface="Georgia" panose="02040502050405020303" pitchFamily="18" charset="0"/>
              </a:rPr>
              <a:t>фиксировать </a:t>
            </a:r>
            <a:r>
              <a:rPr lang="ru-RU" sz="3100" i="1" dirty="0">
                <a:latin typeface="Georgia" panose="02040502050405020303" pitchFamily="18" charset="0"/>
              </a:rPr>
              <a:t>и анализировать динамику </a:t>
            </a:r>
            <a:r>
              <a:rPr lang="ru-RU" sz="3100" i="1" dirty="0" smtClean="0">
                <a:latin typeface="Georgia" panose="02040502050405020303" pitchFamily="18" charset="0"/>
              </a:rPr>
              <a:t>собственных образовательных </a:t>
            </a:r>
            <a:r>
              <a:rPr lang="ru-RU" sz="3100" i="1" dirty="0">
                <a:latin typeface="Georgia" panose="02040502050405020303" pitchFamily="18" charset="0"/>
              </a:rPr>
              <a:t>результатов</a:t>
            </a:r>
            <a:r>
              <a:rPr lang="ru-RU" sz="3100" i="1" dirty="0" smtClean="0">
                <a:latin typeface="Georgia" panose="02040502050405020303" pitchFamily="18" charset="0"/>
              </a:rPr>
              <a:t>.</a:t>
            </a:r>
          </a:p>
          <a:p>
            <a:pPr marL="109728" indent="0" algn="r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3100" dirty="0" smtClean="0">
                <a:latin typeface="Georgia" panose="02040502050405020303" pitchFamily="18" charset="0"/>
              </a:rPr>
              <a:t>                                                </a:t>
            </a:r>
            <a:r>
              <a:rPr lang="ru-RU" sz="3200" i="1" dirty="0">
                <a:latin typeface="Georgia" panose="02040502050405020303" pitchFamily="18" charset="0"/>
              </a:rPr>
              <a:t>ФГОС ООО 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endParaRPr lang="ru-RU" sz="3100" dirty="0">
              <a:latin typeface="Georgia" panose="02040502050405020303" pitchFamily="18" charset="0"/>
            </a:endParaRP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35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81328"/>
            <a:ext cx="8435280" cy="4972008"/>
          </a:xfrm>
        </p:spPr>
        <p:txBody>
          <a:bodyPr>
            <a:normAutofit fontScale="77500" lnSpcReduction="20000"/>
          </a:bodyPr>
          <a:lstStyle/>
          <a:p>
            <a:pPr lvl="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Georgia" panose="02040502050405020303" pitchFamily="18" charset="0"/>
              </a:rPr>
              <a:t>Оценивание </a:t>
            </a:r>
            <a:r>
              <a:rPr lang="ru-RU" dirty="0">
                <a:latin typeface="Georgia" panose="02040502050405020303" pitchFamily="18" charset="0"/>
              </a:rPr>
              <a:t>является постоянным процессом, осуществляется на каждом уроке, а не по окончании изучения темы.</a:t>
            </a: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ru-RU" dirty="0">
                <a:latin typeface="Georgia" panose="02040502050405020303" pitchFamily="18" charset="0"/>
              </a:rPr>
              <a:t>Оценивание может быть только </a:t>
            </a:r>
            <a:r>
              <a:rPr lang="ru-RU" b="1" i="1" dirty="0">
                <a:latin typeface="Georgia" panose="02040502050405020303" pitchFamily="18" charset="0"/>
              </a:rPr>
              <a:t>критериальным</a:t>
            </a:r>
            <a:r>
              <a:rPr lang="ru-RU" dirty="0">
                <a:latin typeface="Georgia" panose="02040502050405020303" pitchFamily="18" charset="0"/>
              </a:rPr>
              <a:t>. Критериями служат планируемые учебные умения.</a:t>
            </a: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ru-RU" dirty="0">
                <a:latin typeface="Georgia" panose="02040502050405020303" pitchFamily="18" charset="0"/>
              </a:rPr>
              <a:t>Критерии оценивания заранее известны и педагогам и учащимся. </a:t>
            </a: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ru-RU" dirty="0">
                <a:latin typeface="Georgia" panose="02040502050405020303" pitchFamily="18" charset="0"/>
              </a:rPr>
              <a:t>Учащиеся включаются в оценочную деятельность путем само и взаимоконтроля.</a:t>
            </a: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ru-RU" dirty="0">
                <a:latin typeface="Georgia" panose="02040502050405020303" pitchFamily="18" charset="0"/>
              </a:rPr>
              <a:t>Разнообразные формы оценивания, выбор которых определяется этапом, целями и текущими задачами обучения.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Georgia" panose="02040502050405020303" pitchFamily="18" charset="0"/>
              </a:rPr>
              <a:t>Уровень </a:t>
            </a:r>
            <a:r>
              <a:rPr lang="ru-RU" dirty="0">
                <a:latin typeface="Georgia" panose="02040502050405020303" pitchFamily="18" charset="0"/>
              </a:rPr>
              <a:t>обучения учащегося определяется не в сравнении с другими учениками класса, а с предыдущими показателями самого ученика. Таким образом, устанавливается прогресс в учёбе, который мотивирует на дальнейшую учебную деятельность, сокращает разрыв между наиболее и наименее успешными учащимися.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Основные </a:t>
            </a:r>
            <a:r>
              <a:rPr lang="ru-RU" sz="3200" i="1" dirty="0">
                <a:solidFill>
                  <a:srgbClr val="FF0000"/>
                </a:solidFill>
                <a:latin typeface="Georgia" panose="02040502050405020303" pitchFamily="18" charset="0"/>
              </a:rPr>
              <a:t>принципы современного подхода к оцениванию</a:t>
            </a:r>
          </a:p>
        </p:txBody>
      </p:sp>
    </p:spTree>
    <p:extLst>
      <p:ext uri="{BB962C8B-B14F-4D97-AF65-F5344CB8AC3E}">
        <p14:creationId xmlns:p14="http://schemas.microsoft.com/office/powerpoint/2010/main" val="3300064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4825" y="1412776"/>
            <a:ext cx="8166100" cy="4896544"/>
          </a:xfrm>
        </p:spPr>
        <p:txBody>
          <a:bodyPr rtlCol="0">
            <a:normAutofit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Tx/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Georgia" panose="02040502050405020303" pitchFamily="18" charset="0"/>
              </a:rPr>
              <a:t>Формирующее (внутреннее) оценивание </a:t>
            </a:r>
            <a:r>
              <a:rPr lang="ru-RU" sz="2000" dirty="0" smtClean="0">
                <a:latin typeface="Georgia" panose="02040502050405020303" pitchFamily="18" charset="0"/>
              </a:rPr>
              <a:t>нацелено на определение индивидуальных достижений каждого учащегося и не предполагает как сравнения результатов, продемонстрированных разными учащимися, так и административных выводов по результатам обучения. 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Tx/>
              <a:buFont typeface="Wingdings" pitchFamily="2" charset="2"/>
              <a:buChar char="Ø"/>
              <a:defRPr/>
            </a:pPr>
            <a:r>
              <a:rPr lang="ru-RU" sz="2000" b="1" i="1" dirty="0" smtClean="0">
                <a:latin typeface="Georgia" panose="02040502050405020303" pitchFamily="18" charset="0"/>
              </a:rPr>
              <a:t>Формирующим </a:t>
            </a:r>
            <a:r>
              <a:rPr lang="ru-RU" sz="2000" dirty="0" smtClean="0">
                <a:latin typeface="Georgia" panose="02040502050405020303" pitchFamily="18" charset="0"/>
              </a:rPr>
              <a:t>данный вид оценивания называется потому, что оценка ориентирована на конкретного ученика, призвана выявить пробелы в освоении учащимся элемента содержания образования с тем, чтобы восполнить их с максимальной эффективностью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0242" name="Заголовок 2"/>
          <p:cNvSpPr>
            <a:spLocks noGrp="1"/>
          </p:cNvSpPr>
          <p:nvPr>
            <p:ph type="title"/>
          </p:nvPr>
        </p:nvSpPr>
        <p:spPr>
          <a:xfrm>
            <a:off x="473074" y="339725"/>
            <a:ext cx="7771333" cy="78581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6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Формирующее оценивание</a:t>
            </a:r>
          </a:p>
        </p:txBody>
      </p:sp>
    </p:spTree>
    <p:extLst>
      <p:ext uri="{BB962C8B-B14F-4D97-AF65-F5344CB8AC3E}">
        <p14:creationId xmlns:p14="http://schemas.microsoft.com/office/powerpoint/2010/main" val="6111991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Преимущества формирующего оценивания</a:t>
            </a:r>
            <a:endParaRPr lang="ru-RU" sz="2800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358709207"/>
              </p:ext>
            </p:extLst>
          </p:nvPr>
        </p:nvGraphicFramePr>
        <p:xfrm>
          <a:off x="539552" y="984675"/>
          <a:ext cx="8013576" cy="2834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057609635"/>
              </p:ext>
            </p:extLst>
          </p:nvPr>
        </p:nvGraphicFramePr>
        <p:xfrm>
          <a:off x="539552" y="3636930"/>
          <a:ext cx="8013576" cy="2919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699792" y="3406097"/>
            <a:ext cx="4014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Формирующая оценка</a:t>
            </a:r>
            <a:endParaRPr lang="ru-RU" sz="2400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637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65980784"/>
              </p:ext>
            </p:extLst>
          </p:nvPr>
        </p:nvGraphicFramePr>
        <p:xfrm>
          <a:off x="1043608" y="764704"/>
          <a:ext cx="748883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630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1"/>
          <p:cNvSpPr>
            <a:spLocks noGrp="1"/>
          </p:cNvSpPr>
          <p:nvPr>
            <p:ph idx="1"/>
          </p:nvPr>
        </p:nvSpPr>
        <p:spPr>
          <a:xfrm>
            <a:off x="287337" y="1415592"/>
            <a:ext cx="8569325" cy="194367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kk-KZ" alt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Знание и понимание учащимися целей обучения</a:t>
            </a:r>
            <a:endParaRPr lang="ru-RU" altLang="ru-RU" sz="2000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kk-KZ" alt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Эффективная обратная связь с учениками</a:t>
            </a:r>
            <a:endParaRPr lang="ru-RU" altLang="ru-RU" sz="2000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kk-KZ" alt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Активное участие учащихся в процессе собственного познания</a:t>
            </a:r>
            <a:endParaRPr lang="ru-RU" altLang="ru-RU" sz="2000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kk-KZ" alt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Знание и понимание учащимися критериев оценивания</a:t>
            </a:r>
            <a:endParaRPr lang="ru-RU" altLang="ru-RU" sz="2000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kk-KZ" alt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Возможность и умения учащихся анализировать собственную работу (рефлексия)</a:t>
            </a:r>
            <a:endParaRPr lang="ru-RU" altLang="ru-RU" sz="2000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kk-KZ" altLang="ru-RU" sz="20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Корректировка подходов к преподаванию с учетом результатов оценивания</a:t>
            </a:r>
            <a:r>
              <a:rPr lang="kk-KZ" altLang="ru-RU" sz="2000" dirty="0" smtClean="0">
                <a:latin typeface="Georgia" panose="02040502050405020303" pitchFamily="18" charset="0"/>
              </a:rPr>
              <a:t>.</a:t>
            </a:r>
            <a:endParaRPr lang="ru-RU" altLang="ru-RU" sz="2000" dirty="0" smtClean="0">
              <a:latin typeface="Georgia" panose="02040502050405020303" pitchFamily="18" charset="0"/>
            </a:endParaRPr>
          </a:p>
        </p:txBody>
      </p:sp>
      <p:sp>
        <p:nvSpPr>
          <p:cNvPr id="27651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kk-KZ" altLang="ru-RU" sz="36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Что необходимо для формирующего оценивания</a:t>
            </a:r>
            <a:r>
              <a:rPr lang="kk-KZ" altLang="ru-RU" b="1" dirty="0" smtClean="0">
                <a:solidFill>
                  <a:srgbClr val="FF0000"/>
                </a:solidFill>
              </a:rPr>
              <a:t>?</a:t>
            </a:r>
            <a:endParaRPr lang="ru-RU" altLang="ru-RU" dirty="0" smtClean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4221088"/>
            <a:ext cx="80752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270510" algn="l"/>
              </a:tabLst>
            </a:pP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Формирующая 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оценка позволяет проследить прогресс учащихся, дает ученикам, а не только учителю, информацию о причинах ошибок, позволяет выработать стратегии к их корректировке и устранению, обеспечивает учащимся понимание методов и критериев оценки, таким образом, делая учащихся ответственными за обучение и повышая познавательную мотивацию. Формирующая оценка – важный компонент личностно-ориентированного и дифференцированного обучения.</a:t>
            </a:r>
            <a:endParaRPr lang="ru-RU" sz="1600" b="1" i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22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ипк новый">
  <a:themeElements>
    <a:clrScheme name="5_ипк новый 1">
      <a:dk1>
        <a:srgbClr val="000000"/>
      </a:dk1>
      <a:lt1>
        <a:srgbClr val="FFFFFF"/>
      </a:lt1>
      <a:dk2>
        <a:srgbClr val="FFFFFF"/>
      </a:dk2>
      <a:lt2>
        <a:srgbClr val="EBDDC3"/>
      </a:lt2>
      <a:accent1>
        <a:srgbClr val="94B6D2"/>
      </a:accent1>
      <a:accent2>
        <a:srgbClr val="DD8047"/>
      </a:accent2>
      <a:accent3>
        <a:srgbClr val="FFFFFF"/>
      </a:accent3>
      <a:accent4>
        <a:srgbClr val="000000"/>
      </a:accent4>
      <a:accent5>
        <a:srgbClr val="C8D7E5"/>
      </a:accent5>
      <a:accent6>
        <a:srgbClr val="C8733F"/>
      </a:accent6>
      <a:hlink>
        <a:srgbClr val="F7B615"/>
      </a:hlink>
      <a:folHlink>
        <a:srgbClr val="704404"/>
      </a:folHlink>
    </a:clrScheme>
    <a:fontScheme name="5_ипк новый">
      <a:majorFont>
        <a:latin typeface="Optima Cyr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ипк новый 1">
        <a:dk1>
          <a:srgbClr val="000000"/>
        </a:dk1>
        <a:lt1>
          <a:srgbClr val="FFFFFF"/>
        </a:lt1>
        <a:dk2>
          <a:srgbClr val="FFFFFF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FFFFFF"/>
        </a:accent3>
        <a:accent4>
          <a:srgbClr val="000000"/>
        </a:accent4>
        <a:accent5>
          <a:srgbClr val="C8D7E5"/>
        </a:accent5>
        <a:accent6>
          <a:srgbClr val="C8733F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1285</TotalTime>
  <Words>1433</Words>
  <Application>Microsoft Office PowerPoint</Application>
  <PresentationFormat>Экран (4:3)</PresentationFormat>
  <Paragraphs>165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5" baseType="lpstr">
      <vt:lpstr>Arial</vt:lpstr>
      <vt:lpstr>Calibri</vt:lpstr>
      <vt:lpstr>Georgia</vt:lpstr>
      <vt:lpstr>Lucida Sans Unicode</vt:lpstr>
      <vt:lpstr>Optima Cyr</vt:lpstr>
      <vt:lpstr>Symbol</vt:lpstr>
      <vt:lpstr>Times New Roman</vt:lpstr>
      <vt:lpstr>Verdana</vt:lpstr>
      <vt:lpstr>Wingdings</vt:lpstr>
      <vt:lpstr>Wingdings 2</vt:lpstr>
      <vt:lpstr>Wingdings 3</vt:lpstr>
      <vt:lpstr>Открытая</vt:lpstr>
      <vt:lpstr>5_ипк новый</vt:lpstr>
      <vt:lpstr>Технологии реализации ФГОС:  формирующее оценивание  и стратегия скаффолдинга  в обучении английскому языку  Рыбкина Ю.Г. МБОУ Черемушкинская СОШ </vt:lpstr>
      <vt:lpstr>Презентация PowerPoint</vt:lpstr>
      <vt:lpstr>Презентация PowerPoint</vt:lpstr>
      <vt:lpstr>Презентация PowerPoint</vt:lpstr>
      <vt:lpstr>Основные принципы современного подхода к оцениванию</vt:lpstr>
      <vt:lpstr>Формирующее оценивание</vt:lpstr>
      <vt:lpstr>Преимущества формирующего оценивания</vt:lpstr>
      <vt:lpstr>Презентация PowerPoint</vt:lpstr>
      <vt:lpstr>Что необходимо для формирующего оценивания?</vt:lpstr>
      <vt:lpstr>Этапы введения техник формирующего оценивания:</vt:lpstr>
      <vt:lpstr>Техники формативного оценивания</vt:lpstr>
      <vt:lpstr>Анализ письменных работ</vt:lpstr>
      <vt:lpstr>Взаимоконтроль, критерии</vt:lpstr>
      <vt:lpstr>Скаффолдинг В переводе с англ. scaffolding – строительные леса</vt:lpstr>
      <vt:lpstr>Презентация PowerPoint</vt:lpstr>
      <vt:lpstr>Основные приемы стратегии скаффолдинга </vt:lpstr>
      <vt:lpstr>Примеры практического применения стратегии скаффолдинга на уроках английского языка </vt:lpstr>
      <vt:lpstr>Примеры практического применения стратегии скаффолдинга на уроках английского языка </vt:lpstr>
      <vt:lpstr>Примеры практического применения стратегии скаффолдинга на уроках английского языка </vt:lpstr>
      <vt:lpstr>Примеры практического применения стратегии скаффолдинга на уроках английского языка </vt:lpstr>
      <vt:lpstr>Виды скаффолдинга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ОЦЕНИВАНИЕ</dc:title>
  <cp:lastModifiedBy>houm</cp:lastModifiedBy>
  <cp:revision>110</cp:revision>
  <dcterms:modified xsi:type="dcterms:W3CDTF">2019-12-09T02:44:59Z</dcterms:modified>
</cp:coreProperties>
</file>