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3"/>
  </p:notesMasterIdLst>
  <p:handoutMasterIdLst>
    <p:handoutMasterId r:id="rId24"/>
  </p:handoutMasterIdLst>
  <p:sldIdLst>
    <p:sldId id="265" r:id="rId3"/>
    <p:sldId id="283" r:id="rId4"/>
    <p:sldId id="284" r:id="rId5"/>
    <p:sldId id="285" r:id="rId6"/>
    <p:sldId id="286" r:id="rId7"/>
    <p:sldId id="287" r:id="rId8"/>
    <p:sldId id="288" r:id="rId9"/>
    <p:sldId id="290" r:id="rId10"/>
    <p:sldId id="291" r:id="rId11"/>
    <p:sldId id="292" r:id="rId12"/>
    <p:sldId id="293" r:id="rId13"/>
    <p:sldId id="298" r:id="rId14"/>
    <p:sldId id="301" r:id="rId15"/>
    <p:sldId id="303" r:id="rId16"/>
    <p:sldId id="302" r:id="rId17"/>
    <p:sldId id="299" r:id="rId18"/>
    <p:sldId id="300" r:id="rId19"/>
    <p:sldId id="305" r:id="rId20"/>
    <p:sldId id="306" r:id="rId21"/>
    <p:sldId id="304" r:id="rId22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286"/>
            <p14:sldId id="287"/>
            <p14:sldId id="288"/>
            <p14:sldId id="290"/>
            <p14:sldId id="291"/>
            <p14:sldId id="292"/>
            <p14:sldId id="293"/>
            <p14:sldId id="298"/>
            <p14:sldId id="301"/>
          </p14:sldIdLst>
        </p14:section>
        <p14:section name="Раздел без заголовка" id="{EFDDF50C-AD5A-4B1F-98F3-724910AB5C93}">
          <p14:sldIdLst>
            <p14:sldId id="256"/>
            <p14:sldId id="299"/>
            <p14:sldId id="300"/>
            <p14:sldId id="295"/>
            <p14:sldId id="296"/>
            <p14:sldId id="29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29" autoAdjust="0"/>
  </p:normalViewPr>
  <p:slideViewPr>
    <p:cSldViewPr showGuides="1">
      <p:cViewPr varScale="1">
        <p:scale>
          <a:sx n="62" d="100"/>
          <a:sy n="62" d="100"/>
        </p:scale>
        <p:origin x="-72" y="-234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09.12.2019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09.12.2019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7315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0750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191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5478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5478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603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9218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0726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8920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879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1234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089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94999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67066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093542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714154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376885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79211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218208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900842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348559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916662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735785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Щелкните, чтобы ввести имя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Год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287267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738254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761813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825340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4208419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626631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607540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544981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249172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460095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4079035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332594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3820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071646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399376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415873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13877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62099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98068" y="2564904"/>
            <a:ext cx="8168442" cy="1036712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подготовительная группа, тема «Я и моя семья»</a:t>
            </a:r>
            <a:r>
              <a:rPr lang="ru-RU" sz="1800" dirty="0">
                <a:latin typeface="Cambria"/>
              </a:rPr>
              <a:t/>
            </a:r>
            <a:br>
              <a:rPr lang="ru-RU" sz="1800" dirty="0">
                <a:latin typeface="Cambria"/>
              </a:rPr>
            </a:br>
            <a:r>
              <a:rPr lang="ru-RU" sz="1800" dirty="0" smtClean="0">
                <a:latin typeface="Cambria"/>
              </a:rPr>
              <a:t>(6-7)</a:t>
            </a: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462564" y="4869160"/>
            <a:ext cx="4343401" cy="1440160"/>
          </a:xfrm>
        </p:spPr>
        <p:txBody>
          <a:bodyPr>
            <a:normAutofit fontScale="700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 smtClean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algn="r"/>
            <a:r>
              <a:rPr lang="ru-RU" sz="2100" dirty="0" smtClean="0"/>
              <a:t>(Булатова Людмила Анатольевна, воспитатель, </a:t>
            </a:r>
            <a:r>
              <a:rPr lang="ru-RU" sz="2400" dirty="0" smtClean="0"/>
              <a:t>МБДОУ "ЦРР -детский сад №181»,</a:t>
            </a:r>
            <a:r>
              <a:rPr lang="ru-RU" sz="2100" dirty="0" smtClean="0"/>
              <a:t> город Воронеж, Коминтерновский район)</a:t>
            </a:r>
            <a:endParaRPr lang="ru-RU" sz="1800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b="0" i="0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2019-2020  учебный год</a:t>
            </a:r>
            <a:endParaRPr lang="ru-RU" sz="3600" b="0" i="0" baseline="0" dirty="0">
              <a:solidFill>
                <a:srgbClr val="1E83DE"/>
              </a:solidFill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8920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4615" y="5933020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09660" y="6148388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2.2.5. Активный сектор </a:t>
            </a:r>
            <a:endParaRPr lang="ru-RU" sz="16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DSC01852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341438" y="419100"/>
            <a:ext cx="3978275" cy="5638800"/>
          </a:xfrm>
        </p:spPr>
      </p:pic>
      <p:pic>
        <p:nvPicPr>
          <p:cNvPr id="9" name="Рисунок 8" descr="DSC01853.JPG"/>
          <p:cNvPicPr>
            <a:picLocks noGrp="1" noChangeAspect="1"/>
          </p:cNvPicPr>
          <p:nvPr>
            <p:ph type="pic" idx="10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7246938" y="390525"/>
            <a:ext cx="3976687" cy="5638800"/>
          </a:xfrm>
        </p:spPr>
      </p:pic>
    </p:spTree>
    <p:extLst>
      <p:ext uri="{BB962C8B-B14F-4D97-AF65-F5344CB8AC3E}">
        <p14:creationId xmlns:p14="http://schemas.microsoft.com/office/powerpoint/2010/main" xmlns="" val="4025718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37383" y="5941089"/>
            <a:ext cx="5040560" cy="76470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</a:t>
            </a:r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 </a:t>
            </a:r>
            <a:endParaRPr lang="ru-RU" sz="16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DSC01856.JPG"/>
          <p:cNvPicPr>
            <a:picLocks noGrp="1" noChangeAspect="1"/>
          </p:cNvPicPr>
          <p:nvPr>
            <p:ph type="pic" idx="10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65124" y="428604"/>
            <a:ext cx="5761038" cy="5364166"/>
          </a:xfrm>
        </p:spPr>
      </p:pic>
      <p:sp>
        <p:nvSpPr>
          <p:cNvPr id="5" name="Прямоугольник 4"/>
          <p:cNvSpPr/>
          <p:nvPr/>
        </p:nvSpPr>
        <p:spPr>
          <a:xfrm>
            <a:off x="7666048" y="714356"/>
            <a:ext cx="40719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dirty="0" smtClean="0"/>
              <a:t>Все игровые материалы, пособия находятся в свободном доступе для детей. Очень важно не только сделать всё доступным, но и помочь детям правильно и рационально это использовать. Созданная развивающая предметно-пространственная среда в нашей группе обеспечивает детям чувство психологической защищенности, помогает формированию личности, развитию способностей и овладению разными способами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42467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379768" y="6030856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  <a:b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7666048" y="5715016"/>
            <a:ext cx="4095360" cy="857256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Рисунок 14" descr="DSC01858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07975" y="500063"/>
            <a:ext cx="3978275" cy="5638800"/>
          </a:xfrm>
        </p:spPr>
      </p:pic>
      <p:pic>
        <p:nvPicPr>
          <p:cNvPr id="17" name="Рисунок 16" descr="DSC0184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594610" y="571480"/>
            <a:ext cx="4214824" cy="561976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308463" y="571480"/>
            <a:ext cx="292895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шумном пространстве игровой комнаты есть островок тишины и спокойствия -  уголок уединения, который располагает к созерцательному наблюдению, мечтам и тихим беседам. Ребенок чувствует себя здесь спокойно и уютно.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03871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</a:t>
            </a:r>
            <a:r>
              <a:rPr lang="ru-RU" sz="1800" b="1" dirty="0" smtClean="0">
                <a:solidFill>
                  <a:srgbClr val="FF9933"/>
                </a:solidFill>
              </a:rPr>
              <a:t>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pic>
        <p:nvPicPr>
          <p:cNvPr id="9" name="Рисунок 8" descr="DSC01838.JPG"/>
          <p:cNvPicPr>
            <a:picLocks noGrp="1" noChangeAspect="1"/>
          </p:cNvPicPr>
          <p:nvPr>
            <p:ph type="pic" idx="10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7737486" y="428604"/>
            <a:ext cx="3978275" cy="5638800"/>
          </a:xfrm>
        </p:spPr>
      </p:pic>
      <p:pic>
        <p:nvPicPr>
          <p:cNvPr id="11" name="Рисунок 10" descr="DSC018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08000" y="642918"/>
            <a:ext cx="6667545" cy="50006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7934" y="5786454"/>
            <a:ext cx="8690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шумном пространстве игровой комнаты есть островок тишины и спокойствия -  уголок уединения, который располагает к созерцательному наблюдению, мечтам и тихим беседам. Ребенок чувствует себя здесь спокойно и уютно.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3216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2"/>
          <p:cNvSpPr txBox="1">
            <a:spLocks/>
          </p:cNvSpPr>
          <p:nvPr/>
        </p:nvSpPr>
        <p:spPr>
          <a:xfrm>
            <a:off x="4164745" y="5867302"/>
            <a:ext cx="4164899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FF9933"/>
                </a:solidFill>
              </a:rPr>
              <a:t>Среда </a:t>
            </a:r>
            <a:r>
              <a:rPr lang="ru-RU" sz="1800" dirty="0">
                <a:solidFill>
                  <a:srgbClr val="FF9933"/>
                </a:solidFill>
              </a:rPr>
              <a:t>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smtClean="0">
                <a:solidFill>
                  <a:srgbClr val="FF9933"/>
                </a:solidFill>
              </a:rPr>
              <a:t> </a:t>
            </a:r>
            <a:endParaRPr lang="ru-RU" sz="2000" dirty="0">
              <a:solidFill>
                <a:srgbClr val="FF9933"/>
              </a:solidFill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</a:t>
            </a:r>
            <a:r>
              <a:rPr lang="ru-RU" sz="1800" b="1" dirty="0" smtClean="0">
                <a:solidFill>
                  <a:srgbClr val="FF9933"/>
                </a:solidFill>
              </a:rPr>
              <a:t>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pic>
        <p:nvPicPr>
          <p:cNvPr id="13" name="Рисунок 12" descr="DSC018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6496" y="1000108"/>
            <a:ext cx="5429288" cy="4071966"/>
          </a:xfrm>
          <a:prstGeom prst="rect">
            <a:avLst/>
          </a:prstGeom>
        </p:spPr>
      </p:pic>
      <p:pic>
        <p:nvPicPr>
          <p:cNvPr id="16" name="Рисунок 15" descr="DSC0184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80164" y="1017967"/>
            <a:ext cx="5405475" cy="40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3216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018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08396" y="357166"/>
            <a:ext cx="4357718" cy="58102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SC01855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450942" y="428604"/>
            <a:ext cx="3978275" cy="5638800"/>
          </a:xfrm>
        </p:spPr>
      </p:pic>
      <p:pic>
        <p:nvPicPr>
          <p:cNvPr id="7" name="Рисунок 6" descr="DSC01854.JPG"/>
          <p:cNvPicPr>
            <a:picLocks noGrp="1" noChangeAspect="1"/>
          </p:cNvPicPr>
          <p:nvPr>
            <p:ph type="pic" idx="10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7246938" y="509588"/>
            <a:ext cx="3976687" cy="5638800"/>
          </a:xfrm>
        </p:spPr>
      </p:pic>
      <p:sp>
        <p:nvSpPr>
          <p:cNvPr id="4" name="TextBox 3"/>
          <p:cNvSpPr txBox="1"/>
          <p:nvPr/>
        </p:nvSpPr>
        <p:spPr>
          <a:xfrm>
            <a:off x="1308066" y="6143644"/>
            <a:ext cx="4572032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 smtClean="0"/>
              <a:t>Сюжетно-ролевая игра «Парикмахерская»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340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01857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236628" y="500042"/>
            <a:ext cx="3978275" cy="5638800"/>
          </a:xfrm>
        </p:spPr>
      </p:pic>
      <p:pic>
        <p:nvPicPr>
          <p:cNvPr id="8" name="Рисунок 7" descr="DSC01859.JPG"/>
          <p:cNvPicPr>
            <a:picLocks noGrp="1" noChangeAspect="1"/>
          </p:cNvPicPr>
          <p:nvPr>
            <p:ph type="pic" idx="10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7737486" y="571480"/>
            <a:ext cx="3694112" cy="5653088"/>
          </a:xfrm>
        </p:spPr>
      </p:pic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9504" y="6286520"/>
            <a:ext cx="3929090" cy="373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 smtClean="0"/>
              <a:t>Сюжетно-ролевая игра «Кухня»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2531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1843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093884" y="642918"/>
            <a:ext cx="8075612" cy="56388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1844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022446" y="642918"/>
            <a:ext cx="8075612" cy="56388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3" y="6312744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младший,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редний, старший,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</a:t>
            </a:r>
            <a:r>
              <a:rPr lang="ru-RU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нужное подчеркнуть) </a:t>
            </a: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Рисунок 13" descr="DSC01845.JPG"/>
          <p:cNvPicPr>
            <a:picLocks noGrp="1" noChangeAspect="1"/>
          </p:cNvPicPr>
          <p:nvPr>
            <p:ph type="pic" idx="1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36496" y="3429000"/>
            <a:ext cx="3978275" cy="2743200"/>
          </a:xfrm>
        </p:spPr>
      </p:pic>
      <p:pic>
        <p:nvPicPr>
          <p:cNvPr id="11" name="Рисунок 10" descr="DSC01843.JPG"/>
          <p:cNvPicPr>
            <a:picLocks noGrp="1" noChangeAspect="1"/>
          </p:cNvPicPr>
          <p:nvPr>
            <p:ph type="pic"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522776" y="142852"/>
            <a:ext cx="3978275" cy="2743200"/>
          </a:xfrm>
          <a:prstGeom prst="rect">
            <a:avLst/>
          </a:prstGeom>
        </p:spPr>
      </p:pic>
      <p:pic>
        <p:nvPicPr>
          <p:cNvPr id="12" name="Рисунок 11" descr="DSC01842.JPG"/>
          <p:cNvPicPr>
            <a:picLocks noGrp="1" noChangeAspect="1"/>
          </p:cNvPicPr>
          <p:nvPr>
            <p:ph type="pic" idx="11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236496" y="142852"/>
            <a:ext cx="3978275" cy="2743200"/>
          </a:xfrm>
          <a:prstGeom prst="rect">
            <a:avLst/>
          </a:prstGeom>
        </p:spPr>
      </p:pic>
      <p:pic>
        <p:nvPicPr>
          <p:cNvPr id="13" name="Рисунок 12" descr="DSC01844.JPG"/>
          <p:cNvPicPr>
            <a:picLocks noGrp="1" noChangeAspect="1"/>
          </p:cNvPicPr>
          <p:nvPr>
            <p:ph type="pic" idx="10"/>
          </p:nvPr>
        </p:nvPicPr>
        <p:blipFill>
          <a:blip r:embed="rId6" cstate="screen"/>
          <a:srcRect/>
          <a:stretch>
            <a:fillRect/>
          </a:stretch>
        </p:blipFill>
        <p:spPr>
          <a:xfrm>
            <a:off x="4379900" y="3429000"/>
            <a:ext cx="3978275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5085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1842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7934" y="642918"/>
            <a:ext cx="3419816" cy="5376882"/>
          </a:xfrm>
        </p:spPr>
        <p:txBody>
          <a:bodyPr>
            <a:normAutofit/>
          </a:bodyPr>
          <a:lstStyle/>
          <a:p>
            <a:r>
              <a:rPr lang="ru-RU" dirty="0" smtClean="0"/>
              <a:t>Одним из главных требований к развивающей среде детского сада является доступность. Все игровые материалы, пособия находятся в свободном доступе для детей. В группе есть свой порядок и внутренние правила использования того или иного материала или пособия. Конечно, очень важно не только сделать всё доступным, но и помочь детям правильно и рационально это использовать.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65850" y="0"/>
            <a:ext cx="5833218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8726" y="1285860"/>
            <a:ext cx="5643602" cy="492922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Рабочий сектор представлен большим количеством развивающих игр по всем  образовательным областям. В группе имеется раздаточный материал  для проведения </a:t>
            </a:r>
            <a:r>
              <a:rPr lang="ru-RU" dirty="0" err="1" smtClean="0"/>
              <a:t>оод</a:t>
            </a:r>
            <a:r>
              <a:rPr lang="ru-RU" dirty="0" smtClean="0"/>
              <a:t> по  Речевому развитию, ФЭМП, экологическому развитию и т.д.</a:t>
            </a:r>
          </a:p>
          <a:p>
            <a:endParaRPr lang="ru-RU" dirty="0" smtClean="0"/>
          </a:p>
          <a:p>
            <a:r>
              <a:rPr lang="ru-RU" dirty="0" smtClean="0"/>
              <a:t>Предметно-пространственная среда, организуется по принципу небольших полузамкнутых микро-пространств, позволяющих избежать скученности детей.</a:t>
            </a:r>
          </a:p>
          <a:p>
            <a:r>
              <a:rPr lang="ru-RU" dirty="0" smtClean="0"/>
              <a:t>Обстановка в группе создана таким образом, чтобы предоставить ребёнку самостоятельно делать выбор. Помещение разделено на несколько зон, в каждом из которых содержится достаточное количество материалов и игр.</a:t>
            </a:r>
          </a:p>
          <a:p>
            <a:r>
              <a:rPr lang="ru-RU" dirty="0" smtClean="0"/>
              <a:t>Предметно - развивающая среда  выполняет образовательную, развивающую, воспитывающую, стимулирующую, организованную, коммуникативную функции. Но самое главное – она работает на развитие самостоятельности и самодеятельности ребёнка. Групповая комната условно поделена на рабочий, активный и спокойный сектор. Но пространство может быть трансформируемым в зависимости от воспитательно-образовательных задач и темы недели. Материал в каждом секторе меняется, дополняется и возможно их временное объединение.</a:t>
            </a:r>
          </a:p>
          <a:p>
            <a:pPr marL="342900" indent="-342900">
              <a:buFontTx/>
              <a:buChar char="-"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DSC01845.JPG"/>
          <p:cNvPicPr>
            <a:picLocks noGrp="1" noChangeAspect="1"/>
          </p:cNvPicPr>
          <p:nvPr>
            <p:ph type="pic" idx="1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07934" y="1285860"/>
            <a:ext cx="5739503" cy="3957646"/>
          </a:xfrm>
        </p:spPr>
      </p:pic>
    </p:spTree>
    <p:extLst>
      <p:ext uri="{BB962C8B-B14F-4D97-AF65-F5344CB8AC3E}">
        <p14:creationId xmlns:p14="http://schemas.microsoft.com/office/powerpoint/2010/main" xmlns="" val="1389676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31152" y="6187064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</a:t>
            </a: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184974" y="5758252"/>
            <a:ext cx="3550920" cy="10933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сектор </a:t>
            </a:r>
            <a:endParaRPr lang="ru-RU" sz="16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</a:t>
            </a:r>
            <a:endParaRPr lang="ru-RU" sz="18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Рисунок 12" descr="DSC01846.JPG"/>
          <p:cNvPicPr>
            <a:picLocks noGrp="1" noChangeAspect="1"/>
          </p:cNvPicPr>
          <p:nvPr>
            <p:ph type="pic" idx="10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8210550" y="482600"/>
            <a:ext cx="3978275" cy="5638800"/>
          </a:xfrm>
        </p:spPr>
      </p:pic>
      <p:pic>
        <p:nvPicPr>
          <p:cNvPr id="12" name="Рисунок 11" descr="DSC01842.JPG"/>
          <p:cNvPicPr>
            <a:picLocks noGrp="1" noChangeAspect="1"/>
          </p:cNvPicPr>
          <p:nvPr>
            <p:ph type="pic"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55563" y="473075"/>
            <a:ext cx="3978275" cy="5638800"/>
          </a:xfrm>
          <a:prstGeom prst="rect">
            <a:avLst/>
          </a:prstGeom>
        </p:spPr>
      </p:pic>
      <p:pic>
        <p:nvPicPr>
          <p:cNvPr id="1026" name="Picture 2" descr="F:\булатова181\DSC01845.JPG"/>
          <p:cNvPicPr>
            <a:picLocks noGrp="1" noChangeAspect="1" noChangeArrowheads="1"/>
          </p:cNvPicPr>
          <p:nvPr>
            <p:ph type="pic" idx="13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33850" y="473075"/>
            <a:ext cx="3976688" cy="563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94646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</a:t>
            </a: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сектор </a:t>
            </a:r>
            <a:endParaRPr lang="ru-RU" sz="18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327418" y="5995685"/>
            <a:ext cx="4247760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сектор </a:t>
            </a:r>
            <a:endParaRPr lang="ru-RU" sz="18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DSC01848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12713" y="415925"/>
            <a:ext cx="3978275" cy="5638800"/>
          </a:xfrm>
        </p:spPr>
      </p:pic>
      <p:pic>
        <p:nvPicPr>
          <p:cNvPr id="11" name="Рисунок 10" descr="DSC0184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51404" y="928670"/>
            <a:ext cx="6667547" cy="500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7330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772" y="6189039"/>
            <a:ext cx="4392487" cy="612441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8548" y="6189040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  <a:endParaRPr lang="ru-RU" sz="16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rgbClr val="BA1010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DSC0186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08891" y="428604"/>
            <a:ext cx="4000527" cy="3000396"/>
          </a:xfrm>
          <a:prstGeom prst="rect">
            <a:avLst/>
          </a:prstGeom>
        </p:spPr>
      </p:pic>
      <p:pic>
        <p:nvPicPr>
          <p:cNvPr id="10" name="Рисунок 9" descr="DSC0186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79900" y="500042"/>
            <a:ext cx="3214678" cy="2411009"/>
          </a:xfrm>
          <a:prstGeom prst="rect">
            <a:avLst/>
          </a:prstGeom>
        </p:spPr>
      </p:pic>
      <p:pic>
        <p:nvPicPr>
          <p:cNvPr id="11" name="Рисунок 10" descr="DSC0186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07934" y="500042"/>
            <a:ext cx="3857652" cy="2893239"/>
          </a:xfrm>
          <a:prstGeom prst="rect">
            <a:avLst/>
          </a:prstGeom>
        </p:spPr>
      </p:pic>
      <p:pic>
        <p:nvPicPr>
          <p:cNvPr id="12" name="Рисунок 11" descr="DSC0186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308462" y="3714752"/>
            <a:ext cx="3500430" cy="262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4464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65256" y="5715016"/>
            <a:ext cx="4537207" cy="60960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DSC0185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3686" y="642918"/>
            <a:ext cx="6643702" cy="498277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666048" y="785794"/>
            <a:ext cx="421484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Основные цели и задачи центра сюжетно-ролевых игр: создание условий для развития игровой деятельности детей; формирование игровых умений, развитие культурных форм игры; всестороннее воспитание и гармоническое развитие детей в игре (эмоционально-нравственное, умственное, физическое, художественно-эстетическое и социально-коммуникативное); развитие самостоятельности, инициативы, творчества, навыков саморегуляции; формирование доброжелательного отношения к сверстникам, умения взаимодействовать, договариваться, самостоятельно разрешать конфликтные ситуации.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5679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552" y="5908560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  <a:r>
              <a:rPr lang="ru-RU" sz="1600" dirty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68429" y="5908560"/>
            <a:ext cx="4537207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</a:t>
            </a:r>
            <a:endParaRPr lang="ru-RU" sz="16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DSC01843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609600"/>
            <a:ext cx="6035675" cy="4979988"/>
          </a:xfrm>
          <a:prstGeom prst="rect">
            <a:avLst/>
          </a:prstGeom>
        </p:spPr>
      </p:pic>
      <p:pic>
        <p:nvPicPr>
          <p:cNvPr id="8" name="Рисунок 7" descr="DSC01842.JPG"/>
          <p:cNvPicPr>
            <a:picLocks noGrp="1" noChangeAspect="1"/>
          </p:cNvPicPr>
          <p:nvPr>
            <p:ph type="pic" idx="10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6153150" y="609600"/>
            <a:ext cx="6035675" cy="497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1777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4460" y="5949281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0950" y="6147723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DSC01849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481138" y="509588"/>
            <a:ext cx="3978275" cy="5638800"/>
          </a:xfrm>
        </p:spPr>
      </p:pic>
      <p:pic>
        <p:nvPicPr>
          <p:cNvPr id="9" name="Рисунок 8" descr="DSC01851.JPG"/>
          <p:cNvPicPr>
            <a:picLocks noGrp="1" noChangeAspect="1"/>
          </p:cNvPicPr>
          <p:nvPr>
            <p:ph type="pic" idx="10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7031038" y="477838"/>
            <a:ext cx="3976687" cy="5638800"/>
          </a:xfrm>
        </p:spPr>
      </p:pic>
    </p:spTree>
    <p:extLst>
      <p:ext uri="{BB962C8B-B14F-4D97-AF65-F5344CB8AC3E}">
        <p14:creationId xmlns:p14="http://schemas.microsoft.com/office/powerpoint/2010/main" xmlns="" val="1196110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537</Words>
  <Application>Microsoft Office PowerPoint</Application>
  <PresentationFormat>Произвольный</PresentationFormat>
  <Paragraphs>81</Paragraphs>
  <Slides>20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GraduationAlbum_16x9</vt:lpstr>
      <vt:lpstr>подготовительная группа, тема «Я и моя семья» (6-7)</vt:lpstr>
      <vt:lpstr>Вход в группу, нижняя левая точка</vt:lpstr>
      <vt:lpstr>1. Рабочий сектор </vt:lpstr>
      <vt:lpstr>Слайд 4</vt:lpstr>
      <vt:lpstr>Слайд 5</vt:lpstr>
      <vt:lpstr>1.6. Рабочий сектор  (методическая литература педагога)</vt:lpstr>
      <vt:lpstr>  Активный сектор   </vt:lpstr>
      <vt:lpstr>Слайд 8</vt:lpstr>
      <vt:lpstr> Активный сектор   </vt:lpstr>
      <vt:lpstr> Активный сектор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2018-04-22T15:15:56Z</dcterms:created>
  <dcterms:modified xsi:type="dcterms:W3CDTF">2019-12-09T18:07:29Z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