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5" r:id="rId1"/>
    <p:sldMasterId id="2147484127" r:id="rId2"/>
  </p:sldMasterIdLst>
  <p:notesMasterIdLst>
    <p:notesMasterId r:id="rId25"/>
  </p:notesMasterIdLst>
  <p:sldIdLst>
    <p:sldId id="381" r:id="rId3"/>
    <p:sldId id="390" r:id="rId4"/>
    <p:sldId id="389" r:id="rId5"/>
    <p:sldId id="327" r:id="rId6"/>
    <p:sldId id="333" r:id="rId7"/>
    <p:sldId id="391" r:id="rId8"/>
    <p:sldId id="349" r:id="rId9"/>
    <p:sldId id="386" r:id="rId10"/>
    <p:sldId id="392" r:id="rId11"/>
    <p:sldId id="340" r:id="rId12"/>
    <p:sldId id="346" r:id="rId13"/>
    <p:sldId id="321" r:id="rId14"/>
    <p:sldId id="369" r:id="rId15"/>
    <p:sldId id="337" r:id="rId16"/>
    <p:sldId id="339" r:id="rId17"/>
    <p:sldId id="341" r:id="rId18"/>
    <p:sldId id="343" r:id="rId19"/>
    <p:sldId id="344" r:id="rId20"/>
    <p:sldId id="342" r:id="rId21"/>
    <p:sldId id="347" r:id="rId22"/>
    <p:sldId id="348" r:id="rId23"/>
    <p:sldId id="35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600"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600"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600"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600"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600"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600"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600"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600"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600"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881E"/>
    <a:srgbClr val="02A457"/>
    <a:srgbClr val="0D693F"/>
    <a:srgbClr val="0B5D38"/>
    <a:srgbClr val="4A178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86092" autoAdjust="0"/>
  </p:normalViewPr>
  <p:slideViewPr>
    <p:cSldViewPr>
      <p:cViewPr varScale="1">
        <p:scale>
          <a:sx n="73" d="100"/>
          <a:sy n="73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7499400-2324-4348-90C1-CCFE813A88EE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8310F94-DC64-479C-B240-641A1ED81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55369E5-BE98-4661-90B2-5B4986753A9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C6E0C9-85C4-4879-9E88-74A93A0313F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617AD3-E016-40AF-838F-2E518CDEDAA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892308-D96A-4C13-BA8B-D25A83A0F1C8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F5D374-6B11-4661-91F9-7CF46B53E9C1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4BE28-34B1-4C8F-B974-996674E9EF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4D694-2D03-4D28-ADD0-DAC6E7EA449C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1D97C-B587-409D-AEE4-87825BA1CF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827867-76E2-4278-B542-4A4BB1CA155D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0EA0A-7D2B-47A1-9865-B2774F169B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8436A-E10E-412D-AA1B-4A7FFB5E298C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E4C21-7E3D-4124-83C1-80B1B7CFA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B53F7-C356-4F70-BBF0-7932948B9839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D93C6-0865-4E30-B73C-B5AB5F135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B3093-5ED1-41D4-B155-E1D594ABFB25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DFE4D-ED00-4313-85F5-54A674EC2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527BB-DEDD-4760-A984-3975DAF77C7C}" type="datetimeFigureOut">
              <a:rPr lang="ru-RU"/>
              <a:pPr>
                <a:defRPr/>
              </a:pPr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5B5C2-BC77-4CD3-8962-84F200130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C93D6-61FA-4476-B024-F432D9C75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B04B9C-E54A-4EC6-BF9D-D6400E55FEFB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473D5-5835-43FF-84B4-EE427153AD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B44C29-3B57-4E1A-9313-6E6E5C8F640A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A48EC-576B-4318-9B4F-8736E83359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2A770F-B52D-4D54-B6CF-2F2A2AB29C42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67D91-F567-4DFD-A738-A2197FEA47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C84164-F0E0-45F6-A6C0-0310B9166DA2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2C1DB-159C-4085-A808-22C37025D6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8CEA3A-5451-4517-9C57-34CE3187706B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DBFA7-378E-477C-9EF8-BAAA6A2A1D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26D429-7829-49E0-B401-0071253C13D3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59FCD-211E-4D8B-B6FF-C33ED90B4C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0EF8F5-1463-4169-B6F4-7906D5FEC6DB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14FFE-7033-4B27-B946-E25D48DD00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A1ECFB-FBF8-4B59-A706-55C0AC3D93D3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FCC69-488A-4662-989C-AEEAC7D4C7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FB48319E-CA63-42B1-80AE-174598A7B635}" type="datetimeFigureOut">
              <a:rPr lang="ru-RU"/>
              <a:pPr/>
              <a:t>09.12.2019</a:t>
            </a:fld>
            <a:endParaRPr lang="ru-RU"/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F9F80CA0-581D-4C42-9FDC-DEE6260B4E0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6" r:id="rId1"/>
    <p:sldLayoutId id="2147484117" r:id="rId2"/>
    <p:sldLayoutId id="2147484118" r:id="rId3"/>
    <p:sldLayoutId id="2147484119" r:id="rId4"/>
    <p:sldLayoutId id="2147484120" r:id="rId5"/>
    <p:sldLayoutId id="2147484121" r:id="rId6"/>
    <p:sldLayoutId id="2147484122" r:id="rId7"/>
    <p:sldLayoutId id="2147484123" r:id="rId8"/>
    <p:sldLayoutId id="2147484124" r:id="rId9"/>
    <p:sldLayoutId id="2147484125" r:id="rId10"/>
    <p:sldLayoutId id="2147484126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Rectangle 6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7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B27384-03B8-4885-B2BC-66E35E234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</p:sldLayoutIdLst>
  <p:transition spd="med"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A04DA3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C4652D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ai.mephi.ru/kaf57/60/image/hor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" Type="http://schemas.openxmlformats.org/officeDocument/2006/relationships/audio" Target="file:///D:\&#1044;&#1086;&#1082;&#1091;&#1084;&#1077;&#1085;&#1090;&#1099;\&#1052;&#1091;&#1079;&#1099;&#1082;&#1072;%20&#1074;%20%20&#1096;&#1082;&#1086;&#1083;&#1077;\&#1040;&#1090;&#1090;&#1077;&#1089;&#1090;&#1072;&#1094;&#1080;&#1103;-2010\&#1054;&#1090;&#1082;&#1088;&#1099;&#1090;&#1099;&#1081;%20&#1091;&#1088;&#1086;&#1082;\hor_tureckogo_-_otche_nash.mp3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450137" cy="1208088"/>
          </a:xfrm>
        </p:spPr>
        <p:txBody>
          <a:bodyPr/>
          <a:lstStyle/>
          <a:p>
            <a:r>
              <a:rPr lang="ru-RU">
                <a:latin typeface="Times New Roman" pitchFamily="18" charset="0"/>
              </a:rPr>
              <a:t>Р.н.п. «Есть на Волге утёс»</a:t>
            </a:r>
          </a:p>
        </p:txBody>
      </p:sp>
      <p:pic>
        <p:nvPicPr>
          <p:cNvPr id="84996" name="Picture 4" descr="utes-k-chemu-snits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b="1" dirty="0">
                <a:solidFill>
                  <a:srgbClr val="7030A0"/>
                </a:solidFill>
              </a:rPr>
              <a:t>В зависимости от пола и возраста певцов, хоры можно классифицировать так:</a:t>
            </a:r>
          </a:p>
          <a:p>
            <a:r>
              <a:rPr lang="ru-RU" sz="3600" b="1" dirty="0"/>
              <a:t>смешанный хор  (состоит из женских и мужских голосов);</a:t>
            </a:r>
          </a:p>
          <a:p>
            <a:r>
              <a:rPr lang="ru-RU" sz="3600" b="1" dirty="0"/>
              <a:t>хор мальчиков и юношей;</a:t>
            </a:r>
          </a:p>
          <a:p>
            <a:r>
              <a:rPr lang="ru-RU" sz="3600" b="1" dirty="0"/>
              <a:t>мужской хор </a:t>
            </a:r>
          </a:p>
          <a:p>
            <a:r>
              <a:rPr lang="ru-RU" sz="3600" b="1" dirty="0"/>
              <a:t>женский хор </a:t>
            </a:r>
          </a:p>
          <a:p>
            <a:r>
              <a:rPr lang="ru-RU" sz="3600" b="1" dirty="0"/>
              <a:t>детский хор </a:t>
            </a:r>
          </a:p>
          <a:p>
            <a:pPr>
              <a:buFontTx/>
              <a:buNone/>
            </a:pPr>
            <a:endParaRPr lang="ru-RU" sz="36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1488" y="422275"/>
            <a:ext cx="7845425" cy="995363"/>
          </a:xfrm>
        </p:spPr>
        <p:txBody>
          <a:bodyPr lIns="45720" rIns="45720"/>
          <a:lstStyle/>
          <a:p>
            <a:r>
              <a:rPr lang="ru-RU" sz="4600" b="1"/>
              <a:t>Смешанный хор</a:t>
            </a:r>
            <a:br>
              <a:rPr lang="ru-RU" sz="4600" b="1"/>
            </a:br>
            <a:endParaRPr lang="ru-RU"/>
          </a:p>
        </p:txBody>
      </p:sp>
      <p:pic>
        <p:nvPicPr>
          <p:cNvPr id="18435" name="Picture 2" descr="C:\Documents and Settings\Admin\Мои документы\Мои рисунки\Хор\Камерный Хор Московской Консерватории.jpe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895350"/>
            <a:ext cx="9144000" cy="5962650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3851275" cy="5962650"/>
          </a:xfrm>
        </p:spPr>
        <p:txBody>
          <a:bodyPr lIns="45720" rIns="45720"/>
          <a:lstStyle/>
          <a:p>
            <a:r>
              <a:rPr lang="ru-RU" sz="5200" b="1"/>
              <a:t>Хор мальчиков и юношей</a:t>
            </a:r>
          </a:p>
        </p:txBody>
      </p:sp>
      <p:pic>
        <p:nvPicPr>
          <p:cNvPr id="19459" name="Picture 1" descr="C:\Documents and Settings\Admin\Мои документы\Мои рисунки\Хор\0044fa8c7a260313e16d5a85e3bb71ae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79838" y="0"/>
            <a:ext cx="5364162" cy="7151688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Картинка 63 из 873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3850" y="981075"/>
            <a:ext cx="95948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1116013" y="0"/>
            <a:ext cx="655161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>
                <a:solidFill>
                  <a:schemeClr val="tx1"/>
                </a:solidFill>
                <a:latin typeface="Arial" charset="0"/>
              </a:rPr>
              <a:t>Мужской хор</a:t>
            </a:r>
            <a:endParaRPr lang="ru-RU" sz="66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467600" cy="1052513"/>
          </a:xfrm>
        </p:spPr>
        <p:txBody>
          <a:bodyPr lIns="45720" rIns="45720"/>
          <a:lstStyle/>
          <a:p>
            <a:r>
              <a:rPr lang="ru-RU" sz="5700" b="1"/>
              <a:t>Женский хор</a:t>
            </a:r>
          </a:p>
        </p:txBody>
      </p:sp>
      <p:pic>
        <p:nvPicPr>
          <p:cNvPr id="22531" name="Picture 2" descr="C:\Documents and Settings\Admin\Мои документы\Мои рисунки\Хор\hor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890588"/>
            <a:ext cx="9144000" cy="5967412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715250" cy="981075"/>
          </a:xfrm>
        </p:spPr>
        <p:txBody>
          <a:bodyPr lIns="45720" rIns="45720"/>
          <a:lstStyle/>
          <a:p>
            <a:r>
              <a:rPr lang="ru-RU" sz="6900" b="1"/>
              <a:t>Детский хор</a:t>
            </a:r>
          </a:p>
        </p:txBody>
      </p:sp>
      <p:pic>
        <p:nvPicPr>
          <p:cNvPr id="23555" name="Picture 2" descr="C:\Documents and Settings\Admin\Мои документы\Мои рисунки\Хор\ot4etkoncert_0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08050"/>
            <a:ext cx="9144000" cy="6867525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/>
              <a:t> </a:t>
            </a:r>
            <a:r>
              <a:rPr lang="ru-RU" sz="2800" b="1">
                <a:solidFill>
                  <a:srgbClr val="7030A0"/>
                </a:solidFill>
              </a:rPr>
              <a:t>С точки зрения манеры пения различают:</a:t>
            </a:r>
          </a:p>
          <a:p>
            <a:r>
              <a:rPr lang="ru-RU" b="1"/>
              <a:t>академические хоры</a:t>
            </a:r>
            <a:r>
              <a:rPr lang="ru-RU"/>
              <a:t> — поющие в академической манере, основанной на эталоне европейского академического (оперно-концертного) певческого тона;</a:t>
            </a:r>
          </a:p>
          <a:p>
            <a:r>
              <a:rPr lang="ru-RU" b="1"/>
              <a:t>народные хоры</a:t>
            </a:r>
            <a:r>
              <a:rPr lang="ru-RU"/>
              <a:t> — поющие в народной манере;</a:t>
            </a:r>
          </a:p>
          <a:p>
            <a:r>
              <a:rPr lang="ru-RU" b="1"/>
              <a:t>церковные хоры</a:t>
            </a:r>
            <a:r>
              <a:rPr lang="ru-RU"/>
              <a:t>  – основная их деятельность — участие в церковных службах.</a:t>
            </a:r>
          </a:p>
          <a:p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859713" cy="1417638"/>
          </a:xfrm>
        </p:spPr>
        <p:txBody>
          <a:bodyPr lIns="45720" rIns="45720"/>
          <a:lstStyle/>
          <a:p>
            <a:r>
              <a:rPr lang="ru-RU" sz="5200" b="1"/>
              <a:t>Академический хор</a:t>
            </a:r>
          </a:p>
        </p:txBody>
      </p:sp>
      <p:pic>
        <p:nvPicPr>
          <p:cNvPr id="25603" name="Picture 2" descr="C:\Documents and Settings\Admin\Мои документы\Мои рисунки\Хор\chorus_fin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22400"/>
            <a:ext cx="9144000" cy="5435600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7786688" cy="1417638"/>
          </a:xfrm>
        </p:spPr>
        <p:txBody>
          <a:bodyPr lIns="45720" rIns="45720"/>
          <a:lstStyle/>
          <a:p>
            <a:r>
              <a:rPr lang="ru-RU" b="1"/>
              <a:t>Народные хоры</a:t>
            </a:r>
          </a:p>
        </p:txBody>
      </p:sp>
      <p:pic>
        <p:nvPicPr>
          <p:cNvPr id="26627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12875"/>
            <a:ext cx="8985250" cy="5445125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-458788"/>
            <a:ext cx="7931150" cy="1800226"/>
          </a:xfrm>
        </p:spPr>
        <p:txBody>
          <a:bodyPr lIns="45720" rIns="45720"/>
          <a:lstStyle/>
          <a:p>
            <a:r>
              <a:rPr lang="ru-RU" b="1"/>
              <a:t>Церковные хоры</a:t>
            </a:r>
          </a:p>
        </p:txBody>
      </p:sp>
      <p:pic>
        <p:nvPicPr>
          <p:cNvPr id="28675" name="Picture 2" descr="C:\Documents and Settings\Admin\Мои документы\Мои рисунки\Хор\Церковный Хор В Вологде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65200"/>
            <a:ext cx="9144000" cy="6283325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Слушая фрагмент песни, определите к какому песенному жанру она относится?</a:t>
            </a:r>
            <a:endParaRPr lang="ru-RU" dirty="0"/>
          </a:p>
        </p:txBody>
      </p:sp>
    </p:spTree>
  </p:cSld>
  <p:clrMapOvr>
    <a:masterClrMapping/>
  </p:clrMapOvr>
  <p:transition spd="med"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-458788"/>
            <a:ext cx="7467600" cy="71438"/>
          </a:xfrm>
        </p:spPr>
        <p:txBody>
          <a:bodyPr lIns="45720" rIns="45720"/>
          <a:lstStyle/>
          <a:p>
            <a:endParaRPr lang="ru-RU"/>
          </a:p>
        </p:txBody>
      </p:sp>
      <p:sp>
        <p:nvSpPr>
          <p:cNvPr id="29699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88913"/>
            <a:ext cx="8964612" cy="5937250"/>
          </a:xfrm>
        </p:spPr>
        <p:txBody>
          <a:bodyPr/>
          <a:lstStyle/>
          <a:p>
            <a:pPr>
              <a:buFontTx/>
              <a:buNone/>
            </a:pPr>
            <a:r>
              <a:rPr lang="ru-RU" sz="4100" b="1">
                <a:solidFill>
                  <a:srgbClr val="7030A0"/>
                </a:solidFill>
              </a:rPr>
              <a:t>По количеству участников различают:</a:t>
            </a:r>
          </a:p>
          <a:p>
            <a:r>
              <a:rPr lang="ru-RU" sz="4100" b="1"/>
              <a:t>камерные хоры — от 12 до 30-50 участников;</a:t>
            </a:r>
          </a:p>
          <a:p>
            <a:r>
              <a:rPr lang="ru-RU" sz="4100" b="1"/>
              <a:t>большие хоры — от 50 до 120 участников;</a:t>
            </a:r>
          </a:p>
          <a:p>
            <a:r>
              <a:rPr lang="ru-RU" sz="4100" b="1"/>
              <a:t>сводные хоры — до 1000 участников, собираются на время из разных коллективов. </a:t>
            </a:r>
          </a:p>
          <a:p>
            <a:endParaRPr lang="ru-RU" sz="4100" b="1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 idx="4294967295"/>
          </p:nvPr>
        </p:nvSpPr>
        <p:spPr>
          <a:xfrm flipV="1">
            <a:off x="457200" y="-315913"/>
            <a:ext cx="7467600" cy="315913"/>
          </a:xfrm>
        </p:spPr>
        <p:txBody>
          <a:bodyPr lIns="45720" rIns="45720"/>
          <a:lstStyle/>
          <a:p>
            <a:endParaRPr lang="ru-RU"/>
          </a:p>
        </p:txBody>
      </p:sp>
      <p:sp>
        <p:nvSpPr>
          <p:cNvPr id="3072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260350"/>
            <a:ext cx="8893175" cy="6192838"/>
          </a:xfrm>
        </p:spPr>
        <p:txBody>
          <a:bodyPr/>
          <a:lstStyle/>
          <a:p>
            <a:pPr>
              <a:buFontTx/>
              <a:buNone/>
            </a:pPr>
            <a:r>
              <a:rPr lang="ru-RU" sz="3700" b="1">
                <a:solidFill>
                  <a:srgbClr val="7030A0"/>
                </a:solidFill>
              </a:rPr>
              <a:t>Жанры хоровой музыки: </a:t>
            </a:r>
          </a:p>
          <a:p>
            <a:r>
              <a:rPr lang="ru-RU" sz="3700" b="1"/>
              <a:t>песня</a:t>
            </a:r>
          </a:p>
          <a:p>
            <a:r>
              <a:rPr lang="ru-RU" sz="3700" b="1"/>
              <a:t>хоровая миниатюра</a:t>
            </a:r>
          </a:p>
          <a:p>
            <a:r>
              <a:rPr lang="ru-RU" sz="3700" b="1"/>
              <a:t>хор крупной формы (оратория, кантата, сюита, поэма, месса, реквием и др.)</a:t>
            </a:r>
          </a:p>
          <a:p>
            <a:r>
              <a:rPr lang="ru-RU" sz="3700" b="1"/>
              <a:t>обработка, переложение</a:t>
            </a:r>
          </a:p>
          <a:p>
            <a:r>
              <a:rPr lang="ru-RU" sz="3700" b="1"/>
              <a:t>самостоятельный хоровой номер или сцена  в опере.</a:t>
            </a:r>
          </a:p>
          <a:p>
            <a:endParaRPr lang="ru-RU" sz="370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213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002060"/>
                </a:solidFill>
                <a:latin typeface="Franklin Gothic Book" pitchFamily="34" charset="0"/>
              </a:rPr>
              <a:t>Певческие голоса</a:t>
            </a:r>
          </a:p>
        </p:txBody>
      </p:sp>
      <p:graphicFrame>
        <p:nvGraphicFramePr>
          <p:cNvPr id="32800" name="Group 32"/>
          <p:cNvGraphicFramePr>
            <a:graphicFrameLocks noGrp="1"/>
          </p:cNvGraphicFramePr>
          <p:nvPr>
            <p:ph sz="quarter" idx="1"/>
          </p:nvPr>
        </p:nvGraphicFramePr>
        <p:xfrm>
          <a:off x="0" y="908050"/>
          <a:ext cx="9144000" cy="5715002"/>
        </p:xfrm>
        <a:graphic>
          <a:graphicData uri="http://schemas.openxmlformats.org/drawingml/2006/table">
            <a:tbl>
              <a:tblPr/>
              <a:tblGrid>
                <a:gridCol w="3849688"/>
                <a:gridCol w="5294312"/>
              </a:tblGrid>
              <a:tr h="88582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</a:rPr>
                        <a:t>Мужские голоса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</a:rPr>
                        <a:t>Тенор (высокий)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016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</a:rPr>
                        <a:t>Баритон (средний)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8937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</a:rPr>
                        <a:t>Бас (низкий)	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12871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</a:rPr>
                        <a:t>Женские голоса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</a:rPr>
                        <a:t>Сопрано (дискант) — высокий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1287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</a:rPr>
                        <a:t>Меццо-сопрано (средний)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6619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</a:rPr>
                        <a:t>Контральто (низкий)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  <p:sp>
        <p:nvSpPr>
          <p:cNvPr id="32793" name="Содержимое 3"/>
          <p:cNvSpPr>
            <a:spLocks noGrp="1"/>
          </p:cNvSpPr>
          <p:nvPr>
            <p:ph sz="quarter" idx="2"/>
          </p:nvPr>
        </p:nvSpPr>
        <p:spPr>
          <a:xfrm>
            <a:off x="9144000" y="1341438"/>
            <a:ext cx="252413" cy="287337"/>
          </a:xfrm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  <p:sp>
        <p:nvSpPr>
          <p:cNvPr id="32794" name="Текст 4"/>
          <p:cNvSpPr>
            <a:spLocks noGrp="1"/>
          </p:cNvSpPr>
          <p:nvPr>
            <p:ph type="body" sz="half" idx="3"/>
          </p:nvPr>
        </p:nvSpPr>
        <p:spPr>
          <a:xfrm>
            <a:off x="-468313" y="6092825"/>
            <a:ext cx="215900" cy="765175"/>
          </a:xfrm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/>
          <a:lstStyle/>
          <a:p>
            <a:r>
              <a:rPr lang="ru-RU" dirty="0" smtClean="0"/>
              <a:t>Эпическая</a:t>
            </a:r>
          </a:p>
          <a:p>
            <a:r>
              <a:rPr lang="ru-RU" dirty="0" smtClean="0"/>
              <a:t>Духовная</a:t>
            </a:r>
          </a:p>
          <a:p>
            <a:r>
              <a:rPr lang="ru-RU" dirty="0" smtClean="0"/>
              <a:t>Авторская</a:t>
            </a:r>
          </a:p>
          <a:p>
            <a:r>
              <a:rPr lang="ru-RU" dirty="0" smtClean="0"/>
              <a:t>Календарно-обрядовая</a:t>
            </a:r>
          </a:p>
          <a:p>
            <a:r>
              <a:rPr lang="ru-RU" dirty="0" smtClean="0"/>
              <a:t>Романс</a:t>
            </a:r>
          </a:p>
          <a:p>
            <a:r>
              <a:rPr lang="ru-RU" dirty="0" smtClean="0"/>
              <a:t>Народная</a:t>
            </a:r>
          </a:p>
          <a:p>
            <a:r>
              <a:rPr lang="ru-RU" dirty="0" smtClean="0"/>
              <a:t>Лирическая</a:t>
            </a:r>
          </a:p>
          <a:p>
            <a:r>
              <a:rPr lang="ru-RU" dirty="0" smtClean="0"/>
              <a:t>Народная хоровая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96975"/>
            <a:ext cx="9144000" cy="1584325"/>
          </a:xfrm>
        </p:spPr>
        <p:txBody>
          <a:bodyPr lIns="45720" rIns="45720"/>
          <a:lstStyle/>
          <a:p>
            <a:r>
              <a:rPr lang="ru-RU" sz="4000" b="1">
                <a:latin typeface="Verdana" pitchFamily="34" charset="0"/>
              </a:rPr>
              <a:t>«Народная хоровая музыка. Хоровая музыка в храме»</a:t>
            </a:r>
            <a:br>
              <a:rPr lang="ru-RU" sz="4000" b="1">
                <a:latin typeface="Verdana" pitchFamily="34" charset="0"/>
              </a:rPr>
            </a:br>
            <a:r>
              <a:rPr lang="ru-RU" sz="4600" b="1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ru-RU" sz="4600" b="1">
                <a:solidFill>
                  <a:srgbClr val="002060"/>
                </a:solidFill>
                <a:latin typeface="Verdana" pitchFamily="34" charset="0"/>
              </a:rPr>
            </a:br>
            <a:r>
              <a:rPr lang="ru-RU" sz="4600"/>
              <a:t/>
            </a:r>
            <a:br>
              <a:rPr lang="ru-RU" sz="4600"/>
            </a:br>
            <a:endParaRPr lang="ru-RU"/>
          </a:p>
        </p:txBody>
      </p:sp>
      <p:pic>
        <p:nvPicPr>
          <p:cNvPr id="8198" name="Picture 6" descr="f8f13ae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1628775"/>
            <a:ext cx="5761037" cy="4608513"/>
          </a:xfrm>
          <a:prstGeom prst="rect">
            <a:avLst/>
          </a:prstGeom>
          <a:noFill/>
        </p:spPr>
      </p:pic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116013" y="4437063"/>
            <a:ext cx="7450137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44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-458788"/>
            <a:ext cx="7467600" cy="458788"/>
          </a:xfrm>
        </p:spPr>
        <p:txBody>
          <a:bodyPr lIns="45720" rIns="45720"/>
          <a:lstStyle/>
          <a:p>
            <a:endParaRPr lang="ru-RU"/>
          </a:p>
        </p:txBody>
      </p:sp>
      <p:sp>
        <p:nvSpPr>
          <p:cNvPr id="16387" name="Содержимое 2"/>
          <p:cNvSpPr>
            <a:spLocks noGrp="1"/>
          </p:cNvSpPr>
          <p:nvPr>
            <p:ph idx="4294967295"/>
          </p:nvPr>
        </p:nvSpPr>
        <p:spPr>
          <a:xfrm>
            <a:off x="0" y="691976"/>
            <a:ext cx="9144000" cy="61214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/>
              <a:t>    </a:t>
            </a:r>
            <a:r>
              <a:rPr lang="ru-RU" sz="2800" b="1" dirty="0"/>
              <a:t>Слово </a:t>
            </a:r>
            <a:r>
              <a:rPr lang="ru-RU" sz="2800" b="1" dirty="0">
                <a:solidFill>
                  <a:srgbClr val="C00000"/>
                </a:solidFill>
              </a:rPr>
              <a:t>«хор» </a:t>
            </a:r>
            <a:r>
              <a:rPr lang="ru-RU" sz="2800" b="1" dirty="0"/>
              <a:t>произошло от греческого </a:t>
            </a:r>
            <a:r>
              <a:rPr lang="ru-RU" sz="2800" b="1" dirty="0">
                <a:solidFill>
                  <a:srgbClr val="C00000"/>
                </a:solidFill>
              </a:rPr>
              <a:t>«</a:t>
            </a:r>
            <a:r>
              <a:rPr lang="en-US" sz="2800" b="1" dirty="0" err="1">
                <a:solidFill>
                  <a:srgbClr val="C00000"/>
                </a:solidFill>
              </a:rPr>
              <a:t>choros</a:t>
            </a:r>
            <a:r>
              <a:rPr lang="ru-RU" sz="2800" b="1" dirty="0">
                <a:solidFill>
                  <a:srgbClr val="C00000"/>
                </a:solidFill>
              </a:rPr>
              <a:t>» </a:t>
            </a:r>
            <a:r>
              <a:rPr lang="ru-RU" sz="2800" b="1" dirty="0"/>
              <a:t>и латинского </a:t>
            </a:r>
            <a:r>
              <a:rPr lang="ru-RU" sz="2800" b="1" dirty="0">
                <a:solidFill>
                  <a:srgbClr val="C00000"/>
                </a:solidFill>
              </a:rPr>
              <a:t>«</a:t>
            </a:r>
            <a:r>
              <a:rPr lang="en-US" sz="2800" b="1" dirty="0">
                <a:solidFill>
                  <a:srgbClr val="C00000"/>
                </a:solidFill>
              </a:rPr>
              <a:t>chorus</a:t>
            </a:r>
            <a:r>
              <a:rPr lang="ru-RU" sz="2800" b="1" dirty="0">
                <a:solidFill>
                  <a:srgbClr val="C00000"/>
                </a:solidFill>
              </a:rPr>
              <a:t>»- </a:t>
            </a:r>
            <a:r>
              <a:rPr lang="ru-RU" sz="2800" b="1" dirty="0"/>
              <a:t>толпа, собрание, коллектив людей, исполняющий вокальную музыку. Но не всякий коллектив можно назвать хором. 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C00000"/>
                </a:solidFill>
              </a:rPr>
              <a:t>     Хор </a:t>
            </a:r>
            <a:r>
              <a:rPr lang="ru-RU" sz="2800" b="1" dirty="0"/>
              <a:t>– это сообщество людей, которые не просто вместе поют, они должны объединить свои души в едином порыве, чтобы создать по-настоящему прекрасную музыку. </a:t>
            </a:r>
          </a:p>
          <a:p>
            <a:pPr>
              <a:buFontTx/>
              <a:buNone/>
            </a:pPr>
            <a:r>
              <a:rPr lang="ru-RU" sz="2800" b="1" dirty="0"/>
              <a:t>Руководит хором </a:t>
            </a:r>
            <a:r>
              <a:rPr lang="ru-RU" sz="2800" b="1" dirty="0">
                <a:solidFill>
                  <a:srgbClr val="C00000"/>
                </a:solidFill>
              </a:rPr>
              <a:t>дирижёр</a:t>
            </a:r>
            <a:r>
              <a:rPr lang="ru-RU" sz="2800" b="1" dirty="0"/>
              <a:t> или </a:t>
            </a:r>
            <a:r>
              <a:rPr lang="ru-RU" sz="2800" b="1" dirty="0">
                <a:solidFill>
                  <a:srgbClr val="C00000"/>
                </a:solidFill>
              </a:rPr>
              <a:t>хормейстер</a:t>
            </a:r>
            <a:r>
              <a:rPr lang="ru-RU" sz="2800" b="1" dirty="0"/>
              <a:t>.</a:t>
            </a:r>
          </a:p>
          <a:p>
            <a:pPr>
              <a:buFontTx/>
              <a:buNone/>
            </a:pPr>
            <a:endParaRPr lang="ru-RU" sz="28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Откуда произошла хоровая музыка?</a:t>
            </a:r>
          </a:p>
          <a:p>
            <a:endParaRPr lang="ru-RU" dirty="0"/>
          </a:p>
          <a:p>
            <a:r>
              <a:rPr lang="ru-RU" dirty="0" smtClean="0"/>
              <a:t>Ответ найдите в учебнике на </a:t>
            </a:r>
            <a:r>
              <a:rPr lang="ru-RU" dirty="0" err="1" smtClean="0"/>
              <a:t>стр</a:t>
            </a:r>
            <a:r>
              <a:rPr lang="ru-RU" dirty="0" smtClean="0"/>
              <a:t> 79-80</a:t>
            </a:r>
            <a:endParaRPr lang="ru-RU" dirty="0"/>
          </a:p>
        </p:txBody>
      </p:sp>
    </p:spTree>
  </p:cSld>
  <p:clrMapOvr>
    <a:masterClrMapping/>
  </p:clrMapOvr>
  <p:transition spd="med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-387350"/>
            <a:ext cx="7467600" cy="387350"/>
          </a:xfrm>
        </p:spPr>
        <p:txBody>
          <a:bodyPr lIns="45720" rIns="45720"/>
          <a:lstStyle/>
          <a:p>
            <a:endParaRPr lang="ru-RU"/>
          </a:p>
        </p:txBody>
      </p:sp>
      <p:sp>
        <p:nvSpPr>
          <p:cNvPr id="31747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268413"/>
            <a:ext cx="8208962" cy="3384550"/>
          </a:xfrm>
        </p:spPr>
        <p:txBody>
          <a:bodyPr/>
          <a:lstStyle/>
          <a:p>
            <a:r>
              <a:rPr lang="ru-RU" sz="4300" b="1"/>
              <a:t>Одноголосное исполнение;</a:t>
            </a:r>
          </a:p>
          <a:p>
            <a:r>
              <a:rPr lang="ru-RU" sz="4300" b="1"/>
              <a:t>Многоголосное исполнение;</a:t>
            </a:r>
          </a:p>
          <a:p>
            <a:r>
              <a:rPr lang="ru-RU" sz="4300" b="1" i="1"/>
              <a:t>А капельное исполнение;</a:t>
            </a:r>
          </a:p>
          <a:p>
            <a:r>
              <a:rPr lang="ru-RU" sz="4300" b="1" i="1"/>
              <a:t>Исполнение с сопровождением.</a:t>
            </a:r>
            <a:endParaRPr lang="ru-RU" sz="4300" b="1"/>
          </a:p>
          <a:p>
            <a:pPr>
              <a:buFontTx/>
              <a:buNone/>
            </a:pPr>
            <a:endParaRPr lang="ru-RU" sz="4300" b="1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258888" y="188913"/>
            <a:ext cx="6611937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3200" b="1">
                <a:solidFill>
                  <a:srgbClr val="02A457"/>
                </a:solidFill>
                <a:latin typeface="Arial" charset="0"/>
              </a:rPr>
              <a:t>Разновидности хорового пения</a:t>
            </a:r>
          </a:p>
          <a:p>
            <a:pPr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3200" b="1">
              <a:solidFill>
                <a:srgbClr val="02A457"/>
              </a:solidFill>
              <a:latin typeface="Arial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</a:rPr>
              <a:t>                   </a:t>
            </a:r>
            <a:r>
              <a:rPr lang="ru-RU" smtClean="0">
                <a:latin typeface="Times New Roman" pitchFamily="18" charset="0"/>
              </a:rPr>
              <a:t>Отче наш</a:t>
            </a:r>
          </a:p>
        </p:txBody>
      </p:sp>
      <p:pic>
        <p:nvPicPr>
          <p:cNvPr id="90115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628775"/>
            <a:ext cx="9144000" cy="7248525"/>
          </a:xfrm>
          <a:noFill/>
        </p:spPr>
      </p:pic>
      <p:pic>
        <p:nvPicPr>
          <p:cNvPr id="7" name="hor_tureckogo_-_otche_nas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8350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Что слышится в хоровом церковном пении?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Ответ найдите на стр. 80 учебника</a:t>
            </a:r>
            <a:endParaRPr lang="ru-RU" dirty="0"/>
          </a:p>
        </p:txBody>
      </p:sp>
    </p:spTree>
  </p:cSld>
  <p:clrMapOvr>
    <a:masterClrMapping/>
  </p:clrMapOvr>
  <p:transition spd="med">
    <p:wedge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7_metodicheskayarazrabotka">
  <a:themeElements>
    <a:clrScheme name="Другая 7">
      <a:dk1>
        <a:sysClr val="windowText" lastClr="000000"/>
      </a:dk1>
      <a:lt1>
        <a:srgbClr val="3E3F67"/>
      </a:lt1>
      <a:dk2>
        <a:srgbClr val="FFFFFF"/>
      </a:dk2>
      <a:lt2>
        <a:srgbClr val="9DBDD2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7_metodicheskayarazrabotka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metodicheskayarazrabotka</Template>
  <TotalTime>2212</TotalTime>
  <Words>362</Words>
  <Application>Microsoft Office PowerPoint</Application>
  <PresentationFormat>Экран (4:3)</PresentationFormat>
  <Paragraphs>70</Paragraphs>
  <Slides>22</Slides>
  <Notes>4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Franklin Gothic Book</vt:lpstr>
      <vt:lpstr>Wingdings 2</vt:lpstr>
      <vt:lpstr>Calibri</vt:lpstr>
      <vt:lpstr>Verdana</vt:lpstr>
      <vt:lpstr>Times New Roman</vt:lpstr>
      <vt:lpstr>Wingdings</vt:lpstr>
      <vt:lpstr>Оформление по умолчанию</vt:lpstr>
      <vt:lpstr>7_metodicheskayarazrabotka</vt:lpstr>
      <vt:lpstr>Р.н.п. «Есть на Волге утёс»</vt:lpstr>
      <vt:lpstr>Слайд 2</vt:lpstr>
      <vt:lpstr>Слайд 3</vt:lpstr>
      <vt:lpstr>«Народная хоровая музыка. Хоровая музыка в храме»   </vt:lpstr>
      <vt:lpstr>Слайд 5</vt:lpstr>
      <vt:lpstr>Слайд 6</vt:lpstr>
      <vt:lpstr>Слайд 7</vt:lpstr>
      <vt:lpstr>                   Отче наш</vt:lpstr>
      <vt:lpstr>Слайд 9</vt:lpstr>
      <vt:lpstr>Слайд 10</vt:lpstr>
      <vt:lpstr>Смешанный хор </vt:lpstr>
      <vt:lpstr>Хор мальчиков и юношей</vt:lpstr>
      <vt:lpstr>Слайд 13</vt:lpstr>
      <vt:lpstr>Женский хор</vt:lpstr>
      <vt:lpstr>Детский хор</vt:lpstr>
      <vt:lpstr>Слайд 16</vt:lpstr>
      <vt:lpstr>Академический хор</vt:lpstr>
      <vt:lpstr>Народные хоры</vt:lpstr>
      <vt:lpstr>Церковные хоры</vt:lpstr>
      <vt:lpstr>Слайд 20</vt:lpstr>
      <vt:lpstr>Слайд 21</vt:lpstr>
      <vt:lpstr>Певческие голоса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Р.н.п. «Есть на Волге утёс»</dc:title>
  <dc:creator>Admin</dc:creator>
  <cp:lastModifiedBy>1</cp:lastModifiedBy>
  <cp:revision>204</cp:revision>
  <dcterms:created xsi:type="dcterms:W3CDTF">2010-11-05T00:02:57Z</dcterms:created>
  <dcterms:modified xsi:type="dcterms:W3CDTF">2019-12-09T07:29:39Z</dcterms:modified>
</cp:coreProperties>
</file>