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301" r:id="rId4"/>
    <p:sldId id="316" r:id="rId5"/>
    <p:sldId id="312" r:id="rId6"/>
    <p:sldId id="307" r:id="rId7"/>
    <p:sldId id="315" r:id="rId8"/>
    <p:sldId id="317" r:id="rId9"/>
    <p:sldId id="303" r:id="rId10"/>
    <p:sldId id="302" r:id="rId11"/>
    <p:sldId id="304" r:id="rId12"/>
    <p:sldId id="305" r:id="rId13"/>
    <p:sldId id="259" r:id="rId14"/>
    <p:sldId id="260" r:id="rId15"/>
    <p:sldId id="262" r:id="rId16"/>
    <p:sldId id="274" r:id="rId17"/>
    <p:sldId id="276" r:id="rId18"/>
    <p:sldId id="280" r:id="rId19"/>
    <p:sldId id="281" r:id="rId20"/>
    <p:sldId id="282" r:id="rId21"/>
    <p:sldId id="283" r:id="rId22"/>
    <p:sldId id="284" r:id="rId23"/>
    <p:sldId id="29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66FF66"/>
    <a:srgbClr val="99FF33"/>
    <a:srgbClr val="9999FF"/>
    <a:srgbClr val="FF9933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4660"/>
  </p:normalViewPr>
  <p:slideViewPr>
    <p:cSldViewPr>
      <p:cViewPr varScale="1">
        <p:scale>
          <a:sx n="107" d="100"/>
          <a:sy n="107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17772-19D1-42FE-A4B9-5FF6A08B95EC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6E894-B015-4F8C-9BEB-ED4B86ABC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22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6E894-B015-4F8C-9BEB-ED4B86ABC05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2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22.xml"/><Relationship Id="rId4" Type="http://schemas.openxmlformats.org/officeDocument/2006/relationships/slide" Target="slide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slide" Target="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интерактивного занимательного материала в становлении сенсорных эталонов</a:t>
            </a: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500570"/>
            <a:ext cx="4057656" cy="113823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Группа № 11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Monotype Corsiva" pitchFamily="66" charset="0"/>
              </a:rPr>
              <a:t>Клюева.О.В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2019год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751344"/>
            <a:ext cx="72728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Наглядные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Проблемные и игровые ситуации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Сюрпризный момент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 упражнения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28952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212204" y="-205910"/>
            <a:ext cx="9356204" cy="200906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Интеграция </a:t>
            </a:r>
            <a:r>
              <a:rPr lang="ru-RU" sz="2800" b="1" i="1" dirty="0" smtClean="0">
                <a:ln w="1143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образовательных областей в процессе использования интерактивного занимательного материала в становлении сенсорных эталонов</a:t>
            </a:r>
            <a:endParaRPr lang="ru-RU" sz="2800" b="1" i="1" dirty="0">
              <a:ln w="11430"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323528" y="2708920"/>
            <a:ext cx="2329588" cy="1422032"/>
            <a:chOff x="10" y="1080125"/>
            <a:chExt cx="2329588" cy="1422032"/>
          </a:xfrm>
          <a:scene3d>
            <a:camera prst="orthographicFront"/>
            <a:lightRig rig="flat" dir="t"/>
          </a:scene3d>
        </p:grpSpPr>
        <p:sp>
          <p:nvSpPr>
            <p:cNvPr id="5" name="Овал 4"/>
            <p:cNvSpPr/>
            <p:nvPr/>
          </p:nvSpPr>
          <p:spPr>
            <a:xfrm>
              <a:off x="10" y="1080125"/>
              <a:ext cx="2329588" cy="142203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341171" y="1288377"/>
              <a:ext cx="1647266" cy="10055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Georgia" pitchFamily="18" charset="0"/>
                </a:rPr>
                <a:t>Физическое развитие</a:t>
              </a:r>
            </a:p>
          </p:txBody>
        </p:sp>
      </p:grpSp>
      <p:grpSp>
        <p:nvGrpSpPr>
          <p:cNvPr id="4" name="Группа 6"/>
          <p:cNvGrpSpPr/>
          <p:nvPr/>
        </p:nvGrpSpPr>
        <p:grpSpPr>
          <a:xfrm>
            <a:off x="2915816" y="3212976"/>
            <a:ext cx="3375544" cy="1720692"/>
            <a:chOff x="2376244" y="2088230"/>
            <a:chExt cx="3375544" cy="1720692"/>
          </a:xfrm>
          <a:scene3d>
            <a:camera prst="orthographicFront"/>
            <a:lightRig rig="flat" dir="t"/>
          </a:scene3d>
        </p:grpSpPr>
        <p:sp>
          <p:nvSpPr>
            <p:cNvPr id="8" name="Овал 7"/>
            <p:cNvSpPr/>
            <p:nvPr/>
          </p:nvSpPr>
          <p:spPr>
            <a:xfrm>
              <a:off x="2376244" y="2088230"/>
              <a:ext cx="3375544" cy="172069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Сенсорные эталоны</a:t>
              </a:r>
              <a:endPara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вал 4"/>
            <p:cNvSpPr/>
            <p:nvPr/>
          </p:nvSpPr>
          <p:spPr>
            <a:xfrm>
              <a:off x="2870581" y="2340219"/>
              <a:ext cx="2386870" cy="12167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b="1" i="1" dirty="0">
                <a:latin typeface="Georgia" pitchFamily="18" charset="0"/>
              </a:endParaRPr>
            </a:p>
          </p:txBody>
        </p:sp>
      </p:grpSp>
      <p:grpSp>
        <p:nvGrpSpPr>
          <p:cNvPr id="7" name="Группа 9"/>
          <p:cNvGrpSpPr/>
          <p:nvPr/>
        </p:nvGrpSpPr>
        <p:grpSpPr>
          <a:xfrm>
            <a:off x="3059832" y="1556792"/>
            <a:ext cx="3312368" cy="1139525"/>
            <a:chOff x="2144686" y="71998"/>
            <a:chExt cx="3255911" cy="1427557"/>
          </a:xfrm>
          <a:scene3d>
            <a:camera prst="orthographicFront"/>
            <a:lightRig rig="flat" dir="t"/>
          </a:scene3d>
        </p:grpSpPr>
        <p:sp>
          <p:nvSpPr>
            <p:cNvPr id="11" name="Овал 10"/>
            <p:cNvSpPr/>
            <p:nvPr/>
          </p:nvSpPr>
          <p:spPr>
            <a:xfrm>
              <a:off x="2144686" y="71998"/>
              <a:ext cx="3255911" cy="1427557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2621503" y="281059"/>
              <a:ext cx="2302277" cy="10094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Georgia" pitchFamily="18" charset="0"/>
                </a:rPr>
                <a:t>Познавательное развитие</a:t>
              </a:r>
            </a:p>
          </p:txBody>
        </p:sp>
      </p:grpSp>
      <p:grpSp>
        <p:nvGrpSpPr>
          <p:cNvPr id="10" name="Группа 12"/>
          <p:cNvGrpSpPr/>
          <p:nvPr/>
        </p:nvGrpSpPr>
        <p:grpSpPr>
          <a:xfrm>
            <a:off x="6660232" y="2996952"/>
            <a:ext cx="1929077" cy="1298335"/>
            <a:chOff x="5616628" y="1008124"/>
            <a:chExt cx="1929077" cy="1298335"/>
          </a:xfrm>
          <a:scene3d>
            <a:camera prst="orthographicFront"/>
            <a:lightRig rig="flat" dir="t"/>
          </a:scene3d>
        </p:grpSpPr>
        <p:sp>
          <p:nvSpPr>
            <p:cNvPr id="14" name="Овал 13"/>
            <p:cNvSpPr/>
            <p:nvPr/>
          </p:nvSpPr>
          <p:spPr>
            <a:xfrm>
              <a:off x="5616628" y="1008124"/>
              <a:ext cx="1929077" cy="1298335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Овал 4"/>
            <p:cNvSpPr/>
            <p:nvPr/>
          </p:nvSpPr>
          <p:spPr>
            <a:xfrm>
              <a:off x="5899135" y="1198261"/>
              <a:ext cx="1364063" cy="9180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Georgia" pitchFamily="18" charset="0"/>
                </a:rPr>
                <a:t>Речевое развитие</a:t>
              </a:r>
            </a:p>
          </p:txBody>
        </p:sp>
      </p:grpSp>
      <p:grpSp>
        <p:nvGrpSpPr>
          <p:cNvPr id="13" name="Группа 15"/>
          <p:cNvGrpSpPr/>
          <p:nvPr/>
        </p:nvGrpSpPr>
        <p:grpSpPr>
          <a:xfrm>
            <a:off x="5364088" y="5013176"/>
            <a:ext cx="2954853" cy="1427112"/>
            <a:chOff x="7307548" y="5911181"/>
            <a:chExt cx="2954853" cy="1427112"/>
          </a:xfrm>
          <a:scene3d>
            <a:camera prst="orthographicFront"/>
            <a:lightRig rig="flat" dir="t"/>
          </a:scene3d>
        </p:grpSpPr>
        <p:sp>
          <p:nvSpPr>
            <p:cNvPr id="17" name="Овал 16"/>
            <p:cNvSpPr/>
            <p:nvPr/>
          </p:nvSpPr>
          <p:spPr>
            <a:xfrm>
              <a:off x="7307548" y="5911181"/>
              <a:ext cx="2954853" cy="142711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Овал 4"/>
            <p:cNvSpPr/>
            <p:nvPr/>
          </p:nvSpPr>
          <p:spPr>
            <a:xfrm>
              <a:off x="7811604" y="6127205"/>
              <a:ext cx="2089395" cy="10091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Georgia" pitchFamily="18" charset="0"/>
                </a:rPr>
                <a:t>Художественно- эстетическое развитие</a:t>
              </a:r>
            </a:p>
          </p:txBody>
        </p:sp>
      </p:grpSp>
      <p:grpSp>
        <p:nvGrpSpPr>
          <p:cNvPr id="16" name="Группа 18"/>
          <p:cNvGrpSpPr/>
          <p:nvPr/>
        </p:nvGrpSpPr>
        <p:grpSpPr>
          <a:xfrm>
            <a:off x="683568" y="5013176"/>
            <a:ext cx="3302002" cy="1400312"/>
            <a:chOff x="154384" y="3961857"/>
            <a:chExt cx="3302002" cy="1400312"/>
          </a:xfrm>
          <a:scene3d>
            <a:camera prst="orthographicFront"/>
            <a:lightRig rig="flat" dir="t"/>
          </a:scene3d>
        </p:grpSpPr>
        <p:sp>
          <p:nvSpPr>
            <p:cNvPr id="20" name="Овал 19"/>
            <p:cNvSpPr/>
            <p:nvPr/>
          </p:nvSpPr>
          <p:spPr>
            <a:xfrm>
              <a:off x="154384" y="3961857"/>
              <a:ext cx="3302002" cy="1400312"/>
            </a:xfrm>
            <a:prstGeom prst="ellipse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Овал 4"/>
            <p:cNvSpPr/>
            <p:nvPr/>
          </p:nvSpPr>
          <p:spPr>
            <a:xfrm>
              <a:off x="637951" y="4166928"/>
              <a:ext cx="2334868" cy="9901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2860" tIns="22860" rIns="22860" bIns="22860" spcCol="127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srgbClr val="002060"/>
                  </a:solidFill>
                  <a:latin typeface="Georgia" pitchFamily="18" charset="0"/>
                </a:rPr>
                <a:t>Социально-коммуникативное развитие</a:t>
              </a:r>
            </a:p>
          </p:txBody>
        </p:sp>
      </p:grpSp>
      <p:grpSp>
        <p:nvGrpSpPr>
          <p:cNvPr id="19" name="Группа 21"/>
          <p:cNvGrpSpPr/>
          <p:nvPr/>
        </p:nvGrpSpPr>
        <p:grpSpPr>
          <a:xfrm rot="212170">
            <a:off x="2572100" y="3510977"/>
            <a:ext cx="339906" cy="539815"/>
            <a:chOff x="2181504" y="2120398"/>
            <a:chExt cx="339906" cy="539815"/>
          </a:xfrm>
          <a:scene3d>
            <a:camera prst="orthographicFront"/>
            <a:lightRig rig="flat" dir="t"/>
          </a:scene3d>
        </p:grpSpPr>
        <p:sp>
          <p:nvSpPr>
            <p:cNvPr id="23" name="Стрелка вправо 22"/>
            <p:cNvSpPr/>
            <p:nvPr/>
          </p:nvSpPr>
          <p:spPr>
            <a:xfrm rot="12105784">
              <a:off x="2181504" y="2120398"/>
              <a:ext cx="339906" cy="53981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трелка вправо 4"/>
            <p:cNvSpPr/>
            <p:nvPr/>
          </p:nvSpPr>
          <p:spPr>
            <a:xfrm rot="22905784">
              <a:off x="2279842" y="2247265"/>
              <a:ext cx="237934" cy="323889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22" name="Группа 24"/>
          <p:cNvGrpSpPr/>
          <p:nvPr/>
        </p:nvGrpSpPr>
        <p:grpSpPr>
          <a:xfrm rot="522051">
            <a:off x="4448822" y="2819937"/>
            <a:ext cx="539815" cy="316561"/>
            <a:chOff x="3639797" y="1644881"/>
            <a:chExt cx="539815" cy="316561"/>
          </a:xfrm>
          <a:scene3d>
            <a:camera prst="orthographicFront"/>
            <a:lightRig rig="flat" dir="t"/>
          </a:scene3d>
        </p:grpSpPr>
        <p:sp>
          <p:nvSpPr>
            <p:cNvPr id="26" name="Стрелка вправо 25"/>
            <p:cNvSpPr/>
            <p:nvPr/>
          </p:nvSpPr>
          <p:spPr>
            <a:xfrm rot="15739636">
              <a:off x="3751424" y="1533254"/>
              <a:ext cx="316561" cy="53981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трелка вправо 4"/>
            <p:cNvSpPr/>
            <p:nvPr/>
          </p:nvSpPr>
          <p:spPr>
            <a:xfrm rot="26539636">
              <a:off x="3805248" y="1688276"/>
              <a:ext cx="221593" cy="323889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25" name="Группа 27"/>
          <p:cNvGrpSpPr/>
          <p:nvPr/>
        </p:nvGrpSpPr>
        <p:grpSpPr>
          <a:xfrm rot="803205">
            <a:off x="6358147" y="3604324"/>
            <a:ext cx="333809" cy="539815"/>
            <a:chOff x="5358548" y="1928959"/>
            <a:chExt cx="333809" cy="539815"/>
          </a:xfrm>
          <a:scene3d>
            <a:camera prst="orthographicFront"/>
            <a:lightRig rig="flat" dir="t"/>
          </a:scene3d>
        </p:grpSpPr>
        <p:sp>
          <p:nvSpPr>
            <p:cNvPr id="29" name="Стрелка вправо 28"/>
            <p:cNvSpPr/>
            <p:nvPr/>
          </p:nvSpPr>
          <p:spPr>
            <a:xfrm rot="19970545">
              <a:off x="5358548" y="1928959"/>
              <a:ext cx="333809" cy="53981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Стрелка вправо 4"/>
            <p:cNvSpPr/>
            <p:nvPr/>
          </p:nvSpPr>
          <p:spPr>
            <a:xfrm rot="19970545">
              <a:off x="5364068" y="2059777"/>
              <a:ext cx="233666" cy="323889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28" name="Группа 30"/>
          <p:cNvGrpSpPr/>
          <p:nvPr/>
        </p:nvGrpSpPr>
        <p:grpSpPr>
          <a:xfrm rot="608600">
            <a:off x="5625132" y="4677250"/>
            <a:ext cx="321756" cy="539815"/>
            <a:chOff x="5011881" y="3600306"/>
            <a:chExt cx="321756" cy="539815"/>
          </a:xfrm>
          <a:scene3d>
            <a:camera prst="orthographicFront"/>
            <a:lightRig rig="flat" dir="t"/>
          </a:scene3d>
        </p:grpSpPr>
        <p:sp>
          <p:nvSpPr>
            <p:cNvPr id="32" name="Стрелка вправо 31"/>
            <p:cNvSpPr/>
            <p:nvPr/>
          </p:nvSpPr>
          <p:spPr>
            <a:xfrm rot="2384093">
              <a:off x="5011881" y="3600306"/>
              <a:ext cx="321756" cy="53981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трелка вправо 4"/>
            <p:cNvSpPr/>
            <p:nvPr/>
          </p:nvSpPr>
          <p:spPr>
            <a:xfrm rot="2384093">
              <a:off x="5023029" y="3677417"/>
              <a:ext cx="225229" cy="323889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  <p:grpSp>
        <p:nvGrpSpPr>
          <p:cNvPr id="31" name="Группа 33"/>
          <p:cNvGrpSpPr/>
          <p:nvPr/>
        </p:nvGrpSpPr>
        <p:grpSpPr>
          <a:xfrm rot="20333452">
            <a:off x="3203848" y="4653136"/>
            <a:ext cx="340408" cy="539815"/>
            <a:chOff x="2704312" y="3581044"/>
            <a:chExt cx="340408" cy="539815"/>
          </a:xfrm>
          <a:scene3d>
            <a:camera prst="orthographicFront"/>
            <a:lightRig rig="flat" dir="t"/>
          </a:scene3d>
        </p:grpSpPr>
        <p:sp>
          <p:nvSpPr>
            <p:cNvPr id="35" name="Стрелка вправо 34"/>
            <p:cNvSpPr/>
            <p:nvPr/>
          </p:nvSpPr>
          <p:spPr>
            <a:xfrm rot="8568924">
              <a:off x="2704312" y="3581044"/>
              <a:ext cx="340408" cy="53981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Стрелка вправо 4"/>
            <p:cNvSpPr/>
            <p:nvPr/>
          </p:nvSpPr>
          <p:spPr>
            <a:xfrm rot="19368924">
              <a:off x="2796053" y="3658146"/>
              <a:ext cx="238286" cy="323889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/>
            </a:p>
          </p:txBody>
        </p:sp>
      </p:grpSp>
    </p:spTree>
    <p:extLst>
      <p:ext uri="{BB962C8B-B14F-4D97-AF65-F5344CB8AC3E}">
        <p14:creationId xmlns:p14="http://schemas.microsoft.com/office/powerpoint/2010/main" val="16460189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820472" cy="2062103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предметно- пространственной среды в групповом помещении по образовательной области «Познавательное развитие»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7" b="15674"/>
          <a:stretch/>
        </p:blipFill>
        <p:spPr>
          <a:xfrm>
            <a:off x="251520" y="4575373"/>
            <a:ext cx="1248806" cy="16212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9" r="5728"/>
          <a:stretch/>
        </p:blipFill>
        <p:spPr>
          <a:xfrm>
            <a:off x="6418554" y="2708920"/>
            <a:ext cx="2432485" cy="21439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8" y="2492896"/>
            <a:ext cx="2304256" cy="17281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304" y="2571811"/>
            <a:ext cx="2221390" cy="16660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601274"/>
            <a:ext cx="2483768" cy="18628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853" y="4637514"/>
            <a:ext cx="2620403" cy="196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280306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6072230"/>
          </a:xfrm>
        </p:spPr>
        <p:txBody>
          <a:bodyPr>
            <a:normAutofit fontScale="85000" lnSpcReduction="10000"/>
          </a:bodyPr>
          <a:lstStyle/>
          <a:p>
            <a:pPr indent="342900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интерактивного занимательного материала в становлении сенсорных эталонов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способу подачи информации достигаются следующие результаты: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легче усваивают понятия формы, цвета и величины;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возникает умение ориентироваться в пространстве и на плоскости;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тренируется эффективность внимания;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пополняется словарный запас;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мелкая моторика, формируется тончайшая координация глаз;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воображение и творческие способности.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15106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использования ИКТ :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образовательного процесса;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используется графическая, текстовая,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аудиовизульная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информация;</a:t>
            </a:r>
          </a:p>
          <a:p>
            <a:pPr indent="3429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анимации</a:t>
            </a:r>
            <a:r>
              <a:rPr lang="ru-RU" dirty="0" smtClean="0">
                <a:latin typeface="Monotype Corsiva" pitchFamily="66" charset="0"/>
              </a:rPr>
              <a:t>;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49" y="3722668"/>
            <a:ext cx="2175055" cy="1631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895" y="3614719"/>
            <a:ext cx="2318985" cy="1739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852" y="4538313"/>
            <a:ext cx="2664296" cy="199822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познакомимся: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76886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Цвет:</a:t>
            </a:r>
          </a:p>
          <a:p>
            <a:pPr algn="ctr">
              <a:buNone/>
            </a:pPr>
            <a:endParaRPr lang="ru-RU" b="1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b="1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Форма: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Управляющая кнопка: настраиваемая 3">
            <a:hlinkClick r:id="rId2" action="ppaction://hlinksldjump" highlightClick="1"/>
          </p:cNvPr>
          <p:cNvSpPr/>
          <p:nvPr/>
        </p:nvSpPr>
        <p:spPr>
          <a:xfrm>
            <a:off x="1000100" y="1571612"/>
            <a:ext cx="1428760" cy="1071570"/>
          </a:xfrm>
          <a:prstGeom prst="actionButtonBlank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цвет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2786050" y="1571612"/>
            <a:ext cx="1428760" cy="1071570"/>
          </a:xfrm>
          <a:prstGeom prst="actionButtonBlank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 цвет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4572000" y="1571612"/>
            <a:ext cx="1428760" cy="107157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Управляющая кнопка: настраиваемая 8">
            <a:hlinkClick r:id="rId5" action="ppaction://hlinksldjump" highlightClick="1"/>
          </p:cNvPr>
          <p:cNvSpPr/>
          <p:nvPr/>
        </p:nvSpPr>
        <p:spPr>
          <a:xfrm>
            <a:off x="6357950" y="1571612"/>
            <a:ext cx="1428760" cy="1071570"/>
          </a:xfrm>
          <a:prstGeom prst="actionButtonBlank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 цвет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1071538" y="3857628"/>
            <a:ext cx="1607355" cy="1428760"/>
          </a:xfrm>
          <a:prstGeom prst="actionButtonBlank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>
            <a:hlinkClick r:id="rId6" action="ppaction://hlinksldjump"/>
          </p:cNvPr>
          <p:cNvSpPr/>
          <p:nvPr/>
        </p:nvSpPr>
        <p:spPr>
          <a:xfrm>
            <a:off x="3571868" y="3786190"/>
            <a:ext cx="1500198" cy="15001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Равнобедренный треугольник 12">
            <a:hlinkClick r:id="rId4" action="ppaction://hlinksldjump"/>
          </p:cNvPr>
          <p:cNvSpPr/>
          <p:nvPr/>
        </p:nvSpPr>
        <p:spPr>
          <a:xfrm>
            <a:off x="6072198" y="3786190"/>
            <a:ext cx="1714512" cy="142876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Треугольник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Управляющая кнопка: настраиваемая 10">
            <a:hlinkClick r:id="rId2" action="ppaction://hlinksldjump" highlightClick="1"/>
          </p:cNvPr>
          <p:cNvSpPr/>
          <p:nvPr/>
        </p:nvSpPr>
        <p:spPr>
          <a:xfrm>
            <a:off x="2285984" y="2857496"/>
            <a:ext cx="4214842" cy="42862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игры: цвет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Управляющая кнопка: настраиваемая 13">
            <a:hlinkClick r:id="rId7" action="ppaction://hlinksldjump" highlightClick="1"/>
          </p:cNvPr>
          <p:cNvSpPr/>
          <p:nvPr/>
        </p:nvSpPr>
        <p:spPr>
          <a:xfrm>
            <a:off x="2214546" y="5429264"/>
            <a:ext cx="4214842" cy="42862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игры: форма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857224" y="6072206"/>
            <a:ext cx="3500462" cy="571504"/>
          </a:xfrm>
          <a:prstGeom prst="actionButtonBlank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4500562" y="6072206"/>
            <a:ext cx="3500462" cy="571504"/>
          </a:xfrm>
          <a:prstGeom prst="actionButtonBlank">
            <a:avLst/>
          </a:prstGeom>
          <a:solidFill>
            <a:srgbClr val="FFCC66"/>
          </a:solidFill>
          <a:ln>
            <a:solidFill>
              <a:srgbClr val="FF99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МОТОРИКА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8286776" y="1357298"/>
            <a:ext cx="500066" cy="4214842"/>
          </a:xfrm>
          <a:prstGeom prst="actionButtonBlank">
            <a:avLst/>
          </a:prstGeom>
          <a:solidFill>
            <a:srgbClr val="66FF66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Интерактивные игры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1. Дидактическая </a:t>
            </a:r>
            <a:r>
              <a:rPr lang="ru-RU" b="1" dirty="0" smtClean="0">
                <a:latin typeface="Monotype Corsiva" pitchFamily="66" charset="0"/>
              </a:rPr>
              <a:t>игра</a:t>
            </a:r>
            <a:r>
              <a:rPr lang="ru-RU" dirty="0" smtClean="0">
                <a:latin typeface="Monotype Corsiva" pitchFamily="66" charset="0"/>
              </a:rPr>
              <a:t>: </a:t>
            </a:r>
            <a:r>
              <a:rPr lang="ru-RU" i="1" dirty="0" smtClean="0">
                <a:latin typeface="Monotype Corsiva" pitchFamily="66" charset="0"/>
              </a:rPr>
              <a:t>«</a:t>
            </a:r>
            <a:r>
              <a:rPr lang="ru-RU" b="1" i="1" dirty="0" smtClean="0">
                <a:latin typeface="Monotype Corsiva" pitchFamily="66" charset="0"/>
              </a:rPr>
              <a:t>Укрась елочку</a:t>
            </a:r>
            <a:r>
              <a:rPr lang="ru-RU" i="1" dirty="0" smtClean="0">
                <a:latin typeface="Monotype Corsiva" pitchFamily="66" charset="0"/>
              </a:rPr>
              <a:t>»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Цель</a:t>
            </a:r>
            <a:r>
              <a:rPr lang="ru-RU" dirty="0" smtClean="0">
                <a:latin typeface="Monotype Corsiva" pitchFamily="66" charset="0"/>
              </a:rPr>
              <a:t>: - развитие сенсорного восприятия у детей раннего возраста.</a:t>
            </a:r>
          </a:p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Задачи</a:t>
            </a:r>
            <a:r>
              <a:rPr lang="ru-RU" dirty="0" smtClean="0">
                <a:latin typeface="Monotype Corsiva" pitchFamily="66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Учить детей различать цвета и использовать названия цветов в речи.</a:t>
            </a:r>
          </a:p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Ход игры: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Предложить детям </a:t>
            </a:r>
            <a:r>
              <a:rPr lang="ru-RU" b="1" dirty="0" smtClean="0">
                <a:latin typeface="Monotype Corsiva" pitchFamily="66" charset="0"/>
              </a:rPr>
              <a:t>украсить елочку</a:t>
            </a:r>
            <a:r>
              <a:rPr lang="ru-RU" dirty="0" smtClean="0">
                <a:latin typeface="Monotype Corsiva" pitchFamily="66" charset="0"/>
              </a:rPr>
              <a:t> игрушками красного цвета (желтого, синего, зеленого)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шка\Desktop\Новая папка (2)\Новая папка\elkaCH - копия (2) - копия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71480"/>
            <a:ext cx="1914504" cy="2712634"/>
          </a:xfrm>
          <a:prstGeom prst="rect">
            <a:avLst/>
          </a:prstGeom>
          <a:noFill/>
        </p:spPr>
      </p:pic>
      <p:pic>
        <p:nvPicPr>
          <p:cNvPr id="2051" name="Picture 3" descr="C:\Users\Иришка\Desktop\Новая папка (2)\Новая папка\elkaCH - копия (2)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00042"/>
            <a:ext cx="1966341" cy="2786082"/>
          </a:xfrm>
          <a:prstGeom prst="rect">
            <a:avLst/>
          </a:prstGeom>
          <a:noFill/>
        </p:spPr>
      </p:pic>
      <p:pic>
        <p:nvPicPr>
          <p:cNvPr id="2052" name="Picture 4" descr="C:\Users\Иришка\Desktop\Новая папка (2)\Новая папка\elkaCH - копия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71480"/>
            <a:ext cx="1966341" cy="2786082"/>
          </a:xfrm>
          <a:prstGeom prst="rect">
            <a:avLst/>
          </a:prstGeom>
          <a:noFill/>
        </p:spPr>
      </p:pic>
      <p:pic>
        <p:nvPicPr>
          <p:cNvPr id="2053" name="Picture 5" descr="C:\Users\Иришка\Desktop\Новая папка (2)\Новая папка\elkaCH.gif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428604"/>
            <a:ext cx="2105020" cy="2982575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3071802" y="5715016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86116" y="4500570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00298" y="6215082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143372" y="3714752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429256" y="3929066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72198" y="4929198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85786" y="5143512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72132" y="5429264"/>
            <a:ext cx="285752" cy="285752"/>
          </a:xfrm>
          <a:prstGeom prst="ellipse">
            <a:avLst/>
          </a:prstGeom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14810" y="4143380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786578" y="6143644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214546" y="3929066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14876" y="4143380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286248" y="5429264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500958" y="4143380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86116" y="5143512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785918" y="4714884"/>
            <a:ext cx="285752" cy="2857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714876" y="607220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857884" y="621508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643702" y="571501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072330" y="414338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929586" y="492919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571736" y="507207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7158" y="407194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929322" y="407194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714744" y="621508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786050" y="3643314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786314" y="4929198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8572528" y="4929198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8143900" y="621508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143768" y="5214950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571604" y="5786454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1000100" y="4214818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chilly" dir="t"/>
          </a:scene3d>
          <a:sp3d prstMaterial="powder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настраиваемая 39">
            <a:hlinkClick r:id="" action="ppaction://hlinkshowjump?jump=nextslide" highlightClick="1"/>
          </p:cNvPr>
          <p:cNvSpPr/>
          <p:nvPr/>
        </p:nvSpPr>
        <p:spPr>
          <a:xfrm>
            <a:off x="6786578" y="142852"/>
            <a:ext cx="2071702" cy="357190"/>
          </a:xfrm>
          <a:prstGeom prst="actionButtonBlank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6 L 0.10226 -0.26251 " pathEditMode="relative" ptsTypes="A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-0.11025 -0.2625 " pathEditMode="relative" ptsTypes="AA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14815E-6 L -0.51198 -0.34652 " pathEditMode="relative" ptsTypes="AA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00781 -0.63009 " pathEditMode="relative" ptsTypes="AA">
                                      <p:cBhvr>
                                        <p:cTn id="2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7.77778E-6 L -0.35434 -0.66157 " pathEditMode="relative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6 L 0.44878 -0.31481 " pathEditMode="relative" ptsTypes="AA">
                                      <p:cBhvr>
                                        <p:cTn id="3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66667E-6 L 0.18108 -0.48286 " pathEditMode="relative" ptsTypes="AA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3.7037E-7 L 0.5276 -0.28356 " pathEditMode="relative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-0.0316 -0.27315 " pathEditMode="relative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-0.04722 -0.32546 " pathEditMode="relative" ptsTypes="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3.33333E-6 L 0.20487 -0.38843 " pathEditMode="relative" ptsTypes="AA">
                                      <p:cBhvr>
                                        <p:cTn id="5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7.77778E-6 L 0.11824 -0.71411 " pathEditMode="relative" ptsTypes="AA">
                                      <p:cBhvr>
                                        <p:cTn id="6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0.49618 -0.30463 " pathEditMode="relative" ptsTypes="AA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6.66667E-6 L 0.40157 -0.58796 " pathEditMode="relative" ptsTypes="AA">
                                      <p:cBhvr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07407E-6 L 0.4724 -0.23102 " pathEditMode="relative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93 L 0.37031 -0.36644 " pathEditMode="relative" ptsTypes="AA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7.77778E-6 L -0.0394 -0.66135 " pathEditMode="relative" ptsTypes="AA"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3.7037E-6 L 0.39376 -0.6301 " pathEditMode="relative" ptsTypes="AA">
                                      <p:cBhvr>
                                        <p:cTn id="9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69 L -0.22744 -0.45069 " pathEditMode="relative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L 0.11823 -0.64051 " pathEditMode="relative" ptsTypes="AA">
                                      <p:cBhvr>
                                        <p:cTn id="10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37013 -0.46203 " pathEditMode="relative" ptsTypes="AA">
                                      <p:cBhvr>
                                        <p:cTn id="1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8.14815E-6 L -0.25191 -0.31504 " pathEditMode="relative" ptsTypes="AA">
                                      <p:cBhvr>
                                        <p:cTn id="1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13264 -0.3456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-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0.0092 -0.60555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-3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17326 -0.45139 " pathEditMode="relative" ptsTypes="AA">
                                      <p:cBhvr>
                                        <p:cTn id="1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-0.17136 -0.53264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08663 -0.3044 " pathEditMode="relative" ptsTypes="AA">
                                      <p:cBhvr>
                                        <p:cTn id="1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62223 -0.59838 " pathEditMode="relative" ptsTypes="AA">
                                      <p:cBhvr>
                                        <p:cTn id="14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8.14815E-6 L -0.33073 -0.56689 " pathEditMode="relative" ptsTypes="AA">
                                      <p:cBhvr>
                                        <p:cTn id="1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03941 -0.75579 " pathEditMode="relative" ptsTypes="AA">
                                      <p:cBhvr>
                                        <p:cTn id="1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8.14815E-6 L -0.86615 -0.53541 " pathEditMode="relative" ptsTypes="AA">
                                      <p:cBhvr>
                                        <p:cTn id="1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92593E-6 L -0.87413 -0.57731 " pathEditMode="relative" ptsTypes="AA">
                                      <p:cBhvr>
                                        <p:cTn id="1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Квадрат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357166"/>
            <a:ext cx="2214578" cy="2214578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143900" y="6286520"/>
            <a:ext cx="785818" cy="357190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Иришка\Desktop\я!\ДЕТСКИЙ САД\Использование ИКТ\39908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429000"/>
            <a:ext cx="2838469" cy="2838469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2" t="22959" r="13861" b="11193"/>
          <a:stretch/>
        </p:blipFill>
        <p:spPr>
          <a:xfrm>
            <a:off x="428596" y="1412776"/>
            <a:ext cx="2041864" cy="19175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8" t="10887" r="19146" b="8273"/>
          <a:stretch/>
        </p:blipFill>
        <p:spPr>
          <a:xfrm>
            <a:off x="683568" y="3840617"/>
            <a:ext cx="2024109" cy="201523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29114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Круг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857884" y="357166"/>
            <a:ext cx="2428892" cy="2428892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Иришка\Desktop\Новая папка (2)\Новая папка\122112262_3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098368" cy="3143272"/>
          </a:xfrm>
          <a:prstGeom prst="rect">
            <a:avLst/>
          </a:prstGeom>
          <a:noFill/>
        </p:spPr>
      </p:pic>
      <p:pic>
        <p:nvPicPr>
          <p:cNvPr id="7171" name="Picture 3" descr="C:\Users\Иришка\Desktop\Новая папка (2)\Новая папка\myach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3571876"/>
            <a:ext cx="2531929" cy="2689240"/>
          </a:xfrm>
          <a:prstGeom prst="rect">
            <a:avLst/>
          </a:prstGeom>
          <a:noFill/>
        </p:spPr>
      </p:pic>
      <p:pic>
        <p:nvPicPr>
          <p:cNvPr id="7172" name="Picture 4" descr="C:\Users\Иришка\Desktop\Новая папка (2)\Новая папка\watermelon_PNG264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71942"/>
            <a:ext cx="2667000" cy="2609850"/>
          </a:xfrm>
          <a:prstGeom prst="rect">
            <a:avLst/>
          </a:prstGeom>
          <a:noFill/>
        </p:spPr>
      </p:pic>
      <p:sp>
        <p:nvSpPr>
          <p:cNvPr id="8" name="Управляющая кнопка: возврат 7">
            <a:hlinkClick r:id="rId5" action="ppaction://hlinksldjump" highlightClick="1"/>
          </p:cNvPr>
          <p:cNvSpPr/>
          <p:nvPr/>
        </p:nvSpPr>
        <p:spPr>
          <a:xfrm>
            <a:off x="8143900" y="6286520"/>
            <a:ext cx="785818" cy="357190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ru-RU" sz="3600" dirty="0">
                <a:solidFill>
                  <a:srgbClr val="FF0000"/>
                </a:solidFill>
              </a:rPr>
              <a:t>Сенсорное развитие</a:t>
            </a:r>
            <a:r>
              <a:rPr lang="ru-RU" sz="3600" dirty="0"/>
              <a:t>, одно из важнейших направлений в раннем возрасте. </a:t>
            </a:r>
            <a:r>
              <a:rPr lang="ru-RU" sz="3600" dirty="0">
                <a:solidFill>
                  <a:srgbClr val="FF0000"/>
                </a:solidFill>
              </a:rPr>
              <a:t>Сенсорное восприятие </a:t>
            </a:r>
            <a:r>
              <a:rPr lang="ru-RU" sz="3600" dirty="0"/>
              <a:t>направлено на то, чтобы научить детей полно, точно и расчленено воспринимать предметы, их разнообразные свойства и отношения.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Треугольник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286512" y="285728"/>
            <a:ext cx="2486042" cy="2143140"/>
          </a:xfrm>
          <a:prstGeom prst="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 descr="C:\Users\Иришка\Desktop\Новая папка (2)\Новая папка\novogodnyaya_elk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2500306"/>
            <a:ext cx="2643206" cy="3962828"/>
          </a:xfrm>
          <a:prstGeom prst="rect">
            <a:avLst/>
          </a:prstGeom>
          <a:noFill/>
        </p:spPr>
      </p:pic>
      <p:pic>
        <p:nvPicPr>
          <p:cNvPr id="8196" name="Picture 4" descr="C:\Users\Иришка\Desktop\Новая папка (2)\Новая папка\899f582020332d78660385a245f4c6f3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290473">
            <a:off x="2480711" y="2684632"/>
            <a:ext cx="4025856" cy="1618656"/>
          </a:xfrm>
          <a:prstGeom prst="rect">
            <a:avLst/>
          </a:prstGeom>
          <a:noFill/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143900" y="6286520"/>
            <a:ext cx="785818" cy="357190"/>
          </a:xfrm>
          <a:prstGeom prst="actionButtonReturn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015"/>
          <a:stretch/>
        </p:blipFill>
        <p:spPr>
          <a:xfrm>
            <a:off x="444373" y="1628800"/>
            <a:ext cx="2501028" cy="25010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8" t="12103" r="16556" b="16411"/>
          <a:stretch/>
        </p:blipFill>
        <p:spPr>
          <a:xfrm>
            <a:off x="827584" y="4381810"/>
            <a:ext cx="2117817" cy="17171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Интерактивная игра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Д. И. </a:t>
            </a:r>
            <a:r>
              <a:rPr lang="ru-RU" i="1" dirty="0" smtClean="0">
                <a:latin typeface="Monotype Corsiva" pitchFamily="66" charset="0"/>
              </a:rPr>
              <a:t>«Спрячь мышку»</a:t>
            </a: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u="sng" dirty="0" smtClean="0">
                <a:latin typeface="Monotype Corsiva" pitchFamily="66" charset="0"/>
              </a:rPr>
              <a:t>Цель</a:t>
            </a:r>
            <a:r>
              <a:rPr lang="ru-RU" dirty="0" smtClean="0">
                <a:latin typeface="Monotype Corsiva" pitchFamily="66" charset="0"/>
              </a:rPr>
              <a:t>: </a:t>
            </a:r>
            <a:r>
              <a:rPr lang="ru-RU" b="1" dirty="0" smtClean="0">
                <a:latin typeface="Monotype Corsiva" pitchFamily="66" charset="0"/>
              </a:rPr>
              <a:t>Развивать</a:t>
            </a:r>
            <a:r>
              <a:rPr lang="ru-RU" dirty="0" smtClean="0">
                <a:latin typeface="Monotype Corsiva" pitchFamily="66" charset="0"/>
              </a:rPr>
              <a:t> умение соотносить по форме, цвету и размеру прорези и вкладыши. </a:t>
            </a:r>
            <a:r>
              <a:rPr lang="ru-RU" b="1" dirty="0" smtClean="0">
                <a:latin typeface="Monotype Corsiva" pitchFamily="66" charset="0"/>
              </a:rPr>
              <a:t>Развивать внимание</a:t>
            </a:r>
            <a:r>
              <a:rPr lang="ru-RU" dirty="0" smtClean="0">
                <a:latin typeface="Monotype Corsiva" pitchFamily="66" charset="0"/>
              </a:rPr>
              <a:t>, мышление.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Правила </a:t>
            </a:r>
            <a:r>
              <a:rPr lang="ru-RU" b="1" dirty="0" smtClean="0">
                <a:latin typeface="Monotype Corsiva" pitchFamily="66" charset="0"/>
              </a:rPr>
              <a:t>игры</a:t>
            </a:r>
            <a:r>
              <a:rPr lang="ru-RU" dirty="0" smtClean="0">
                <a:latin typeface="Monotype Corsiva" pitchFamily="66" charset="0"/>
              </a:rPr>
              <a:t>: Педагог показывает детям, в каких домиках поселились мышки.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- Мышки сейчас глядят в окошки. Окошки у всех </a:t>
            </a:r>
            <a:r>
              <a:rPr lang="ru-RU" u="sng" dirty="0" smtClean="0">
                <a:latin typeface="Monotype Corsiva" pitchFamily="66" charset="0"/>
              </a:rPr>
              <a:t>разные</a:t>
            </a:r>
            <a:r>
              <a:rPr lang="ru-RU" dirty="0" smtClean="0">
                <a:latin typeface="Monotype Corsiva" pitchFamily="66" charset="0"/>
              </a:rPr>
              <a:t>: круглые, квадратные, треугольные. Эти окошки мышки закрывают только ночью, когда ложатся спать или когда увидят поблизости кошку. Представьте себе, что наступила ночь, и мышкам нужно закрыть окошки. Закройте так, чтобы форма окошка совпала с формой крышечки, чтоб они были плотно закрыты.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Наступило утро, открывайте окошки.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Но, вот, идет кошка. Спрячьте быстро мышек, чтобы кошка их не съела.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Кошка ушла, потому что не нашла ни одной мышки. Игра проводится 2-3 раза.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Иришка\Desktop\Новая папка (2)\Новая папка\рис2 - копия (2) - копия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5974" y="571480"/>
            <a:ext cx="7670827" cy="5753120"/>
          </a:xfrm>
          <a:prstGeom prst="rect">
            <a:avLst/>
          </a:prstGeom>
          <a:noFill/>
        </p:spPr>
      </p:pic>
      <p:pic>
        <p:nvPicPr>
          <p:cNvPr id="9220" name="Picture 4" descr="C:\Users\Иришка\Desktop\Новая папка (2)\Новая папка\рис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8604"/>
            <a:ext cx="8482384" cy="3881448"/>
          </a:xfrm>
          <a:prstGeom prst="rect">
            <a:avLst/>
          </a:prstGeom>
          <a:noFill/>
        </p:spPr>
      </p:pic>
      <p:pic>
        <p:nvPicPr>
          <p:cNvPr id="9221" name="Picture 5" descr="C:\Users\Иришка\Desktop\Новая папка (2)\Новая папка\рис2 - копия (2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285992"/>
            <a:ext cx="1928826" cy="1965919"/>
          </a:xfrm>
          <a:prstGeom prst="rect">
            <a:avLst/>
          </a:prstGeom>
          <a:noFill/>
        </p:spPr>
      </p:pic>
      <p:pic>
        <p:nvPicPr>
          <p:cNvPr id="9222" name="Picture 6" descr="C:\Users\Иришка\Desktop\Новая папка (2)\Новая папка\рис2 - копия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2285992"/>
            <a:ext cx="2592179" cy="2000264"/>
          </a:xfrm>
          <a:prstGeom prst="rect">
            <a:avLst/>
          </a:prstGeom>
          <a:noFill/>
        </p:spPr>
      </p:pic>
      <p:pic>
        <p:nvPicPr>
          <p:cNvPr id="9223" name="Picture 7" descr="C:\Users\Иришка\Desktop\Новая папка (2)\Новая папка\рис2 - копия (3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428868"/>
            <a:ext cx="1679186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60648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деятельность и игры с составными и дидактическими игрушками.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с материалами и веществами (вода, песок и др.).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и совместные игры с взрослыми и сверстниками.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ИКТ.</a:t>
            </a:r>
          </a:p>
        </p:txBody>
      </p:sp>
    </p:spTree>
    <p:extLst>
      <p:ext uri="{BB962C8B-B14F-4D97-AF65-F5344CB8AC3E}">
        <p14:creationId xmlns:p14="http://schemas.microsoft.com/office/powerpoint/2010/main" val="21778429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интерактивный занимательный материал, способствующий формированию сенсорных эталонов.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514350" indent="-51435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 интерактивные игры, направленные на формирование у детей сенсорных эталонов.</a:t>
            </a:r>
          </a:p>
          <a:p>
            <a:pPr marL="514350" indent="-51435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умение сравнивать предметы (По длине, ширине, высоте, величине).</a:t>
            </a:r>
          </a:p>
          <a:p>
            <a:pPr marL="514350" indent="-51435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чувственный опыт детей, развивать умение фиксировать его в речи.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Познакомить детей с геометрическими фигурами: кругом, квадратом ,треугольником.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Закреплять умение выделят цвет, форму , величину как особые свойства предметов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872581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314176"/>
            <a:ext cx="7072362" cy="506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Возрастные особенности детей 3-4 лет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Преобладающей формой мышления ребенка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младшего дошкольного возраста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становится наглядно-образное, т. е. от манипулирования объектами ребёнок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перейти к манипулированию представлениями и образами. Ребенок оказывается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способным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не только объединять предметы по внешнему сходству (форма, цвет, величина, но и усваивать общепринятые представления о группах предметов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(одежда, посуда, мебель)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 этап -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предэталонный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-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усвоения сенсорных эталонов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(цвет, форма, величина)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3этап- систематизация эталонов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Этапы усвоения сенсорных эталонов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0010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усвоения сенсорных эталонов у детей младшего дошкольного возраста: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дидактические игры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предметно-пространственная среда группы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3.игровая деятельность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4.интерактивные игры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692696"/>
            <a:ext cx="4680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6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Экспериментальные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игры всех типов восприятия.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Фронтальные и подгрупповые занятия с использованием ИКТ.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Сенсорный маршрут на участке детского сада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сенсомоторного уголка.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87941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244" y="227604"/>
            <a:ext cx="8820472" cy="1077218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использование ИКТ в группе младшего возраста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251520" y="1340768"/>
            <a:ext cx="1800200" cy="720080"/>
          </a:xfrm>
          <a:prstGeom prst="curvedRightArrow">
            <a:avLst>
              <a:gd name="adj1" fmla="val 21971"/>
              <a:gd name="adj2" fmla="val 50000"/>
              <a:gd name="adj3" fmla="val 6418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 flipH="1">
            <a:off x="7092280" y="1340768"/>
            <a:ext cx="1800200" cy="720080"/>
          </a:xfrm>
          <a:prstGeom prst="curvedRightArrow">
            <a:avLst>
              <a:gd name="adj1" fmla="val 21971"/>
              <a:gd name="adj2" fmla="val 50000"/>
              <a:gd name="adj3" fmla="val 5725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096794"/>
            <a:ext cx="2736304" cy="523220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ООД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2062590"/>
            <a:ext cx="3456384" cy="646331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Совместная деятельность воспитателя и ребенка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2708921"/>
            <a:ext cx="3672408" cy="40626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</a:p>
          <a:p>
            <a:r>
              <a:rPr lang="ru-RU" sz="24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3 – 5 минут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Расстояние от детей до мультимедийной доски — не менее 2–2, 5 м.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Обязательные игры и упражнения на снятие зрительного напряжения (гимнастика для глаз)</a:t>
            </a:r>
          </a:p>
          <a:p>
            <a:endParaRPr lang="ru-RU" sz="2400" b="1" i="1" dirty="0" smtClean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63480" y="2852936"/>
            <a:ext cx="4429000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Продолжительность 3 – 5 минут.</a:t>
            </a:r>
          </a:p>
          <a:p>
            <a:r>
              <a:rPr lang="ru-RU" sz="24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Интерактивные игры на закрепление полученных ранее знаний.</a:t>
            </a:r>
          </a:p>
          <a:p>
            <a:r>
              <a:rPr lang="ru-RU" sz="2400" b="1" i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Самостоятельно деятельность не организовывается.</a:t>
            </a:r>
            <a:endParaRPr lang="ru-RU" sz="2400" b="1" i="1" dirty="0">
              <a:solidFill>
                <a:srgbClr val="33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75381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488</Words>
  <Application>Microsoft Office PowerPoint</Application>
  <PresentationFormat>Экран (4:3)</PresentationFormat>
  <Paragraphs>126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Использование интерактивного занимательного материала в становлении сенсорных эталонов. </vt:lpstr>
      <vt:lpstr>Презентация PowerPoint</vt:lpstr>
      <vt:lpstr>Презентация PowerPoint</vt:lpstr>
      <vt:lpstr>Цель: подобрать интерактивный занимательный материал, способствующий формированию сенсорных эталонов.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познакомимся:</vt:lpstr>
      <vt:lpstr>Интерактивные игры</vt:lpstr>
      <vt:lpstr>Презентация PowerPoint</vt:lpstr>
      <vt:lpstr>Квадрат</vt:lpstr>
      <vt:lpstr>Круг</vt:lpstr>
      <vt:lpstr>Треугольник </vt:lpstr>
      <vt:lpstr>Интерактивная игра: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Серега</cp:lastModifiedBy>
  <cp:revision>108</cp:revision>
  <dcterms:created xsi:type="dcterms:W3CDTF">2017-02-12T06:38:19Z</dcterms:created>
  <dcterms:modified xsi:type="dcterms:W3CDTF">2019-12-09T14:03:44Z</dcterms:modified>
</cp:coreProperties>
</file>