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57" r:id="rId4"/>
    <p:sldId id="258" r:id="rId5"/>
    <p:sldId id="260" r:id="rId6"/>
    <p:sldId id="264" r:id="rId7"/>
    <p:sldId id="262" r:id="rId8"/>
    <p:sldId id="261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99FF"/>
    <a:srgbClr val="FF9900"/>
    <a:srgbClr val="D6009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B611-F961-446F-A669-9AA80EC45998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E60D9-47DA-4207-989B-EC92FEC0F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49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E60D9-47DA-4207-989B-EC92FEC0FB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21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8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94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4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54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5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5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89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1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5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524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7560F-E654-4240-A9F4-6BFEC19A1ED9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FC929-F832-467E-84EF-6F2CB8419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52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852013">
            <a:off x="662073" y="388841"/>
            <a:ext cx="1609989" cy="15233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852013">
            <a:off x="5390524" y="535682"/>
            <a:ext cx="2798559" cy="2747529"/>
          </a:xfrm>
          <a:prstGeom prst="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9773586">
            <a:off x="3789926" y="731528"/>
            <a:ext cx="2111803" cy="208179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3436" y="2702560"/>
            <a:ext cx="2061701" cy="20000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794876">
            <a:off x="6970087" y="2512533"/>
            <a:ext cx="2107515" cy="201075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39856" y="2284755"/>
            <a:ext cx="7083991" cy="244179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13800" b="1" dirty="0" smtClean="0">
                <a:ln/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КВАДРАТ</a:t>
            </a:r>
            <a:endParaRPr lang="ru-RU" sz="13800" b="1" cap="none" spc="0" dirty="0">
              <a:ln/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321" y="3307052"/>
            <a:ext cx="3409059" cy="336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3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957589" y="134840"/>
            <a:ext cx="6156101" cy="2917453"/>
            <a:chOff x="605308" y="437883"/>
            <a:chExt cx="4636394" cy="3361386"/>
          </a:xfrm>
        </p:grpSpPr>
        <p:sp>
          <p:nvSpPr>
            <p:cNvPr id="6" name="Скругленная прямоугольная выноска 5"/>
            <p:cNvSpPr/>
            <p:nvPr/>
          </p:nvSpPr>
          <p:spPr>
            <a:xfrm>
              <a:off x="605308" y="437883"/>
              <a:ext cx="4636394" cy="3361386"/>
            </a:xfrm>
            <a:prstGeom prst="wedgeRoundRectCallout">
              <a:avLst>
                <a:gd name="adj1" fmla="val -39807"/>
                <a:gd name="adj2" fmla="val 73449"/>
                <a:gd name="adj3" fmla="val 1666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05308" y="811370"/>
              <a:ext cx="4494726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anose="02000600000000000000" pitchFamily="2" charset="0"/>
                </a:rPr>
                <a:t>Квадрат – </a:t>
              </a:r>
              <a:r>
                <a:rPr lang="ru-RU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Print" panose="02000600000000000000" pitchFamily="2" charset="0"/>
                </a:rPr>
                <a:t>прямоугольник, у которого все стороны равны</a:t>
              </a:r>
              <a:endPara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endParaRP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3052293"/>
            <a:ext cx="2986221" cy="3129013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4599147" y="3052293"/>
            <a:ext cx="3514543" cy="3203866"/>
            <a:chOff x="4747246" y="3115833"/>
            <a:chExt cx="3514543" cy="320386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228468" y="3560620"/>
              <a:ext cx="2576130" cy="246669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47246" y="5734924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80567" y="5734924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56536" y="3115833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11435" y="3204693"/>
              <a:ext cx="4587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485623" y="5808372"/>
            <a:ext cx="861206" cy="579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58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404" y="315269"/>
            <a:ext cx="5599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u="sng" cap="none" spc="0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квадрата</a:t>
            </a:r>
            <a:endParaRPr lang="ru-RU" sz="4800" b="1" i="1" u="sng" cap="none" spc="0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404" y="1290725"/>
            <a:ext cx="80492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стороны равны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углы прямые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равны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33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перпендикулярны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точкой пересечения делятся пополам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являются биссектрисами углов квадрата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437" y="3291"/>
            <a:ext cx="2312328" cy="231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4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4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5849" y="199419"/>
            <a:ext cx="37545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Задача </a:t>
            </a:r>
            <a:r>
              <a:rPr lang="ru-RU" sz="3200" b="1" i="1" cap="none" spc="0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(устно)</a:t>
            </a:r>
            <a:endParaRPr lang="ru-RU" sz="3200" b="1" i="1" cap="none" spc="0" dirty="0">
              <a:ln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5554" y="876527"/>
            <a:ext cx="84485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квадрата АВС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пересекаются в т. О. Определить вид ∆ АО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найти его углы. Что можно сказать о треугольниках ВОС, СО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АОВ?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341365" y="2343363"/>
            <a:ext cx="3514543" cy="3203866"/>
            <a:chOff x="470512" y="2356834"/>
            <a:chExt cx="3514543" cy="3203866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470512" y="2356834"/>
              <a:ext cx="3514543" cy="3203866"/>
              <a:chOff x="4747246" y="3115833"/>
              <a:chExt cx="3514543" cy="3203866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5228468" y="3560620"/>
                <a:ext cx="2576130" cy="246669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747246" y="5734924"/>
                <a:ext cx="4812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780567" y="5734924"/>
                <a:ext cx="4812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ru-RU" sz="3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756536" y="3115833"/>
                <a:ext cx="4812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811435" y="3204693"/>
                <a:ext cx="45878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</a:t>
                </a:r>
              </a:p>
            </p:txBody>
          </p:sp>
        </p:grp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951734" y="2827185"/>
              <a:ext cx="2576130" cy="244112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9" idx="1"/>
            </p:cNvCxnSpPr>
            <p:nvPr/>
          </p:nvCxnSpPr>
          <p:spPr>
            <a:xfrm flipH="1" flipV="1">
              <a:off x="951734" y="2827185"/>
              <a:ext cx="2552099" cy="244112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999188" y="4016702"/>
              <a:ext cx="5036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035318" y="2432223"/>
            <a:ext cx="3670478" cy="3539430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Диагонали квадрата, пересекаясь, делят его на четыре равнобедренных прямоугольных треугольника, равных между собой.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263" y="4588006"/>
            <a:ext cx="2133885" cy="192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6021" y="452469"/>
            <a:ext cx="6287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квадрата</a:t>
            </a:r>
            <a:endParaRPr lang="ru-RU" sz="5400" b="1" i="1" u="sng" cap="none" spc="0" dirty="0">
              <a:ln w="0">
                <a:solidFill>
                  <a:schemeClr val="accent5">
                    <a:lumMod val="50000"/>
                  </a:schemeClr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614" y="1649754"/>
            <a:ext cx="75638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диагонали прямоугольника пересекаются под прямым углом, то он является квадратом.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диагонали ромба равны, то он является квадратом.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383" y="4786031"/>
            <a:ext cx="3451873" cy="185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902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5596" y="2787685"/>
            <a:ext cx="8432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Диагональ КР прямоугольника КМРТ </a:t>
            </a:r>
            <a:endParaRPr lang="ru-RU" sz="3200" b="1" dirty="0" smtClean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равна </a:t>
            </a:r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см. Найдите  медиану </a:t>
            </a:r>
            <a:r>
              <a:rPr lang="ru-RU" sz="32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∆ТКР</a:t>
            </a:r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b="1" dirty="0" smtClean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проведенную </a:t>
            </a:r>
            <a:r>
              <a:rPr lang="ru-RU" sz="32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его большей стороне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1217" y="294181"/>
            <a:ext cx="21483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Задачи</a:t>
            </a:r>
            <a:endParaRPr lang="ru-RU" sz="3200" b="1" i="1" cap="none" spc="0" dirty="0">
              <a:ln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421807" y="4335221"/>
            <a:ext cx="830043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углов ромба 150</a:t>
            </a:r>
            <a:r>
              <a:rPr lang="ru-RU" sz="3200" b="1" baseline="30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его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равна 3,5 см.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ромба.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b="2441"/>
          <a:stretch/>
        </p:blipFill>
        <p:spPr>
          <a:xfrm>
            <a:off x="718675" y="1133830"/>
            <a:ext cx="8180627" cy="158364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1217" y="1043727"/>
            <a:ext cx="628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0262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4309269" y="238869"/>
            <a:ext cx="4491356" cy="3063959"/>
            <a:chOff x="914400" y="1603237"/>
            <a:chExt cx="5581395" cy="3855803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193800" y="2057400"/>
              <a:ext cx="4749800" cy="2832100"/>
            </a:xfrm>
            <a:custGeom>
              <a:avLst/>
              <a:gdLst>
                <a:gd name="T0" fmla="*/ 16 w 2992"/>
                <a:gd name="T1" fmla="*/ 1776 h 1784"/>
                <a:gd name="T2" fmla="*/ 832 w 2992"/>
                <a:gd name="T3" fmla="*/ 0 h 1784"/>
                <a:gd name="T4" fmla="*/ 2992 w 2992"/>
                <a:gd name="T5" fmla="*/ 1728 h 1784"/>
                <a:gd name="T6" fmla="*/ 0 w 2992"/>
                <a:gd name="T7" fmla="*/ 1784 h 1784"/>
                <a:gd name="T8" fmla="*/ 64 w 2992"/>
                <a:gd name="T9" fmla="*/ 1776 h 1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2" h="1784">
                  <a:moveTo>
                    <a:pt x="16" y="1776"/>
                  </a:moveTo>
                  <a:lnTo>
                    <a:pt x="832" y="0"/>
                  </a:lnTo>
                  <a:lnTo>
                    <a:pt x="2992" y="1728"/>
                  </a:lnTo>
                  <a:lnTo>
                    <a:pt x="0" y="1784"/>
                  </a:lnTo>
                  <a:lnTo>
                    <a:pt x="64" y="177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524000" y="2819400"/>
              <a:ext cx="712788" cy="1284288"/>
              <a:chOff x="960" y="1776"/>
              <a:chExt cx="449" cy="809"/>
            </a:xfrm>
          </p:grpSpPr>
          <p:grpSp>
            <p:nvGrpSpPr>
              <p:cNvPr id="6" name="Group 5"/>
              <p:cNvGrpSpPr>
                <a:grpSpLocks/>
              </p:cNvGrpSpPr>
              <p:nvPr/>
            </p:nvGrpSpPr>
            <p:grpSpPr bwMode="auto">
              <a:xfrm>
                <a:off x="1248" y="1776"/>
                <a:ext cx="161" cy="137"/>
                <a:chOff x="1960" y="1935"/>
                <a:chExt cx="161" cy="137"/>
              </a:xfrm>
            </p:grpSpPr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" name="Freeform 7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" name="Group 8"/>
              <p:cNvGrpSpPr>
                <a:grpSpLocks/>
              </p:cNvGrpSpPr>
              <p:nvPr/>
            </p:nvGrpSpPr>
            <p:grpSpPr bwMode="auto">
              <a:xfrm>
                <a:off x="960" y="2448"/>
                <a:ext cx="161" cy="137"/>
                <a:chOff x="1960" y="1935"/>
                <a:chExt cx="161" cy="137"/>
              </a:xfrm>
            </p:grpSpPr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" name="Freeform 10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 cmpd="sng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914400" y="4800600"/>
              <a:ext cx="552195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ru-RU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617296" y="1603237"/>
              <a:ext cx="526300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ru-RU" sz="2800" b="1" baseline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943600" y="4648201"/>
              <a:ext cx="552195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ru-RU" sz="2800" b="1" baseline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1831686" y="3503532"/>
              <a:ext cx="2514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4375940" y="2980312"/>
              <a:ext cx="502395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ru-RU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1338255" y="3074428"/>
              <a:ext cx="526300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ru-RU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3048000" y="4800600"/>
              <a:ext cx="683671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5105400" y="3657600"/>
              <a:ext cx="456577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1047750" y="3673475"/>
              <a:ext cx="456577" cy="658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1206500" y="4800600"/>
              <a:ext cx="4730750" cy="85725"/>
            </a:xfrm>
            <a:custGeom>
              <a:avLst/>
              <a:gdLst>
                <a:gd name="T0" fmla="*/ 0 w 2980"/>
                <a:gd name="T1" fmla="*/ 54 h 54"/>
                <a:gd name="T2" fmla="*/ 2980 w 298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80" h="54">
                  <a:moveTo>
                    <a:pt x="0" y="54"/>
                  </a:moveTo>
                  <a:lnTo>
                    <a:pt x="298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41866" y="394202"/>
            <a:ext cx="4034128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Дано</a:t>
            </a:r>
            <a:r>
              <a:rPr lang="ru-RU" sz="3200" b="1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АС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║</a:t>
            </a:r>
            <a:r>
              <a:rPr lang="en-US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                </a:t>
            </a:r>
            <a:endParaRPr lang="ru-RU" sz="3200" b="1" baseline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Найти</a:t>
            </a:r>
            <a:r>
              <a:rPr lang="ru-RU" sz="3200" b="1" baseline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</a:t>
            </a:r>
            <a:endParaRPr lang="ru-RU" sz="3200" b="1" baseline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Freeform 11"/>
          <p:cNvSpPr>
            <a:spLocks/>
          </p:cNvSpPr>
          <p:nvPr/>
        </p:nvSpPr>
        <p:spPr bwMode="auto">
          <a:xfrm>
            <a:off x="4456538" y="3683544"/>
            <a:ext cx="4110038" cy="1970088"/>
          </a:xfrm>
          <a:custGeom>
            <a:avLst/>
            <a:gdLst>
              <a:gd name="T0" fmla="*/ 0 w 2589"/>
              <a:gd name="T1" fmla="*/ 1239 h 1241"/>
              <a:gd name="T2" fmla="*/ 574 w 2589"/>
              <a:gd name="T3" fmla="*/ 8 h 1241"/>
              <a:gd name="T4" fmla="*/ 1928 w 2589"/>
              <a:gd name="T5" fmla="*/ 0 h 1241"/>
              <a:gd name="T6" fmla="*/ 2589 w 2589"/>
              <a:gd name="T7" fmla="*/ 1241 h 1241"/>
              <a:gd name="T8" fmla="*/ 3 w 2589"/>
              <a:gd name="T9" fmla="*/ 1241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9" h="1241">
                <a:moveTo>
                  <a:pt x="0" y="1239"/>
                </a:moveTo>
                <a:lnTo>
                  <a:pt x="574" y="8"/>
                </a:lnTo>
                <a:lnTo>
                  <a:pt x="1928" y="0"/>
                </a:lnTo>
                <a:lnTo>
                  <a:pt x="2589" y="1241"/>
                </a:lnTo>
                <a:lnTo>
                  <a:pt x="3" y="1241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4274770" y="5634567"/>
            <a:ext cx="4443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ru-RU" sz="2800" b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4975669" y="3378744"/>
            <a:ext cx="4235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7630145" y="3468378"/>
            <a:ext cx="4443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8309032" y="5653632"/>
            <a:ext cx="44435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2800" b="1" baseline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Freeform 18"/>
          <p:cNvSpPr>
            <a:spLocks/>
          </p:cNvSpPr>
          <p:nvPr/>
        </p:nvSpPr>
        <p:spPr bwMode="auto">
          <a:xfrm>
            <a:off x="4477176" y="3708944"/>
            <a:ext cx="3014662" cy="1927225"/>
          </a:xfrm>
          <a:custGeom>
            <a:avLst/>
            <a:gdLst>
              <a:gd name="T0" fmla="*/ 1899 w 1899"/>
              <a:gd name="T1" fmla="*/ 0 h 1214"/>
              <a:gd name="T2" fmla="*/ 0 w 1899"/>
              <a:gd name="T3" fmla="*/ 1214 h 121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99" h="1214">
                <a:moveTo>
                  <a:pt x="1899" y="0"/>
                </a:moveTo>
                <a:lnTo>
                  <a:pt x="0" y="1214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reeform 27"/>
          <p:cNvSpPr>
            <a:spLocks/>
          </p:cNvSpPr>
          <p:nvPr/>
        </p:nvSpPr>
        <p:spPr bwMode="auto">
          <a:xfrm rot="16662670">
            <a:off x="7352138" y="3772444"/>
            <a:ext cx="228600" cy="381000"/>
          </a:xfrm>
          <a:custGeom>
            <a:avLst/>
            <a:gdLst>
              <a:gd name="T0" fmla="*/ 144 w 144"/>
              <a:gd name="T1" fmla="*/ 0 h 240"/>
              <a:gd name="T2" fmla="*/ 0 w 144"/>
              <a:gd name="T3" fmla="*/ 96 h 240"/>
              <a:gd name="T4" fmla="*/ 96 w 144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40">
                <a:moveTo>
                  <a:pt x="144" y="0"/>
                </a:moveTo>
                <a:lnTo>
                  <a:pt x="0" y="96"/>
                </a:lnTo>
                <a:lnTo>
                  <a:pt x="96" y="24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6" name="Group 32"/>
          <p:cNvGrpSpPr>
            <a:grpSpLocks/>
          </p:cNvGrpSpPr>
          <p:nvPr/>
        </p:nvGrpSpPr>
        <p:grpSpPr bwMode="auto">
          <a:xfrm>
            <a:off x="4901038" y="4329657"/>
            <a:ext cx="255588" cy="217487"/>
            <a:chOff x="1960" y="1935"/>
            <a:chExt cx="161" cy="137"/>
          </a:xfrm>
        </p:grpSpPr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Group 33"/>
          <p:cNvGrpSpPr>
            <a:grpSpLocks/>
          </p:cNvGrpSpPr>
          <p:nvPr/>
        </p:nvGrpSpPr>
        <p:grpSpPr bwMode="auto">
          <a:xfrm flipH="1">
            <a:off x="7885538" y="4534444"/>
            <a:ext cx="255588" cy="217488"/>
            <a:chOff x="1960" y="1935"/>
            <a:chExt cx="161" cy="137"/>
          </a:xfrm>
        </p:grpSpPr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oup 36"/>
          <p:cNvGrpSpPr>
            <a:grpSpLocks/>
          </p:cNvGrpSpPr>
          <p:nvPr/>
        </p:nvGrpSpPr>
        <p:grpSpPr bwMode="auto">
          <a:xfrm rot="17732866" flipH="1">
            <a:off x="6190088" y="3562894"/>
            <a:ext cx="255588" cy="217488"/>
            <a:chOff x="1960" y="1935"/>
            <a:chExt cx="161" cy="137"/>
          </a:xfrm>
        </p:grpSpPr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595185" y="3275421"/>
            <a:ext cx="3986784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5) АВС</a:t>
            </a:r>
            <a:r>
              <a:rPr lang="en-US" sz="3200" b="1" baseline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 – </a:t>
            </a:r>
            <a:r>
              <a:rPr lang="ru-RU" sz="32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равнобедренная </a:t>
            </a:r>
            <a:r>
              <a:rPr lang="ru-RU" sz="3200" b="1" baseline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трапеция. Найти углы трапеции.</a:t>
            </a:r>
          </a:p>
        </p:txBody>
      </p:sp>
    </p:spTree>
    <p:extLst>
      <p:ext uri="{BB962C8B-B14F-4D97-AF65-F5344CB8AC3E}">
        <p14:creationId xmlns:p14="http://schemas.microsoft.com/office/powerpoint/2010/main" val="113381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6513" y="1602626"/>
            <a:ext cx="73789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Домашнее задание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6343" y="2926065"/>
            <a:ext cx="74713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теорию по теме КВАДРАТ, повторить остальные темы; </a:t>
            </a:r>
          </a:p>
          <a:p>
            <a:pPr algn="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№ 412, 436, 438.</a:t>
            </a:r>
            <a:endParaRPr 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02" y="466106"/>
            <a:ext cx="24003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497c71b46993ded512567c84254459d8d9f3d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224</Words>
  <Application>Microsoft Office PowerPoint</Application>
  <PresentationFormat>Экран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Monotype Corsiva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20</cp:revision>
  <dcterms:created xsi:type="dcterms:W3CDTF">2014-09-29T10:19:20Z</dcterms:created>
  <dcterms:modified xsi:type="dcterms:W3CDTF">2019-10-12T07:49:45Z</dcterms:modified>
</cp:coreProperties>
</file>