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56" r:id="rId4"/>
    <p:sldId id="279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2" r:id="rId20"/>
    <p:sldId id="273" r:id="rId21"/>
    <p:sldId id="271" r:id="rId22"/>
    <p:sldId id="274" r:id="rId23"/>
    <p:sldId id="275" r:id="rId24"/>
    <p:sldId id="276" r:id="rId25"/>
    <p:sldId id="277" r:id="rId26"/>
    <p:sldId id="278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CCFF"/>
    <a:srgbClr val="CCECFF"/>
    <a:srgbClr val="660066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65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148D7-1BE6-4590-AA51-AE0D82F602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221CC-F667-4696-A281-071E24B54B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D5442-349B-49FE-8D7A-03AFBBEEF6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AE19E-7B88-40F2-BC8A-E3584F4359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A9295-F57B-483E-907B-BA3AA4AA94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C882A-BD63-432B-9BB6-8D2CFAA621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E581F-ADD8-43A0-9D61-78DD5DA577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2F1E6-DFF4-474C-9856-8FB1329EEF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9540E-2AC7-40AF-A771-72A0858B22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4A87D9-1916-4F69-8811-61351B1EB4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D7AEC5-46B7-4BA3-B046-2DC285E35A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8999">
              <a:srgbClr val="99CCFF"/>
            </a:gs>
            <a:gs pos="19500">
              <a:srgbClr val="CC99FF"/>
            </a:gs>
            <a:gs pos="32000">
              <a:srgbClr val="9966FF"/>
            </a:gs>
            <a:gs pos="41001">
              <a:srgbClr val="99CCFF"/>
            </a:gs>
            <a:gs pos="50000">
              <a:srgbClr val="CCCCFF"/>
            </a:gs>
            <a:gs pos="59000">
              <a:srgbClr val="99CCFF"/>
            </a:gs>
            <a:gs pos="68000">
              <a:srgbClr val="9966FF"/>
            </a:gs>
            <a:gs pos="80500">
              <a:srgbClr val="CC99FF"/>
            </a:gs>
            <a:gs pos="91001">
              <a:srgbClr val="99CCFF"/>
            </a:gs>
            <a:gs pos="100000">
              <a:srgbClr val="CCC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13E3A48-B627-430C-A7DE-8945873A421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2"/>
          <p:cNvSpPr>
            <a:spLocks noChangeArrowheads="1" noChangeShapeType="1" noTextEdit="1"/>
          </p:cNvSpPr>
          <p:nvPr/>
        </p:nvSpPr>
        <p:spPr bwMode="auto">
          <a:xfrm>
            <a:off x="827088" y="908050"/>
            <a:ext cx="7345362" cy="4681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Урок русского языка</a:t>
            </a:r>
          </a:p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"Орфография"</a:t>
            </a:r>
          </a:p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"Правописание НЕ</a:t>
            </a:r>
          </a:p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с разными частями речи"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u="sng"/>
              <a:t>Выделить корень в словах: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Невежда - невежа           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Несчастливый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Неряшливый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Непогодит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ru-RU" sz="2400" b="1" i="1"/>
              <a:t>Нездоровится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Недоумевающий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Неистовствующий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Ненавидя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Негодуя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Нелепо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Несуразно</a:t>
            </a:r>
          </a:p>
          <a:p>
            <a:pPr>
              <a:spcBef>
                <a:spcPct val="50000"/>
              </a:spcBef>
              <a:buFont typeface="Wingdings" pitchFamily="2" charset="2"/>
              <a:buChar char="ь"/>
            </a:pPr>
            <a:endParaRPr lang="ru-RU" sz="2400" b="1" i="1"/>
          </a:p>
        </p:txBody>
      </p:sp>
      <p:pic>
        <p:nvPicPr>
          <p:cNvPr id="8198" name="Picture 6" descr="MCj042331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1419225" cy="2447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547813" y="2276475"/>
            <a:ext cx="7200900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2400" b="1" i="1" u="sng"/>
              <a:t>Тест А19</a:t>
            </a:r>
          </a:p>
          <a:p>
            <a:pPr marL="342900" indent="-342900">
              <a:spcBef>
                <a:spcPct val="50000"/>
              </a:spcBef>
            </a:pPr>
            <a:r>
              <a:rPr lang="ru-RU" sz="2400" b="1" i="1"/>
              <a:t>Найти предложение, где </a:t>
            </a:r>
            <a:r>
              <a:rPr lang="ru-RU" sz="2400" b="1" i="1" u="sng"/>
              <a:t>не</a:t>
            </a:r>
            <a:r>
              <a:rPr lang="ru-RU" sz="2400" b="1" i="1"/>
              <a:t> пишется слитно, потому что является частью корня: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Он никого (не)боялся.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Девочка была (не)людима.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(Не)чего много говорить.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Нужно (не)большое количество воды.</a:t>
            </a:r>
          </a:p>
        </p:txBody>
      </p:sp>
      <p:pic>
        <p:nvPicPr>
          <p:cNvPr id="9222" name="Picture 6" descr="MCj042334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1492250" cy="2519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843213" y="2565400"/>
            <a:ext cx="5688012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/>
              <a:t>«неправда» - значит «ложь»?</a:t>
            </a:r>
          </a:p>
          <a:p>
            <a:pPr algn="ctr">
              <a:spcBef>
                <a:spcPct val="50000"/>
              </a:spcBef>
            </a:pPr>
            <a:r>
              <a:rPr lang="ru-RU" sz="2400" b="1" i="1"/>
              <a:t>«незлой» - значит «добрый»?</a:t>
            </a:r>
          </a:p>
          <a:p>
            <a:pPr algn="ctr">
              <a:spcBef>
                <a:spcPct val="50000"/>
              </a:spcBef>
            </a:pPr>
            <a:r>
              <a:rPr lang="ru-RU" sz="2400" b="1" i="1"/>
              <a:t>«недалеко» - значит «близко»?</a:t>
            </a:r>
          </a:p>
          <a:p>
            <a:pPr algn="ctr">
              <a:spcBef>
                <a:spcPct val="50000"/>
              </a:spcBef>
            </a:pPr>
            <a:endParaRPr lang="ru-RU" sz="2400" b="1" i="1"/>
          </a:p>
          <a:p>
            <a:pPr>
              <a:spcBef>
                <a:spcPct val="50000"/>
              </a:spcBef>
            </a:pPr>
            <a:r>
              <a:rPr lang="ru-RU" sz="2400" b="1" i="1"/>
              <a:t>Вывод:</a:t>
            </a:r>
          </a:p>
          <a:p>
            <a:pPr algn="just">
              <a:spcBef>
                <a:spcPct val="50000"/>
              </a:spcBef>
            </a:pPr>
            <a:r>
              <a:rPr lang="ru-RU" sz="2400" b="1" i="1" u="sng"/>
              <a:t> НЕ </a:t>
            </a:r>
            <a:r>
              <a:rPr lang="ru-RU" sz="2400" b="1" i="1"/>
              <a:t>является в таких словах приставкой.</a:t>
            </a:r>
          </a:p>
        </p:txBody>
      </p:sp>
      <p:pic>
        <p:nvPicPr>
          <p:cNvPr id="10247" name="Picture 7" descr="MCj042331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1377950" cy="2376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547813" y="981075"/>
            <a:ext cx="51133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547813" y="2636838"/>
            <a:ext cx="8101012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u="sng"/>
              <a:t>НЕ </a:t>
            </a:r>
            <a:r>
              <a:rPr lang="ru-RU" sz="2400" b="1" i="1"/>
              <a:t> пишется слитно:</a:t>
            </a:r>
          </a:p>
          <a:p>
            <a:pPr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С именами существительными</a:t>
            </a:r>
          </a:p>
          <a:p>
            <a:pPr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С именами прилагательными </a:t>
            </a:r>
          </a:p>
          <a:p>
            <a:pPr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С наречиями, если их можно заменить       </a:t>
            </a:r>
            <a:r>
              <a:rPr lang="ru-RU" sz="2400" b="1" i="1" u="sng"/>
              <a:t>синонимами.</a:t>
            </a:r>
          </a:p>
        </p:txBody>
      </p:sp>
      <p:pic>
        <p:nvPicPr>
          <p:cNvPr id="11270" name="Picture 6" descr="MCj042334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2141538" cy="2592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008063" y="2276475"/>
            <a:ext cx="8135937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2400" b="1" i="1" u="sng"/>
              <a:t>Тест А19</a:t>
            </a:r>
          </a:p>
          <a:p>
            <a:pPr marL="342900" indent="-342900" algn="just">
              <a:spcBef>
                <a:spcPct val="50000"/>
              </a:spcBef>
            </a:pPr>
            <a:r>
              <a:rPr lang="ru-RU" sz="2400" b="1" i="1"/>
              <a:t>Найти предложение, в котором </a:t>
            </a:r>
            <a:r>
              <a:rPr lang="ru-RU" sz="2400" b="1" i="1" u="sng"/>
              <a:t>не</a:t>
            </a:r>
            <a:r>
              <a:rPr lang="ru-RU" sz="2400" b="1" i="1"/>
              <a:t> пишется слитно, потому что слово можно заменить </a:t>
            </a:r>
            <a:r>
              <a:rPr lang="ru-RU" sz="2400" b="1" i="1" u="sng"/>
              <a:t>синонимом</a:t>
            </a:r>
            <a:r>
              <a:rPr lang="ru-RU" sz="2400" b="1" i="1"/>
              <a:t>: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Никто (не)застрахован от ошибок.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(Не)где расположиться на ночлег.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Вы (не)плохо справились с работой.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(Не)исследованная часть материка интересует путешественников.</a:t>
            </a:r>
          </a:p>
        </p:txBody>
      </p:sp>
      <p:pic>
        <p:nvPicPr>
          <p:cNvPr id="12293" name="Picture 5" descr="MCj042334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1938"/>
            <a:ext cx="1492250" cy="2519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979613" y="2276475"/>
            <a:ext cx="6913562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/>
              <a:t>Некем – не с кем?</a:t>
            </a:r>
          </a:p>
          <a:p>
            <a:pPr algn="ctr">
              <a:spcBef>
                <a:spcPct val="50000"/>
              </a:spcBef>
            </a:pPr>
            <a:r>
              <a:rPr lang="ru-RU" sz="2800" b="1" i="1"/>
              <a:t>Некому – не к кому?</a:t>
            </a:r>
          </a:p>
          <a:p>
            <a:pPr algn="ctr">
              <a:spcBef>
                <a:spcPct val="50000"/>
              </a:spcBef>
            </a:pPr>
            <a:r>
              <a:rPr lang="ru-RU" sz="2800" b="1" i="1"/>
              <a:t>Нечем – не о чем ?</a:t>
            </a:r>
          </a:p>
          <a:p>
            <a:pPr algn="ctr">
              <a:spcBef>
                <a:spcPct val="50000"/>
              </a:spcBef>
            </a:pPr>
            <a:r>
              <a:rPr lang="ru-RU" sz="2800" b="1" i="1"/>
              <a:t>Нечто – не на что?</a:t>
            </a:r>
          </a:p>
          <a:p>
            <a:pPr>
              <a:spcBef>
                <a:spcPct val="50000"/>
              </a:spcBef>
            </a:pPr>
            <a:endParaRPr lang="ru-RU" sz="2800" b="1" i="1"/>
          </a:p>
        </p:txBody>
      </p:sp>
      <p:pic>
        <p:nvPicPr>
          <p:cNvPr id="13318" name="Picture 6" descr="MCj042331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1419225" cy="2447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900113" y="836613"/>
            <a:ext cx="7812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835150" y="2924175"/>
            <a:ext cx="7705725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u="sng"/>
              <a:t>НЕ </a:t>
            </a:r>
            <a:r>
              <a:rPr lang="ru-RU" sz="2400" b="1" i="1"/>
              <a:t>пишется слитно:</a:t>
            </a:r>
          </a:p>
          <a:p>
            <a:pPr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С отрицательными местоимениями</a:t>
            </a:r>
          </a:p>
          <a:p>
            <a:pPr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С неопределенными местоимениями,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ru-RU" sz="2400" b="1" i="1"/>
              <a:t> если внутри них нет </a:t>
            </a:r>
            <a:r>
              <a:rPr lang="ru-RU" sz="2400" b="1" i="1" u="sng"/>
              <a:t>предлога</a:t>
            </a:r>
            <a:r>
              <a:rPr lang="ru-RU" sz="2400" b="1" i="1"/>
              <a:t>.</a:t>
            </a:r>
          </a:p>
        </p:txBody>
      </p:sp>
      <p:pic>
        <p:nvPicPr>
          <p:cNvPr id="14342" name="Picture 6" descr="MCj042334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2141537" cy="2592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862013" y="2565400"/>
            <a:ext cx="8281987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2400" b="1" i="1" u="sng"/>
              <a:t>Тест А19</a:t>
            </a:r>
          </a:p>
          <a:p>
            <a:pPr marL="342900" indent="-342900" algn="just">
              <a:spcBef>
                <a:spcPct val="50000"/>
              </a:spcBef>
            </a:pPr>
            <a:r>
              <a:rPr lang="ru-RU" sz="2400" b="1" i="1"/>
              <a:t>Выберите предложение, где местоимение пишется </a:t>
            </a:r>
            <a:r>
              <a:rPr lang="ru-RU" sz="2400" b="1" i="1" u="sng"/>
              <a:t>слитно</a:t>
            </a:r>
            <a:r>
              <a:rPr lang="ru-RU" sz="2400" b="1" i="1"/>
              <a:t>: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(Не) (к) (кому) пойти со своим горем.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Происходит (не) (что) странное.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В детстве (не) (о) (чем) задумываться.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Это (не) (с) (чем) сравнить. 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endParaRPr lang="ru-RU" sz="2400" b="1" i="1"/>
          </a:p>
        </p:txBody>
      </p:sp>
      <p:pic>
        <p:nvPicPr>
          <p:cNvPr id="15365" name="Picture 5" descr="MCj042334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1492250" cy="2519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584325" y="2565400"/>
            <a:ext cx="7559675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/>
              <a:t>Ребенку недостает внимания родителей?</a:t>
            </a:r>
          </a:p>
          <a:p>
            <a:pPr algn="ctr">
              <a:spcBef>
                <a:spcPct val="50000"/>
              </a:spcBef>
            </a:pPr>
            <a:endParaRPr lang="ru-RU" sz="2400" b="1" i="1"/>
          </a:p>
          <a:p>
            <a:pPr algn="ctr">
              <a:spcBef>
                <a:spcPct val="50000"/>
              </a:spcBef>
            </a:pPr>
            <a:endParaRPr lang="ru-RU" sz="2400" b="1" i="1"/>
          </a:p>
          <a:p>
            <a:pPr algn="ctr">
              <a:spcBef>
                <a:spcPct val="50000"/>
              </a:spcBef>
            </a:pPr>
            <a:r>
              <a:rPr lang="ru-RU" sz="2400" b="1" i="1"/>
              <a:t>Ребенок не достает книгу с полки?</a:t>
            </a:r>
          </a:p>
        </p:txBody>
      </p:sp>
      <p:pic>
        <p:nvPicPr>
          <p:cNvPr id="16391" name="Picture 7" descr="MCj042331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1377950" cy="2376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511300" y="3357563"/>
            <a:ext cx="76327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 i="1"/>
              <a:t>Пишется  слитно приставка </a:t>
            </a:r>
            <a:r>
              <a:rPr lang="ru-RU" sz="2400" b="1" i="1" u="sng"/>
              <a:t>недо</a:t>
            </a:r>
            <a:r>
              <a:rPr lang="ru-RU" sz="2400" b="1" i="1"/>
              <a:t> у глаголов, которые обозначают, что действие совершилось ниже положенной нормы, меньше, чем на 100%</a:t>
            </a:r>
          </a:p>
        </p:txBody>
      </p:sp>
      <p:pic>
        <p:nvPicPr>
          <p:cNvPr id="18437" name="Picture 5" descr="MCj042334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213995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2"/>
          <p:cNvSpPr>
            <a:spLocks noChangeArrowheads="1" noChangeShapeType="1" noTextEdit="1"/>
          </p:cNvSpPr>
          <p:nvPr/>
        </p:nvSpPr>
        <p:spPr bwMode="auto">
          <a:xfrm>
            <a:off x="1979613" y="836613"/>
            <a:ext cx="467995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Цель и задачи урока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539750" y="2565400"/>
            <a:ext cx="80645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>
                <a:solidFill>
                  <a:srgbClr val="000000"/>
                </a:solidFill>
                <a:latin typeface="Times New Roman" pitchFamily="18" charset="0"/>
              </a:rPr>
              <a:t>Систематизировать и обобщить орфографические правила</a:t>
            </a:r>
          </a:p>
          <a:p>
            <a:pPr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>
                <a:solidFill>
                  <a:srgbClr val="000000"/>
                </a:solidFill>
                <a:latin typeface="Times New Roman" pitchFamily="18" charset="0"/>
              </a:rPr>
              <a:t>Подготовиться к выполнению тестов ЕГЭ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051050" y="2708275"/>
            <a:ext cx="6840538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2400" b="1" i="1" u="sng"/>
              <a:t>Тест А19</a:t>
            </a:r>
          </a:p>
          <a:p>
            <a:pPr marL="342900" indent="-342900">
              <a:spcBef>
                <a:spcPct val="50000"/>
              </a:spcBef>
            </a:pPr>
            <a:r>
              <a:rPr lang="ru-RU" sz="2400" b="1" i="1"/>
              <a:t>Найти предложение, в котором глагол имеет приставку </a:t>
            </a:r>
            <a:r>
              <a:rPr lang="ru-RU" sz="2400" b="1" i="1" u="sng"/>
              <a:t>недо</a:t>
            </a:r>
            <a:r>
              <a:rPr lang="ru-RU" sz="2400" b="1" i="1"/>
              <a:t>: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Он (не) добрался до дома.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Рабочий (не) достал необходимого инструмента.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Малыш (не) достает до края стола.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Студент (не) добрал баллов.</a:t>
            </a:r>
          </a:p>
        </p:txBody>
      </p:sp>
      <p:pic>
        <p:nvPicPr>
          <p:cNvPr id="19465" name="Picture 9" descr="MCj042334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1492250" cy="2519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555875" y="2852738"/>
            <a:ext cx="63373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/>
              <a:t>Нерешенная проблема?</a:t>
            </a:r>
          </a:p>
          <a:p>
            <a:pPr algn="ctr">
              <a:spcBef>
                <a:spcPct val="50000"/>
              </a:spcBef>
            </a:pPr>
            <a:endParaRPr lang="ru-RU" sz="2400" b="1" i="1"/>
          </a:p>
          <a:p>
            <a:pPr algn="ctr">
              <a:spcBef>
                <a:spcPct val="50000"/>
              </a:spcBef>
            </a:pPr>
            <a:r>
              <a:rPr lang="ru-RU" sz="2400" b="1" i="1"/>
              <a:t>Не решенная нами проблема?</a:t>
            </a:r>
          </a:p>
        </p:txBody>
      </p:sp>
      <p:pic>
        <p:nvPicPr>
          <p:cNvPr id="17415" name="Picture 7" descr="MCj042331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1377950" cy="2376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492500" y="3068638"/>
            <a:ext cx="53641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u="sng"/>
              <a:t>НЕ</a:t>
            </a:r>
            <a:r>
              <a:rPr lang="ru-RU" sz="2400" b="1" i="1"/>
              <a:t> пишется слитно с одиночными причастиями.</a:t>
            </a:r>
          </a:p>
        </p:txBody>
      </p:sp>
      <p:pic>
        <p:nvPicPr>
          <p:cNvPr id="20485" name="Picture 5" descr="MCj042334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213995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835150" y="1916113"/>
            <a:ext cx="6911975" cy="46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/>
              <a:t>Тест</a:t>
            </a:r>
            <a:r>
              <a:rPr lang="ru-RU" sz="2400" b="1" i="1" u="sng"/>
              <a:t> А19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Найти предложение, где есть одиночное причастие, пишущееся с </a:t>
            </a:r>
            <a:r>
              <a:rPr lang="ru-RU" sz="2400" b="1" i="1" u="sng"/>
              <a:t>не</a:t>
            </a:r>
            <a:r>
              <a:rPr lang="ru-RU" sz="2400" b="1" i="1"/>
              <a:t> слитно: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1) (Не)прочитанная мною книга лежала на столе.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2) Нельзя давать (не)продуманный ответ.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3) (Не)наделенный даром доброты никогда не поймет другого.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4) Горы, (не)освещенные солнцем, казались мрачными.</a:t>
            </a:r>
          </a:p>
        </p:txBody>
      </p:sp>
      <p:pic>
        <p:nvPicPr>
          <p:cNvPr id="21509" name="Picture 5" descr="MCj042334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1492250" cy="2519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851275" y="1484313"/>
            <a:ext cx="3455988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Негде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Некуда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Некогда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Неоткуда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Незачем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ru-RU" sz="2400" b="1" i="1"/>
              <a:t>Какая часть речи?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ru-RU" sz="2400" b="1" i="1"/>
          </a:p>
        </p:txBody>
      </p:sp>
      <p:pic>
        <p:nvPicPr>
          <p:cNvPr id="22534" name="Picture 6" descr="MCj042331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549275"/>
            <a:ext cx="1377950" cy="2376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348038" y="2420938"/>
            <a:ext cx="52562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u="sng"/>
              <a:t>НЕ </a:t>
            </a:r>
            <a:r>
              <a:rPr lang="ru-RU" sz="2400" b="1" i="1"/>
              <a:t>пишется слитно с отрицательными наречиями.</a:t>
            </a:r>
          </a:p>
        </p:txBody>
      </p:sp>
      <p:pic>
        <p:nvPicPr>
          <p:cNvPr id="23557" name="Picture 5" descr="MCj042334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0"/>
            <a:ext cx="213995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627313" y="2636838"/>
            <a:ext cx="6048375" cy="39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2400" b="1" i="1" u="sng"/>
              <a:t>Тест А19</a:t>
            </a:r>
          </a:p>
          <a:p>
            <a:pPr marL="342900" indent="-342900">
              <a:spcBef>
                <a:spcPct val="50000"/>
              </a:spcBef>
            </a:pPr>
            <a:r>
              <a:rPr lang="ru-RU" sz="2400" b="1" i="1"/>
              <a:t>Найти предложение, в котором употреблено </a:t>
            </a:r>
            <a:r>
              <a:rPr lang="ru-RU" sz="2400" b="1" i="1" u="sng"/>
              <a:t>отрицательное наречие: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Он вел (не)здоровый образ жизни.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Ему (не)здоровилось.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Ему (не)(откуда) ждать помощи.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400" b="1" i="1"/>
              <a:t>Письма получать (не)(от)(кого).</a:t>
            </a:r>
          </a:p>
        </p:txBody>
      </p:sp>
      <p:pic>
        <p:nvPicPr>
          <p:cNvPr id="24581" name="Picture 5" descr="MCj042334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1492250" cy="2519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2195513" y="1484313"/>
            <a:ext cx="4518025" cy="2733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0066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Не слитно?</a:t>
            </a:r>
          </a:p>
          <a:p>
            <a:pPr algn="ctr"/>
            <a:endParaRPr lang="ru-RU" sz="3600" b="1" i="1" kern="1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660066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ru-RU" sz="3600" b="1" i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0066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Не раздельно?</a:t>
            </a:r>
          </a:p>
        </p:txBody>
      </p:sp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 rot="-1145609">
            <a:off x="611188" y="476250"/>
            <a:ext cx="70485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0066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НЕ</a:t>
            </a:r>
          </a:p>
        </p:txBody>
      </p:sp>
      <p:sp>
        <p:nvSpPr>
          <p:cNvPr id="2070" name="WordArt 22"/>
          <p:cNvSpPr>
            <a:spLocks noChangeArrowheads="1" noChangeShapeType="1" noTextEdit="1"/>
          </p:cNvSpPr>
          <p:nvPr/>
        </p:nvSpPr>
        <p:spPr bwMode="auto">
          <a:xfrm rot="1059430">
            <a:off x="7812088" y="476250"/>
            <a:ext cx="70485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0066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НЕ</a:t>
            </a:r>
          </a:p>
        </p:txBody>
      </p:sp>
      <p:sp>
        <p:nvSpPr>
          <p:cNvPr id="2071" name="WordArt 23"/>
          <p:cNvSpPr>
            <a:spLocks noChangeArrowheads="1" noChangeShapeType="1" noTextEdit="1"/>
          </p:cNvSpPr>
          <p:nvPr/>
        </p:nvSpPr>
        <p:spPr bwMode="auto">
          <a:xfrm rot="-2675057">
            <a:off x="827088" y="5734050"/>
            <a:ext cx="70485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0066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НЕ</a:t>
            </a:r>
          </a:p>
        </p:txBody>
      </p:sp>
      <p:sp>
        <p:nvSpPr>
          <p:cNvPr id="2072" name="WordArt 24"/>
          <p:cNvSpPr>
            <a:spLocks noChangeArrowheads="1" noChangeShapeType="1" noTextEdit="1"/>
          </p:cNvSpPr>
          <p:nvPr/>
        </p:nvSpPr>
        <p:spPr bwMode="auto">
          <a:xfrm rot="2652958">
            <a:off x="8027988" y="5734050"/>
            <a:ext cx="70485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0066"/>
                </a:solidFill>
                <a:effectLst>
                  <a:outerShdw dist="45791" dir="2021404" algn="ctr" rotWithShape="0">
                    <a:srgbClr val="9999FF"/>
                  </a:outerShdw>
                </a:effectLst>
              </a:rPr>
              <a:t>НЕ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69" grpId="0" animBg="1"/>
      <p:bldP spid="2070" grpId="0" animBg="1"/>
      <p:bldP spid="2071" grpId="0" animBg="1"/>
      <p:bldP spid="207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MCj042334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92150"/>
            <a:ext cx="1368425" cy="1657350"/>
          </a:xfrm>
          <a:prstGeom prst="rect">
            <a:avLst/>
          </a:prstGeom>
          <a:noFill/>
        </p:spPr>
      </p:pic>
      <p:pic>
        <p:nvPicPr>
          <p:cNvPr id="25605" name="Picture 5" descr="MCj0423343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852738"/>
            <a:ext cx="1023937" cy="1728787"/>
          </a:xfrm>
          <a:prstGeom prst="rect">
            <a:avLst/>
          </a:prstGeom>
          <a:noFill/>
        </p:spPr>
      </p:pic>
      <p:pic>
        <p:nvPicPr>
          <p:cNvPr id="25606" name="Picture 6" descr="MCj0423311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5013325"/>
            <a:ext cx="960437" cy="1657350"/>
          </a:xfrm>
          <a:prstGeom prst="rect">
            <a:avLst/>
          </a:prstGeom>
          <a:noFill/>
        </p:spPr>
      </p:pic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2268538" y="0"/>
            <a:ext cx="46085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 u="sng"/>
              <a:t>Условные обозначения: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2484438" y="1196975"/>
            <a:ext cx="5543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/>
              <a:t> -  правило для заучивания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2627313" y="3429000"/>
            <a:ext cx="4537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  <a:r>
              <a:rPr lang="ru-RU" sz="2800" b="1" i="1"/>
              <a:t>- решение теста ЕГЭ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2987675" y="5373688"/>
            <a:ext cx="54721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</a:t>
            </a:r>
            <a:r>
              <a:rPr lang="ru-RU" sz="2800" b="1" i="1"/>
              <a:t>- вопрос для обдумывания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/>
      <p:bldP spid="25609" grpId="0"/>
      <p:bldP spid="25610" grpId="0"/>
      <p:bldP spid="256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331913" y="692150"/>
            <a:ext cx="7272337" cy="564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800" b="1" i="1"/>
              <a:t>(Не)знакомка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800" b="1" i="1"/>
              <a:t>(Не)знакомый человек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800" b="1" i="1"/>
              <a:t>Лицо (не)знакомо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800" b="1" i="1"/>
              <a:t>Материал (не)знаком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800" b="1" i="1"/>
              <a:t>(Не)знаком с ним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800" b="1" i="1"/>
              <a:t>(Не)знакомился ни с кем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800" b="1" i="1"/>
              <a:t>(Не)знакомясь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800" b="1" i="1"/>
              <a:t>Все вокруг (не)знакомо</a:t>
            </a:r>
          </a:p>
          <a:p>
            <a:pPr algn="ctr">
              <a:spcBef>
                <a:spcPct val="50000"/>
              </a:spcBef>
              <a:buFont typeface="Wingdings" pitchFamily="2" charset="2"/>
              <a:buChar char="ь"/>
            </a:pPr>
            <a:endParaRPr lang="ru-RU" sz="2800" b="1" i="1"/>
          </a:p>
        </p:txBody>
      </p:sp>
      <p:pic>
        <p:nvPicPr>
          <p:cNvPr id="3080" name="Picture 8" descr="MCj042331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1377950" cy="2376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68538" y="620713"/>
            <a:ext cx="6335712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u="sng"/>
              <a:t>Тест А19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Найти предложение, в котором </a:t>
            </a:r>
            <a:r>
              <a:rPr lang="ru-RU" sz="2400" b="1" i="1" u="sng"/>
              <a:t>не </a:t>
            </a:r>
            <a:r>
              <a:rPr lang="ru-RU" sz="2400" b="1" i="1"/>
              <a:t>пишется </a:t>
            </a:r>
            <a:r>
              <a:rPr lang="ru-RU" sz="2400" b="1" i="1" u="sng"/>
              <a:t>раздельно:</a:t>
            </a:r>
          </a:p>
          <a:p>
            <a:pPr>
              <a:spcBef>
                <a:spcPct val="50000"/>
              </a:spcBef>
            </a:pPr>
            <a:endParaRPr lang="ru-RU" sz="2400" b="1" i="1" u="sng"/>
          </a:p>
          <a:p>
            <a:pPr>
              <a:spcBef>
                <a:spcPct val="50000"/>
              </a:spcBef>
            </a:pPr>
            <a:r>
              <a:rPr lang="ru-RU" sz="2400" b="1" i="1"/>
              <a:t>1</a:t>
            </a:r>
            <a:r>
              <a:rPr lang="ru-RU" sz="24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) Матрос (не)медленно доложил об аварии.</a:t>
            </a:r>
          </a:p>
          <a:p>
            <a:pPr>
              <a:spcBef>
                <a:spcPct val="50000"/>
              </a:spcBef>
            </a:pPr>
            <a:r>
              <a:rPr lang="ru-RU" sz="24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2) Гостя пригласили в (не)большую, но уютную комнату с камином.</a:t>
            </a:r>
          </a:p>
          <a:p>
            <a:pPr>
              <a:spcBef>
                <a:spcPct val="50000"/>
              </a:spcBef>
            </a:pPr>
            <a:r>
              <a:rPr lang="ru-RU" sz="24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3) Маленькие (не)крашеные домишки аккуратно расположились по обеим сторонам улицы.</a:t>
            </a:r>
          </a:p>
          <a:p>
            <a:pPr>
              <a:spcBef>
                <a:spcPct val="50000"/>
              </a:spcBef>
            </a:pPr>
            <a:r>
              <a:rPr lang="ru-RU" sz="24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4) (Не)трудясь, хлеба (не)добудешь.</a:t>
            </a:r>
          </a:p>
        </p:txBody>
      </p:sp>
      <p:pic>
        <p:nvPicPr>
          <p:cNvPr id="4101" name="Picture 5" descr="MCj042334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1492250" cy="2519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908175" y="1557338"/>
            <a:ext cx="6840538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u="sng"/>
              <a:t>Тест А19</a:t>
            </a:r>
          </a:p>
          <a:p>
            <a:pPr algn="just">
              <a:spcBef>
                <a:spcPct val="50000"/>
              </a:spcBef>
            </a:pPr>
            <a:r>
              <a:rPr lang="ru-RU" sz="2400" b="1" i="1"/>
              <a:t>На месте каких цифр пишется </a:t>
            </a:r>
            <a:r>
              <a:rPr lang="ru-RU" sz="2400" b="1" i="1" u="sng"/>
              <a:t>«е»:</a:t>
            </a:r>
          </a:p>
          <a:p>
            <a:pPr algn="just">
              <a:spcBef>
                <a:spcPct val="50000"/>
              </a:spcBef>
            </a:pPr>
            <a:endParaRPr lang="ru-RU" sz="2400" b="1" i="1" u="sng"/>
          </a:p>
          <a:p>
            <a:pPr algn="just">
              <a:spcBef>
                <a:spcPct val="50000"/>
              </a:spcBef>
            </a:pPr>
            <a:r>
              <a:rPr lang="ru-RU" sz="24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Чем нравом кто дурней, тем более кричит и ропщет на людей: (н1) видит добрых он, куда (н2) обернётся, а первый сам (н3) с кем (н4) уживется.</a:t>
            </a:r>
          </a:p>
          <a:p>
            <a:pPr algn="just">
              <a:spcBef>
                <a:spcPct val="50000"/>
              </a:spcBef>
            </a:pPr>
            <a:endParaRPr lang="ru-RU" sz="2400" b="1" i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just">
              <a:spcBef>
                <a:spcPct val="50000"/>
              </a:spcBef>
            </a:pPr>
            <a:r>
              <a:rPr lang="ru-RU" sz="24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1) 1,2     2) 2,3,4     3) 1,4     4) 1,2,3,4</a:t>
            </a:r>
          </a:p>
        </p:txBody>
      </p:sp>
      <p:pic>
        <p:nvPicPr>
          <p:cNvPr id="5125" name="Picture 5" descr="MCj042334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1492250" cy="2519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051050" y="1916113"/>
            <a:ext cx="684212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/>
              <a:t>Незнакомка – не </a:t>
            </a:r>
            <a:r>
              <a:rPr lang="ru-RU" sz="2400" i="1"/>
              <a:t>знакомка</a:t>
            </a:r>
            <a:r>
              <a:rPr lang="ru-RU" sz="2400" b="1" i="1"/>
              <a:t>! </a:t>
            </a:r>
          </a:p>
          <a:p>
            <a:pPr algn="ctr">
              <a:spcBef>
                <a:spcPct val="50000"/>
              </a:spcBef>
            </a:pPr>
            <a:r>
              <a:rPr lang="ru-RU" sz="2400" b="1" i="1"/>
              <a:t>Невидимка – не </a:t>
            </a:r>
            <a:r>
              <a:rPr lang="ru-RU" sz="2400" i="1"/>
              <a:t>видимка</a:t>
            </a:r>
            <a:r>
              <a:rPr lang="ru-RU" sz="2400" b="1" i="1"/>
              <a:t>!</a:t>
            </a:r>
          </a:p>
          <a:p>
            <a:pPr algn="ctr">
              <a:spcBef>
                <a:spcPct val="50000"/>
              </a:spcBef>
            </a:pPr>
            <a:endParaRPr lang="ru-RU" sz="2400" b="1" i="1"/>
          </a:p>
          <a:p>
            <a:pPr>
              <a:spcBef>
                <a:spcPct val="50000"/>
              </a:spcBef>
            </a:pPr>
            <a:r>
              <a:rPr lang="ru-RU" sz="2400" b="1" i="1"/>
              <a:t>Вывод:</a:t>
            </a:r>
          </a:p>
          <a:p>
            <a:pPr algn="just">
              <a:spcBef>
                <a:spcPct val="50000"/>
              </a:spcBef>
            </a:pPr>
            <a:r>
              <a:rPr lang="ru-RU" sz="2400" b="1" i="1"/>
              <a:t>Значит, </a:t>
            </a:r>
            <a:r>
              <a:rPr lang="ru-RU" sz="2400" b="1" i="1" u="sng"/>
              <a:t> не  </a:t>
            </a:r>
            <a:r>
              <a:rPr lang="ru-RU" sz="2400" b="1" i="1"/>
              <a:t>является частью корня.</a:t>
            </a:r>
          </a:p>
          <a:p>
            <a:pPr algn="just">
              <a:spcBef>
                <a:spcPct val="50000"/>
              </a:spcBef>
            </a:pPr>
            <a:endParaRPr lang="ru-RU" sz="2400" b="1" i="1"/>
          </a:p>
          <a:p>
            <a:pPr>
              <a:spcBef>
                <a:spcPct val="50000"/>
              </a:spcBef>
            </a:pPr>
            <a:endParaRPr lang="ru-RU" sz="2400" b="1" i="1"/>
          </a:p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6152" name="Picture 8" descr="MCj042331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1377950" cy="2376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339975" y="2060575"/>
            <a:ext cx="63373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u="sng"/>
              <a:t>НЕ  </a:t>
            </a:r>
            <a:r>
              <a:rPr lang="ru-RU" sz="2400" b="1" i="1"/>
              <a:t>пишется слитно:</a:t>
            </a:r>
          </a:p>
          <a:p>
            <a:pPr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С именами существительными</a:t>
            </a:r>
          </a:p>
          <a:p>
            <a:pPr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С именами прилагательными</a:t>
            </a:r>
          </a:p>
          <a:p>
            <a:pPr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С глаголами</a:t>
            </a:r>
          </a:p>
          <a:p>
            <a:pPr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С причастиями</a:t>
            </a:r>
          </a:p>
          <a:p>
            <a:pPr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С деепричастиями</a:t>
            </a:r>
          </a:p>
          <a:p>
            <a:pPr>
              <a:spcBef>
                <a:spcPct val="50000"/>
              </a:spcBef>
              <a:buFont typeface="Wingdings" pitchFamily="2" charset="2"/>
              <a:buChar char="ь"/>
            </a:pPr>
            <a:r>
              <a:rPr lang="ru-RU" sz="2400" b="1" i="1"/>
              <a:t>С наречиями, которые без </a:t>
            </a:r>
            <a:r>
              <a:rPr lang="ru-RU" sz="2400" b="1" i="1" u="sng"/>
              <a:t>НЕ</a:t>
            </a:r>
            <a:r>
              <a:rPr lang="ru-RU" sz="2400" b="1" i="1"/>
              <a:t> не употребляются</a:t>
            </a:r>
          </a:p>
        </p:txBody>
      </p:sp>
      <p:pic>
        <p:nvPicPr>
          <p:cNvPr id="7173" name="Picture 5" descr="MCj0423341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2020888" cy="2447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168</TotalTime>
  <Words>700</Words>
  <Application>Microsoft Office PowerPoint</Application>
  <PresentationFormat>Экран (4:3)</PresentationFormat>
  <Paragraphs>134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ноут</cp:lastModifiedBy>
  <cp:revision>5</cp:revision>
  <dcterms:created xsi:type="dcterms:W3CDTF">2008-11-16T16:15:27Z</dcterms:created>
  <dcterms:modified xsi:type="dcterms:W3CDTF">2018-03-30T11:00:02Z</dcterms:modified>
</cp:coreProperties>
</file>