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9" r:id="rId4"/>
    <p:sldId id="262" r:id="rId5"/>
    <p:sldId id="261" r:id="rId6"/>
    <p:sldId id="263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6B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7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5BB750-BB91-4FD5-9CEC-595D4CCA1EC6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4F6149-C41E-4FD0-B8B8-B7C4B50C7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80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4F6149-C41E-4FD0-B8B8-B7C4B50C7C7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148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4F6149-C41E-4FD0-B8B8-B7C4B50C7C7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426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38777-E31C-4B3D-A90A-607BD2E6FA8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FA15F-A73E-40E5-9CFA-EB0B5D541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419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38777-E31C-4B3D-A90A-607BD2E6FA8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FA15F-A73E-40E5-9CFA-EB0B5D541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133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38777-E31C-4B3D-A90A-607BD2E6FA8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FA15F-A73E-40E5-9CFA-EB0B5D541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380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38777-E31C-4B3D-A90A-607BD2E6FA8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FA15F-A73E-40E5-9CFA-EB0B5D541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226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38777-E31C-4B3D-A90A-607BD2E6FA8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FA15F-A73E-40E5-9CFA-EB0B5D541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90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38777-E31C-4B3D-A90A-607BD2E6FA8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FA15F-A73E-40E5-9CFA-EB0B5D541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042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38777-E31C-4B3D-A90A-607BD2E6FA8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FA15F-A73E-40E5-9CFA-EB0B5D541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033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38777-E31C-4B3D-A90A-607BD2E6FA8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FA15F-A73E-40E5-9CFA-EB0B5D541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056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38777-E31C-4B3D-A90A-607BD2E6FA8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FA15F-A73E-40E5-9CFA-EB0B5D541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38777-E31C-4B3D-A90A-607BD2E6FA8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FA15F-A73E-40E5-9CFA-EB0B5D541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72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38777-E31C-4B3D-A90A-607BD2E6FA8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FA15F-A73E-40E5-9CFA-EB0B5D541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941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38777-E31C-4B3D-A90A-607BD2E6FA8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FA15F-A73E-40E5-9CFA-EB0B5D541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748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9" name="Прямоугольник 8"/>
          <p:cNvSpPr/>
          <p:nvPr/>
        </p:nvSpPr>
        <p:spPr>
          <a:xfrm>
            <a:off x="256224" y="1709351"/>
            <a:ext cx="10978968" cy="1200329"/>
          </a:xfrm>
          <a:prstGeom prst="rect">
            <a:avLst/>
          </a:prstGeom>
          <a:gradFill>
            <a:gsLst>
              <a:gs pos="100000">
                <a:schemeClr val="accent5">
                  <a:lumMod val="50000"/>
                </a:schemeClr>
              </a:gs>
              <a:gs pos="50000">
                <a:schemeClr val="accent5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8000000" scaled="0"/>
          </a:gradFill>
          <a:ln>
            <a:solidFill>
              <a:srgbClr val="FF0000"/>
            </a:solidFill>
          </a:ln>
          <a:effectLst>
            <a:glow rad="139700">
              <a:schemeClr val="accent1"/>
            </a:glow>
            <a:reflection endPos="65000" dir="5400000" sy="-100000" algn="bl" rotWithShape="0"/>
            <a:softEdge rad="571500"/>
          </a:effectLst>
          <a:scene3d>
            <a:camera prst="orthographicFront">
              <a:rot lat="600000" lon="0" rev="0"/>
            </a:camera>
            <a:lightRig rig="threePt" dir="t"/>
          </a:scene3d>
          <a:sp3d z="31750"/>
        </p:spPr>
        <p:txBody>
          <a:bodyPr wrap="none" lIns="91440" tIns="45720" rIns="91440" bIns="45720">
            <a:spAutoFit/>
            <a:scene3d>
              <a:camera prst="orthographicFront"/>
              <a:lightRig rig="sunset" dir="t"/>
            </a:scene3d>
            <a:sp3d extrusionH="57150" contourW="12700" prstMaterial="dkEdge">
              <a:bevelT w="38100" h="38100"/>
              <a:bevelB w="38100" h="38100"/>
              <a:extrusionClr>
                <a:srgbClr val="FF0000"/>
              </a:extrusionClr>
              <a:contourClr>
                <a:srgbClr val="FFFF00"/>
              </a:contourClr>
            </a:sp3d>
          </a:bodyPr>
          <a:lstStyle/>
          <a:p>
            <a:pPr algn="ctr"/>
            <a:r>
              <a:rPr lang="ru-RU" sz="7200" b="0" cap="none" spc="0" dirty="0" smtClean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latin typeface="Constantia" panose="02030602050306030303" pitchFamily="18" charset="0"/>
                <a:ea typeface="Ebrima" panose="02000000000000000000" pitchFamily="2" charset="0"/>
                <a:cs typeface="Ebrima" panose="02000000000000000000" pitchFamily="2" charset="0"/>
              </a:rPr>
              <a:t>ОТКУДА БЕРЕТСЯ ТЕНЬ?</a:t>
            </a:r>
            <a:endParaRPr lang="ru-RU" sz="7200" b="0" cap="none" spc="0" dirty="0">
              <a:ln w="0"/>
              <a:solidFill>
                <a:srgbClr val="FF0000"/>
              </a:solidFill>
              <a:effectLst>
                <a:reflection blurRad="6350" stA="53000" endA="300" endPos="35500" dir="5400000" sy="-90000" algn="bl" rotWithShape="0"/>
              </a:effectLst>
              <a:latin typeface="Constantia" panose="02030602050306030303" pitchFamily="18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877868" y="4955229"/>
            <a:ext cx="515885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i="1" dirty="0">
              <a:solidFill>
                <a:schemeClr val="accent4">
                  <a:lumMod val="20000"/>
                  <a:lumOff val="80000"/>
                </a:schemeClr>
              </a:solidFill>
              <a:latin typeface="Sitka Small" panose="02000505000000020004" pitchFamily="2" charset="0"/>
            </a:endParaRPr>
          </a:p>
          <a:p>
            <a:r>
              <a:rPr lang="ru-RU" sz="16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Sitka Small" panose="02000505000000020004" pitchFamily="2" charset="0"/>
              </a:rPr>
              <a:t>Воспитатель: </a:t>
            </a:r>
            <a:r>
              <a:rPr lang="ru-RU" sz="1600" b="1" i="1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latin typeface="Sitka Small" panose="02000505000000020004" pitchFamily="2" charset="0"/>
              </a:rPr>
              <a:t>Невзорова</a:t>
            </a:r>
            <a:endParaRPr lang="ru-RU" sz="1600" b="1" i="1" dirty="0" smtClean="0">
              <a:solidFill>
                <a:schemeClr val="accent4">
                  <a:lumMod val="20000"/>
                  <a:lumOff val="80000"/>
                </a:schemeClr>
              </a:solidFill>
              <a:latin typeface="Sitka Small" panose="02000505000000020004" pitchFamily="2" charset="0"/>
            </a:endParaRPr>
          </a:p>
          <a:p>
            <a:r>
              <a:rPr lang="ru-RU" sz="16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Sitka Small" panose="02000505000000020004" pitchFamily="2" charset="0"/>
              </a:rPr>
              <a:t>Наталья Викторовна</a:t>
            </a:r>
          </a:p>
          <a:p>
            <a:endParaRPr lang="ru-RU" sz="1600" b="1" i="1" dirty="0" smtClean="0">
              <a:solidFill>
                <a:schemeClr val="accent4">
                  <a:lumMod val="20000"/>
                  <a:lumOff val="80000"/>
                </a:schemeClr>
              </a:solidFill>
              <a:latin typeface="Sitka Small" panose="02000505000000020004" pitchFamily="2" charset="0"/>
            </a:endParaRPr>
          </a:p>
          <a:p>
            <a:r>
              <a:rPr lang="ru-RU" sz="16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Sitka Small" panose="02000505000000020004" pitchFamily="2" charset="0"/>
              </a:rPr>
              <a:t>Воспитанник: Васин Саша</a:t>
            </a:r>
          </a:p>
          <a:p>
            <a:r>
              <a:rPr lang="ru-RU" sz="1600" b="1" i="1" dirty="0">
                <a:solidFill>
                  <a:schemeClr val="accent4">
                    <a:lumMod val="20000"/>
                    <a:lumOff val="80000"/>
                  </a:schemeClr>
                </a:solidFill>
                <a:latin typeface="Sitka Small" panose="02000505000000020004" pitchFamily="2" charset="0"/>
              </a:rPr>
              <a:t> </a:t>
            </a:r>
            <a:r>
              <a:rPr lang="ru-RU" sz="16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Sitka Small" panose="02000505000000020004" pitchFamily="2" charset="0"/>
              </a:rPr>
              <a:t>Старшая группа «А»</a:t>
            </a:r>
          </a:p>
          <a:p>
            <a:endParaRPr lang="ru-RU" sz="2000" b="1" i="1" dirty="0">
              <a:solidFill>
                <a:schemeClr val="accent4">
                  <a:lumMod val="20000"/>
                  <a:lumOff val="80000"/>
                </a:schemeClr>
              </a:solidFill>
              <a:latin typeface="Sitka Small" panose="02000505000000020004" pitchFamily="2" charset="0"/>
            </a:endParaRPr>
          </a:p>
          <a:p>
            <a:r>
              <a:rPr lang="ru-RU" sz="20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Sitka Small" panose="02000505000000020004" pitchFamily="2" charset="0"/>
              </a:rPr>
              <a:t>                                 </a:t>
            </a:r>
            <a:endParaRPr lang="ru-RU" sz="2000" b="1" dirty="0">
              <a:solidFill>
                <a:srgbClr val="6B6B6B"/>
              </a:solidFill>
              <a:latin typeface="Sitka Small" panose="02000505000000020004" pitchFamily="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33265" y="0"/>
            <a:ext cx="901434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i="1" dirty="0">
              <a:solidFill>
                <a:schemeClr val="accent4">
                  <a:lumMod val="20000"/>
                  <a:lumOff val="80000"/>
                </a:schemeClr>
              </a:solidFill>
              <a:latin typeface="Sitka Small" panose="02000505000000020004" pitchFamily="2" charset="0"/>
            </a:endParaRPr>
          </a:p>
          <a:p>
            <a:endParaRPr lang="ru-RU" sz="2000" b="1" i="1" dirty="0" smtClean="0">
              <a:solidFill>
                <a:schemeClr val="accent4">
                  <a:lumMod val="20000"/>
                  <a:lumOff val="80000"/>
                </a:schemeClr>
              </a:solidFill>
              <a:latin typeface="Sitka Small" panose="02000505000000020004" pitchFamily="2" charset="0"/>
            </a:endParaRPr>
          </a:p>
          <a:p>
            <a:endParaRPr lang="ru-RU" sz="2000" b="1" i="1" dirty="0">
              <a:solidFill>
                <a:schemeClr val="accent4">
                  <a:lumMod val="20000"/>
                  <a:lumOff val="80000"/>
                </a:schemeClr>
              </a:solidFill>
              <a:latin typeface="Sitka Small" panose="02000505000000020004" pitchFamily="2" charset="0"/>
            </a:endParaRPr>
          </a:p>
          <a:p>
            <a:r>
              <a:rPr lang="ru-RU" sz="20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Sitka Small" panose="02000505000000020004" pitchFamily="2" charset="0"/>
              </a:rPr>
              <a:t>                                 </a:t>
            </a:r>
            <a:endParaRPr lang="ru-RU" sz="2000" b="1" dirty="0">
              <a:solidFill>
                <a:srgbClr val="6B6B6B"/>
              </a:solidFill>
              <a:latin typeface="Sitka Small" panose="02000505000000020004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23833" y="200054"/>
            <a:ext cx="94237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</a:rPr>
              <a:t>Муниципальное бюджетное дошкольное образовательное учреждение </a:t>
            </a:r>
            <a:br>
              <a:rPr lang="ru-RU" b="1" dirty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</a:rPr>
            </a:br>
            <a:r>
              <a:rPr lang="ru-RU" b="1" dirty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</a:rPr>
              <a:t>детский сад № 7 «Жар-птица»</a:t>
            </a:r>
          </a:p>
        </p:txBody>
      </p:sp>
    </p:spTree>
    <p:extLst>
      <p:ext uri="{BB962C8B-B14F-4D97-AF65-F5344CB8AC3E}">
        <p14:creationId xmlns:p14="http://schemas.microsoft.com/office/powerpoint/2010/main" val="148228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9050"/>
            <a:ext cx="7943850" cy="687705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477001" y="1143001"/>
            <a:ext cx="6857999" cy="457199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680247" y="5462885"/>
            <a:ext cx="7879016" cy="923330"/>
          </a:xfrm>
          <a:prstGeom prst="rect">
            <a:avLst/>
          </a:prstGeom>
          <a:noFill/>
          <a:effectLst>
            <a:outerShdw dist="2108200" sx="89000" sy="89000" algn="ctr" rotWithShape="0">
              <a:srgbClr val="000000"/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812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122830"/>
            <a:ext cx="12058650" cy="67351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6387151" y="482937"/>
            <a:ext cx="5431809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000" b="1" dirty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Моя ТЕНЬ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…</a:t>
            </a:r>
          </a:p>
          <a:p>
            <a:pPr algn="just"/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Она дана от самого рождения и на всю 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жизнь.</a:t>
            </a:r>
            <a:r>
              <a:rPr lang="ru-RU" sz="2000" b="1" dirty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  А я тебя знаю, 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моя Тень???</a:t>
            </a:r>
          </a:p>
          <a:p>
            <a:pPr algn="just"/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       </a:t>
            </a:r>
            <a:r>
              <a:rPr lang="ru-RU" sz="2000" b="1" dirty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Оказывается - тень похожа на своего хозяина. Вот моя тень 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похожа </a:t>
            </a:r>
            <a:r>
              <a:rPr lang="ru-RU" sz="2000" b="1" dirty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на меня, а мамина 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на  </a:t>
            </a:r>
            <a:r>
              <a:rPr lang="ru-RU" sz="2000" b="1" dirty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маму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        </a:t>
            </a:r>
            <a:r>
              <a:rPr lang="ru-RU" sz="2000" b="1" dirty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А еще тень может делать то, о чем можно только мечтать: растягиваться или 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уменьшаться, быстро перемещаться по </a:t>
            </a:r>
            <a:r>
              <a:rPr lang="ru-RU" sz="2000" b="1" dirty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полу, стене и потолку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         </a:t>
            </a:r>
          </a:p>
          <a:p>
            <a:pPr algn="just"/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Что </a:t>
            </a:r>
            <a:r>
              <a:rPr lang="ru-RU" sz="2000" b="1" dirty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же такое тень?  Почему она появляется? 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Для </a:t>
            </a:r>
            <a:r>
              <a:rPr lang="ru-RU" sz="2000" b="1" dirty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чего она  нужна?  И само главное для меня - как можно играть с тенью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?</a:t>
            </a:r>
          </a:p>
          <a:p>
            <a:pPr algn="just"/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                                                                        	Поэкспериментируем,  понаблюдаем и сделаем выводы…</a:t>
            </a:r>
            <a:endParaRPr lang="ru-RU" sz="2000" dirty="0">
              <a:solidFill>
                <a:schemeClr val="bg1">
                  <a:lumMod val="95000"/>
                </a:schemeClr>
              </a:solidFill>
              <a:latin typeface="Sitka Small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27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4722" y="190500"/>
            <a:ext cx="11887581" cy="6551494"/>
          </a:xfrm>
        </p:spPr>
      </p:pic>
      <p:sp>
        <p:nvSpPr>
          <p:cNvPr id="6" name="Прямоугольник 5"/>
          <p:cNvSpPr/>
          <p:nvPr/>
        </p:nvSpPr>
        <p:spPr>
          <a:xfrm>
            <a:off x="7144518" y="373756"/>
            <a:ext cx="49677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endParaRPr lang="ru-RU" sz="2000" dirty="0">
              <a:solidFill>
                <a:schemeClr val="bg1">
                  <a:lumMod val="95000"/>
                </a:schemeClr>
              </a:solidFill>
              <a:latin typeface="Sitka Small" panose="02000505000000020004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4723" y="324431"/>
            <a:ext cx="116579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Итак, чтобы появились тени необходим источник света (я взял лампочку), предмет (тут фантазия моя была безгранична) и поверхность (в нашем случае – это покрывало).</a:t>
            </a:r>
            <a:endParaRPr lang="ru-RU" sz="2000" dirty="0">
              <a:solidFill>
                <a:schemeClr val="bg1">
                  <a:lumMod val="95000"/>
                </a:schemeClr>
              </a:solidFill>
              <a:latin typeface="Sitka Small" panose="02000505000000020004" pitchFamily="2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3863" y="5110778"/>
            <a:ext cx="772046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У меня есть первое наблюдение – если предмет расположен дальше от источника света, он </a:t>
            </a:r>
            <a:r>
              <a:rPr lang="ru-RU" sz="2000" b="1" dirty="0" smtClean="0">
                <a:solidFill>
                  <a:schemeClr val="bg1"/>
                </a:solidFill>
                <a:latin typeface="Sitka Small" panose="02000505000000020004" pitchFamily="2" charset="0"/>
              </a:rPr>
              <a:t>загораживает </a:t>
            </a:r>
            <a:r>
              <a:rPr lang="ru-RU" sz="2000" b="1" dirty="0">
                <a:solidFill>
                  <a:schemeClr val="bg1"/>
                </a:solidFill>
                <a:latin typeface="Sitka Small" panose="02000505000000020004" pitchFamily="2" charset="0"/>
              </a:rPr>
              <a:t>меньше света и тень от него будет маленькой, а контуры отчётливыми, если близко - тень будет большой, а контуры расплывчатыми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63466" y="4059275"/>
            <a:ext cx="3930555" cy="24565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8340506" y="3985604"/>
            <a:ext cx="38309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Эксперимент №1. Расстояние до лампочки</a:t>
            </a:r>
            <a:endParaRPr lang="ru-RU" sz="2000" dirty="0">
              <a:solidFill>
                <a:schemeClr val="bg1">
                  <a:lumMod val="95000"/>
                </a:schemeClr>
              </a:solidFill>
              <a:latin typeface="Sitka Small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03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44518" y="373756"/>
            <a:ext cx="49677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endParaRPr lang="ru-RU" sz="2000" dirty="0">
              <a:solidFill>
                <a:schemeClr val="bg1">
                  <a:lumMod val="95000"/>
                </a:schemeClr>
              </a:solidFill>
              <a:latin typeface="Sitka Small" panose="02000505000000020004" pitchFamily="2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319517" cy="2879678"/>
          </a:xfrm>
          <a:prstGeom prst="rect">
            <a:avLst/>
          </a:prstGeom>
        </p:spPr>
      </p:pic>
      <p:pic>
        <p:nvPicPr>
          <p:cNvPr id="4" name="Рисунок 3"/>
          <p:cNvPicPr>
            <a:picLocks noGrp="1" noChangeAspect="1"/>
          </p:cNvPicPr>
          <p:nvPr>
            <p:ph type="pic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64398" y="0"/>
            <a:ext cx="8711724" cy="6858000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44"/>
          <a:stretch/>
        </p:blipFill>
        <p:spPr>
          <a:xfrm>
            <a:off x="0" y="2852382"/>
            <a:ext cx="4299045" cy="397832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144518" y="204479"/>
            <a:ext cx="47807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Эксперимент №2.                                     У всех ли предметов  есть тень?</a:t>
            </a:r>
            <a:endParaRPr lang="ru-RU" sz="2000" dirty="0">
              <a:solidFill>
                <a:schemeClr val="bg1">
                  <a:lumMod val="95000"/>
                </a:schemeClr>
              </a:solidFill>
              <a:latin typeface="Sitka Small" panose="02000505000000020004" pitchFamily="2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57400" y="5507265"/>
            <a:ext cx="98679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А вот и второе наблюдение. Так как тень 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</a:rPr>
              <a:t>– </a:t>
            </a:r>
            <a:r>
              <a:rPr lang="ru-RU" sz="2000" b="1" dirty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</a:rPr>
              <a:t>это место, куда не падает 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Sitka Small" panose="02000505000000020004" pitchFamily="2" charset="0"/>
              </a:rPr>
              <a:t>свет, то светонепроницаемые предметы оставляют тень, а предметы не препятствующие прохождению света тени не отбрасывают. </a:t>
            </a:r>
            <a:endParaRPr lang="ru-RU" sz="2000" b="1" dirty="0">
              <a:solidFill>
                <a:schemeClr val="bg1">
                  <a:lumMod val="95000"/>
                </a:schemeClr>
              </a:solidFill>
              <a:latin typeface="Sitka Small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95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600" y="0"/>
            <a:ext cx="10058400" cy="696035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1160060" y="1160059"/>
            <a:ext cx="6960359" cy="464023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01543" y="0"/>
            <a:ext cx="84773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Sitka Small" panose="02000505000000020004" pitchFamily="2" charset="0"/>
              </a:rPr>
              <a:t>Эксперимент № 3. Интересно, тень всегда черная?                        А если взять цветную лампочку…</a:t>
            </a:r>
            <a:endParaRPr lang="ru-RU" sz="2000" b="1" dirty="0">
              <a:solidFill>
                <a:schemeClr val="bg1"/>
              </a:solidFill>
              <a:latin typeface="Sitka Small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21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2793" y="0"/>
            <a:ext cx="9928747" cy="68579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919473" y="1477309"/>
            <a:ext cx="6881885" cy="387949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1143000" y="1143000"/>
            <a:ext cx="6857999" cy="45719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4716" y="150125"/>
            <a:ext cx="77204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latin typeface="Sitka Small" panose="02000505000000020004" pitchFamily="2" charset="0"/>
              </a:rPr>
              <a:t>все просто </a:t>
            </a:r>
            <a:r>
              <a:rPr lang="ru-RU" sz="2000" b="1" dirty="0" smtClean="0">
                <a:solidFill>
                  <a:schemeClr val="bg1"/>
                </a:solidFill>
                <a:latin typeface="Sitka Small" panose="02000505000000020004" pitchFamily="2" charset="0"/>
              </a:rPr>
              <a:t>– если один цветной источник света - тень остается черной или серой</a:t>
            </a:r>
            <a:endParaRPr lang="ru-RU" sz="2000" b="1" dirty="0">
              <a:solidFill>
                <a:schemeClr val="bg1"/>
              </a:solidFill>
              <a:latin typeface="Sitka Small" panose="02000505000000020004" pitchFamily="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11988" y="5663820"/>
            <a:ext cx="32800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Sitka Small" panose="02000505000000020004" pitchFamily="2" charset="0"/>
              </a:rPr>
              <a:t>А вот если их несколько, то тени будут разноцветные. </a:t>
            </a:r>
            <a:endParaRPr lang="ru-RU" sz="2000" b="1" dirty="0">
              <a:solidFill>
                <a:schemeClr val="bg1"/>
              </a:solidFill>
              <a:latin typeface="Sitka Small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69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7903" y="3429000"/>
            <a:ext cx="4334096" cy="3429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29350" y="0"/>
            <a:ext cx="4262649" cy="3429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929351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14616" y="5769875"/>
            <a:ext cx="77204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Sitka Small" panose="02000505000000020004" pitchFamily="2" charset="0"/>
              </a:rPr>
              <a:t>И знаете, еще я понял, что количество теней зависит от количества источников света.</a:t>
            </a:r>
            <a:endParaRPr lang="ru-RU" sz="2000" b="1" dirty="0">
              <a:solidFill>
                <a:schemeClr val="bg1"/>
              </a:solidFill>
              <a:latin typeface="Sitka Small" panose="02000505000000020004" pitchFamily="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9143" y="344008"/>
            <a:ext cx="84773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Sitka Small" panose="02000505000000020004" pitchFamily="2" charset="0"/>
              </a:rPr>
              <a:t>Эксперимент № 4. Один, два, три источника света…</a:t>
            </a:r>
            <a:endParaRPr lang="ru-RU" sz="2000" b="1" dirty="0">
              <a:solidFill>
                <a:schemeClr val="bg1"/>
              </a:solidFill>
              <a:latin typeface="Sitka Small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76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264322" y="0"/>
            <a:ext cx="5923870" cy="68800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22010"/>
            <a:ext cx="6264322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42699" y="44110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  <a:latin typeface="Sitka Small" panose="02000505000000020004" pitchFamily="2" charset="0"/>
              </a:rPr>
              <a:t>Эксперимент №5. А если двигать лапочку тень будет оставаться на месте? Так, так, интересно…. </a:t>
            </a:r>
            <a:endParaRPr lang="ru-RU" b="1" dirty="0">
              <a:solidFill>
                <a:schemeClr val="bg1"/>
              </a:solidFill>
              <a:latin typeface="Sitka Small" panose="02000505000000020004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322643" y="4152900"/>
            <a:ext cx="3009901" cy="27051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137779" y="6121989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>
                <a:solidFill>
                  <a:schemeClr val="bg1"/>
                </a:solidFill>
                <a:latin typeface="Sitka Small" panose="02000505000000020004" pitchFamily="2" charset="0"/>
              </a:rPr>
              <a:t>С</a:t>
            </a:r>
            <a:r>
              <a:rPr lang="ru-RU" b="1" dirty="0" smtClean="0">
                <a:solidFill>
                  <a:schemeClr val="bg1"/>
                </a:solidFill>
                <a:latin typeface="Sitka Small" panose="02000505000000020004" pitchFamily="2" charset="0"/>
              </a:rPr>
              <a:t>мотрите – тень двигается тоже!.</a:t>
            </a:r>
            <a:endParaRPr lang="ru-RU" b="1" dirty="0">
              <a:solidFill>
                <a:schemeClr val="bg1"/>
              </a:solidFill>
              <a:latin typeface="Sitka Small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64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5567" y="4521361"/>
            <a:ext cx="4887432" cy="233282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5568" y="-23413"/>
            <a:ext cx="4887432" cy="233282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43200"/>
            <a:ext cx="2666999" cy="20023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666999" y="1137494"/>
            <a:ext cx="6857999" cy="4572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8499475" y="225426"/>
            <a:ext cx="3956050" cy="342899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89400"/>
            <a:ext cx="4152900" cy="27686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63000" y="3448594"/>
            <a:ext cx="3428999" cy="340940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3875567" cy="274320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3077681" y="1194641"/>
            <a:ext cx="77808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bg1"/>
                </a:solidFill>
                <a:latin typeface="Sitka Small" panose="02000505000000020004" pitchFamily="2" charset="0"/>
              </a:rPr>
              <a:t> И немножко поиграем с тенью</a:t>
            </a:r>
            <a:endParaRPr lang="ru-RU" sz="3200" b="1" dirty="0">
              <a:solidFill>
                <a:schemeClr val="bg1"/>
              </a:solidFill>
              <a:latin typeface="Sitka Small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13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272</Words>
  <Application>Microsoft Office PowerPoint</Application>
  <PresentationFormat>Широкоэкранный</PresentationFormat>
  <Paragraphs>39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Constantia</vt:lpstr>
      <vt:lpstr>Ebrima</vt:lpstr>
      <vt:lpstr>Sitka Small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avas179@outlook.com</dc:creator>
  <cp:lastModifiedBy>ps</cp:lastModifiedBy>
  <cp:revision>29</cp:revision>
  <dcterms:created xsi:type="dcterms:W3CDTF">2018-03-19T16:38:23Z</dcterms:created>
  <dcterms:modified xsi:type="dcterms:W3CDTF">2019-12-09T16:56:27Z</dcterms:modified>
</cp:coreProperties>
</file>