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300" r:id="rId3"/>
    <p:sldId id="347" r:id="rId4"/>
    <p:sldId id="349" r:id="rId5"/>
    <p:sldId id="365" r:id="rId6"/>
    <p:sldId id="366" r:id="rId7"/>
    <p:sldId id="359" r:id="rId8"/>
    <p:sldId id="361" r:id="rId9"/>
    <p:sldId id="363" r:id="rId10"/>
    <p:sldId id="364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99FF"/>
    <a:srgbClr val="FF99FF"/>
    <a:srgbClr val="9900CC"/>
    <a:srgbClr val="FF0000"/>
    <a:srgbClr val="66FFFF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3" autoAdjust="0"/>
    <p:restoredTop sz="94660"/>
  </p:normalViewPr>
  <p:slideViewPr>
    <p:cSldViewPr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67443F-192B-4B78-B382-388F99C4538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18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80A5D8-6F2E-4DDC-9A84-71F4D75EE767}" type="slidenum">
              <a:rPr lang="ru-RU"/>
              <a:pPr/>
              <a:t>1</a:t>
            </a:fld>
            <a:endParaRPr lang="ru-RU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Л.С. Атанасян.   Геометрия 7-9.      Глава </a:t>
            </a:r>
            <a:r>
              <a:rPr lang="en-US"/>
              <a:t>V</a:t>
            </a:r>
            <a:r>
              <a:rPr lang="ru-RU"/>
              <a:t>  «Четырехугольники»       </a:t>
            </a:r>
            <a:r>
              <a:rPr lang="en-US"/>
              <a:t>§</a:t>
            </a:r>
            <a:r>
              <a:rPr lang="ru-RU"/>
              <a:t> 1. « Многоугольники»</a:t>
            </a:r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05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BA43E-21F3-4E90-9C5D-D3C2FA801C29}" type="slidenum">
              <a:rPr lang="ru-RU"/>
              <a:pPr/>
              <a:t>4</a:t>
            </a:fld>
            <a:endParaRPr lang="ru-RU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Л.И. Звавич, Е.В. Потоскуев «Тестовые задания по геометрии»  8 класс.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7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88AD12-F303-44D2-96F0-2404774EA6C5}" type="slidenum">
              <a:rPr lang="ru-RU"/>
              <a:pPr/>
              <a:t>7</a:t>
            </a:fld>
            <a:endParaRPr lang="ru-RU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Б.Г.Зив, В.М. Мейлер «Дидактические материалы по геометрии.  8 класс»</a:t>
            </a:r>
          </a:p>
        </p:txBody>
      </p:sp>
    </p:spTree>
    <p:extLst>
      <p:ext uri="{BB962C8B-B14F-4D97-AF65-F5344CB8AC3E}">
        <p14:creationId xmlns:p14="http://schemas.microsoft.com/office/powerpoint/2010/main" val="638518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A55E0-EE16-4ABB-AC48-99A6C365E7CF}" type="slidenum">
              <a:rPr lang="ru-RU"/>
              <a:pPr/>
              <a:t>8</a:t>
            </a:fld>
            <a:endParaRPr lang="ru-RU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Б.Г.Зив, В.М. Мейлер «Дидактические материалы по геометрии.  8 класс»</a:t>
            </a:r>
          </a:p>
        </p:txBody>
      </p:sp>
    </p:spTree>
    <p:extLst>
      <p:ext uri="{BB962C8B-B14F-4D97-AF65-F5344CB8AC3E}">
        <p14:creationId xmlns:p14="http://schemas.microsoft.com/office/powerpoint/2010/main" val="4215230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C15836-71F2-436C-B8D1-A5CA3C61E2F8}" type="slidenum">
              <a:rPr lang="ru-RU"/>
              <a:pPr/>
              <a:t>9</a:t>
            </a:fld>
            <a:endParaRPr lang="ru-RU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Б.Г.Зив, В.М. Мейлер «Дидактические материалы по геометрии.  8 класс»</a:t>
            </a:r>
          </a:p>
        </p:txBody>
      </p:sp>
    </p:spTree>
    <p:extLst>
      <p:ext uri="{BB962C8B-B14F-4D97-AF65-F5344CB8AC3E}">
        <p14:creationId xmlns:p14="http://schemas.microsoft.com/office/powerpoint/2010/main" val="2047271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5F786C-BB0D-4C83-B44A-DB9A78D22C5B}" type="slidenum">
              <a:rPr lang="ru-RU"/>
              <a:pPr/>
              <a:t>10</a:t>
            </a:fld>
            <a:endParaRPr lang="ru-RU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/>
              <a:t>Б.Г.Зив, В.М. Мейлер «Дидактические материалы по геометрии.  8 класс»</a:t>
            </a:r>
          </a:p>
        </p:txBody>
      </p:sp>
    </p:spTree>
    <p:extLst>
      <p:ext uri="{BB962C8B-B14F-4D97-AF65-F5344CB8AC3E}">
        <p14:creationId xmlns:p14="http://schemas.microsoft.com/office/powerpoint/2010/main" val="344704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E94CE-DFF3-482E-9F11-481A4D870A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3649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B4FF2-ED83-4A71-9EC3-4EB9F94F541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0610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0DFCC-26D9-4FAD-9487-02B1D9AE07B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8775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BF7D5-37BC-40D4-9AC1-19B9297844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796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7FD8E-18A9-49BE-AB12-E84ECFA3D4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5966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730BB-8869-4467-A422-2938F0101E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7645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71008-4FC6-4F25-B74E-30767DEC9D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9199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0E35E-91F2-42F1-B2BB-9C38101503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894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39A39-1201-4F15-84FB-11F4FA2C722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371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D3F49-BAB5-4142-9DC6-01125A07D7B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86830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60456-76CF-4808-B2A0-4694EEC829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3673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BFA430-7817-4C4E-9013-B7B6D6F3E56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6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5125" name="Freeform 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2209800" y="304800"/>
            <a:ext cx="4876800" cy="1981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19625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</a:t>
            </a:r>
          </a:p>
        </p:txBody>
      </p:sp>
      <p:sp>
        <p:nvSpPr>
          <p:cNvPr id="5138" name="WordArt 18"/>
          <p:cNvSpPr>
            <a:spLocks noChangeArrowheads="1" noChangeShapeType="1" noTextEdit="1"/>
          </p:cNvSpPr>
          <p:nvPr/>
        </p:nvSpPr>
        <p:spPr bwMode="auto">
          <a:xfrm>
            <a:off x="1118168" y="4061725"/>
            <a:ext cx="6934200" cy="21336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64287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трапеции</a:t>
            </a:r>
          </a:p>
        </p:txBody>
      </p:sp>
      <p:pic>
        <p:nvPicPr>
          <p:cNvPr id="5140" name="Picture 20" descr="http://www.supercoloring.com/sites/default/files/styles/coloring_full/public/cif/2015/12/trapezoid-with-cartoon-face-coloring-pa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22"/>
          <a:stretch/>
        </p:blipFill>
        <p:spPr bwMode="auto">
          <a:xfrm>
            <a:off x="3339531" y="2544075"/>
            <a:ext cx="246493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Freeform 2"/>
          <p:cNvSpPr>
            <a:spLocks/>
          </p:cNvSpPr>
          <p:nvPr/>
        </p:nvSpPr>
        <p:spPr bwMode="auto">
          <a:xfrm>
            <a:off x="1130300" y="1879600"/>
            <a:ext cx="5080000" cy="2463800"/>
          </a:xfrm>
          <a:custGeom>
            <a:avLst/>
            <a:gdLst>
              <a:gd name="T0" fmla="*/ 0 w 3200"/>
              <a:gd name="T1" fmla="*/ 16 h 1552"/>
              <a:gd name="T2" fmla="*/ 16 w 3200"/>
              <a:gd name="T3" fmla="*/ 1552 h 1552"/>
              <a:gd name="T4" fmla="*/ 3200 w 3200"/>
              <a:gd name="T5" fmla="*/ 1536 h 1552"/>
              <a:gd name="T6" fmla="*/ 1520 w 3200"/>
              <a:gd name="T7" fmla="*/ 0 h 1552"/>
              <a:gd name="T8" fmla="*/ 0 w 3200"/>
              <a:gd name="T9" fmla="*/ 16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00" h="1552">
                <a:moveTo>
                  <a:pt x="0" y="16"/>
                </a:moveTo>
                <a:lnTo>
                  <a:pt x="16" y="1552"/>
                </a:lnTo>
                <a:lnTo>
                  <a:pt x="3200" y="1536"/>
                </a:lnTo>
                <a:lnTo>
                  <a:pt x="1520" y="0"/>
                </a:lnTo>
                <a:lnTo>
                  <a:pt x="0" y="1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D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3219" name="Text Box 3"/>
          <p:cNvSpPr txBox="1">
            <a:spLocks noChangeArrowheads="1"/>
          </p:cNvSpPr>
          <p:nvPr/>
        </p:nvSpPr>
        <p:spPr bwMode="auto">
          <a:xfrm>
            <a:off x="777875" y="14620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В</a:t>
            </a:r>
          </a:p>
        </p:txBody>
      </p:sp>
      <p:sp>
        <p:nvSpPr>
          <p:cNvPr id="393220" name="Text Box 4"/>
          <p:cNvSpPr txBox="1">
            <a:spLocks noChangeArrowheads="1"/>
          </p:cNvSpPr>
          <p:nvPr/>
        </p:nvSpPr>
        <p:spPr bwMode="auto">
          <a:xfrm>
            <a:off x="838200" y="43434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393221" name="Text Box 5"/>
          <p:cNvSpPr txBox="1">
            <a:spLocks noChangeArrowheads="1"/>
          </p:cNvSpPr>
          <p:nvPr/>
        </p:nvSpPr>
        <p:spPr bwMode="auto">
          <a:xfrm>
            <a:off x="76200" y="76200"/>
            <a:ext cx="8991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dirty="0"/>
              <a:t>В прямоугольной трапеции меньшая боковая сторона равна 3 </a:t>
            </a:r>
            <a:r>
              <a:rPr lang="ru-RU" sz="2400" dirty="0" err="1"/>
              <a:t>дм</a:t>
            </a:r>
            <a:r>
              <a:rPr lang="ru-RU" sz="2400" dirty="0"/>
              <a:t> и составляет с меньшей диагональю угол в 45</a:t>
            </a:r>
            <a:r>
              <a:rPr lang="ru-RU" sz="2400" baseline="30000" dirty="0"/>
              <a:t>0</a:t>
            </a:r>
            <a:r>
              <a:rPr lang="ru-RU" sz="2400" dirty="0"/>
              <a:t>. </a:t>
            </a:r>
            <a:r>
              <a:rPr lang="ru-RU" sz="2400" baseline="30000" dirty="0"/>
              <a:t> </a:t>
            </a:r>
            <a:r>
              <a:rPr lang="ru-RU" sz="2400" dirty="0"/>
              <a:t>Острый угол трапеции также равен 45</a:t>
            </a:r>
            <a:r>
              <a:rPr lang="ru-RU" sz="2400" baseline="30000" dirty="0"/>
              <a:t>0</a:t>
            </a:r>
            <a:r>
              <a:rPr lang="ru-RU" sz="2400" dirty="0"/>
              <a:t>. Найдите площадь трапеции.</a:t>
            </a:r>
          </a:p>
        </p:txBody>
      </p:sp>
      <p:sp>
        <p:nvSpPr>
          <p:cNvPr id="393222" name="Text Box 6"/>
          <p:cNvSpPr txBox="1">
            <a:spLocks noChangeArrowheads="1"/>
          </p:cNvSpPr>
          <p:nvPr/>
        </p:nvSpPr>
        <p:spPr bwMode="auto">
          <a:xfrm>
            <a:off x="3444875" y="1462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С</a:t>
            </a:r>
          </a:p>
        </p:txBody>
      </p:sp>
      <p:sp>
        <p:nvSpPr>
          <p:cNvPr id="393223" name="Text Box 7"/>
          <p:cNvSpPr txBox="1">
            <a:spLocks noChangeArrowheads="1"/>
          </p:cNvSpPr>
          <p:nvPr/>
        </p:nvSpPr>
        <p:spPr bwMode="auto">
          <a:xfrm>
            <a:off x="6019800" y="4267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D</a:t>
            </a:r>
            <a:endParaRPr lang="ru-RU" sz="2800">
              <a:solidFill>
                <a:srgbClr val="0000FF"/>
              </a:solidFill>
            </a:endParaRPr>
          </a:p>
        </p:txBody>
      </p:sp>
      <p:sp>
        <p:nvSpPr>
          <p:cNvPr id="393224" name="Rectangle 8"/>
          <p:cNvSpPr>
            <a:spLocks noChangeArrowheads="1"/>
          </p:cNvSpPr>
          <p:nvPr/>
        </p:nvSpPr>
        <p:spPr bwMode="auto">
          <a:xfrm>
            <a:off x="4724400" y="2590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3</a:t>
            </a:r>
          </a:p>
        </p:txBody>
      </p:sp>
      <p:sp>
        <p:nvSpPr>
          <p:cNvPr id="393225" name="Freeform 9"/>
          <p:cNvSpPr>
            <a:spLocks/>
          </p:cNvSpPr>
          <p:nvPr/>
        </p:nvSpPr>
        <p:spPr bwMode="auto">
          <a:xfrm>
            <a:off x="1143000" y="1879600"/>
            <a:ext cx="2400300" cy="2463800"/>
          </a:xfrm>
          <a:custGeom>
            <a:avLst/>
            <a:gdLst>
              <a:gd name="T0" fmla="*/ 1512 w 1512"/>
              <a:gd name="T1" fmla="*/ 0 h 1552"/>
              <a:gd name="T2" fmla="*/ 0 w 1512"/>
              <a:gd name="T3" fmla="*/ 1552 h 15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12" h="1552">
                <a:moveTo>
                  <a:pt x="1512" y="0"/>
                </a:moveTo>
                <a:lnTo>
                  <a:pt x="0" y="1552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3226" name="Text Box 10"/>
          <p:cNvSpPr txBox="1">
            <a:spLocks noChangeArrowheads="1"/>
          </p:cNvSpPr>
          <p:nvPr/>
        </p:nvSpPr>
        <p:spPr bwMode="auto">
          <a:xfrm>
            <a:off x="1066800" y="35814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/>
              <a:t>45</a:t>
            </a:r>
            <a:r>
              <a:rPr lang="ru-RU" sz="2400" b="1" baseline="30000"/>
              <a:t>0</a:t>
            </a:r>
            <a:endParaRPr lang="ru-RU" sz="2400" b="1"/>
          </a:p>
        </p:txBody>
      </p:sp>
      <p:sp>
        <p:nvSpPr>
          <p:cNvPr id="393227" name="Text Box 11"/>
          <p:cNvSpPr txBox="1">
            <a:spLocks noChangeArrowheads="1"/>
          </p:cNvSpPr>
          <p:nvPr/>
        </p:nvSpPr>
        <p:spPr bwMode="auto">
          <a:xfrm>
            <a:off x="3048000" y="19050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/>
              <a:t>45</a:t>
            </a:r>
            <a:r>
              <a:rPr lang="ru-RU" sz="2400" b="1" baseline="30000"/>
              <a:t>0</a:t>
            </a:r>
            <a:endParaRPr lang="ru-RU" sz="2400" b="1"/>
          </a:p>
        </p:txBody>
      </p:sp>
      <p:sp>
        <p:nvSpPr>
          <p:cNvPr id="393228" name="Freeform 12"/>
          <p:cNvSpPr>
            <a:spLocks/>
          </p:cNvSpPr>
          <p:nvPr/>
        </p:nvSpPr>
        <p:spPr bwMode="auto">
          <a:xfrm>
            <a:off x="1130300" y="1905000"/>
            <a:ext cx="5054600" cy="2413000"/>
          </a:xfrm>
          <a:custGeom>
            <a:avLst/>
            <a:gdLst>
              <a:gd name="T0" fmla="*/ 3184 w 3184"/>
              <a:gd name="T1" fmla="*/ 1520 h 1520"/>
              <a:gd name="T2" fmla="*/ 0 w 3184"/>
              <a:gd name="T3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84" h="1520">
                <a:moveTo>
                  <a:pt x="3184" y="1520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3229" name="Rectangle 13"/>
          <p:cNvSpPr>
            <a:spLocks noChangeArrowheads="1"/>
          </p:cNvSpPr>
          <p:nvPr/>
        </p:nvSpPr>
        <p:spPr bwMode="auto">
          <a:xfrm>
            <a:off x="609600" y="2667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3</a:t>
            </a:r>
          </a:p>
        </p:txBody>
      </p:sp>
      <p:sp>
        <p:nvSpPr>
          <p:cNvPr id="393230" name="Text Box 14"/>
          <p:cNvSpPr txBox="1">
            <a:spLocks noChangeArrowheads="1"/>
          </p:cNvSpPr>
          <p:nvPr/>
        </p:nvSpPr>
        <p:spPr bwMode="auto">
          <a:xfrm>
            <a:off x="1066800" y="35814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/>
              <a:t>45</a:t>
            </a:r>
            <a:r>
              <a:rPr lang="ru-RU" sz="2400" b="1" baseline="30000"/>
              <a:t>0</a:t>
            </a:r>
            <a:endParaRPr lang="ru-RU" sz="2400" b="1"/>
          </a:p>
        </p:txBody>
      </p:sp>
      <p:sp>
        <p:nvSpPr>
          <p:cNvPr id="393232" name="Freeform 16"/>
          <p:cNvSpPr>
            <a:spLocks/>
          </p:cNvSpPr>
          <p:nvPr/>
        </p:nvSpPr>
        <p:spPr bwMode="auto">
          <a:xfrm>
            <a:off x="1143000" y="19050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144 w 144"/>
              <a:gd name="T3" fmla="*/ 144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144" y="144"/>
                </a:lnTo>
                <a:lnTo>
                  <a:pt x="0" y="144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93237" name="Group 21"/>
          <p:cNvGrpSpPr>
            <a:grpSpLocks/>
          </p:cNvGrpSpPr>
          <p:nvPr/>
        </p:nvGrpSpPr>
        <p:grpSpPr bwMode="auto">
          <a:xfrm>
            <a:off x="3429000" y="1892300"/>
            <a:ext cx="441325" cy="2970213"/>
            <a:chOff x="2448" y="1384"/>
            <a:chExt cx="278" cy="1871"/>
          </a:xfrm>
        </p:grpSpPr>
        <p:sp>
          <p:nvSpPr>
            <p:cNvPr id="393233" name="Freeform 17"/>
            <p:cNvSpPr>
              <a:spLocks/>
            </p:cNvSpPr>
            <p:nvPr/>
          </p:nvSpPr>
          <p:spPr bwMode="auto">
            <a:xfrm>
              <a:off x="2520" y="1384"/>
              <a:ext cx="32" cy="1536"/>
            </a:xfrm>
            <a:custGeom>
              <a:avLst/>
              <a:gdLst>
                <a:gd name="T0" fmla="*/ 0 w 32"/>
                <a:gd name="T1" fmla="*/ 0 h 1536"/>
                <a:gd name="T2" fmla="*/ 32 w 32"/>
                <a:gd name="T3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1536">
                  <a:moveTo>
                    <a:pt x="0" y="0"/>
                  </a:moveTo>
                  <a:lnTo>
                    <a:pt x="32" y="1536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3234" name="Text Box 18"/>
            <p:cNvSpPr txBox="1">
              <a:spLocks noChangeArrowheads="1"/>
            </p:cNvSpPr>
            <p:nvPr/>
          </p:nvSpPr>
          <p:spPr bwMode="auto">
            <a:xfrm>
              <a:off x="2448" y="2928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00FF"/>
                  </a:solidFill>
                </a:rPr>
                <a:t>N</a:t>
              </a:r>
              <a:endParaRPr lang="ru-RU" sz="2800">
                <a:solidFill>
                  <a:srgbClr val="0000FF"/>
                </a:solidFill>
              </a:endParaRPr>
            </a:p>
          </p:txBody>
        </p:sp>
        <p:sp>
          <p:nvSpPr>
            <p:cNvPr id="393235" name="Freeform 19"/>
            <p:cNvSpPr>
              <a:spLocks/>
            </p:cNvSpPr>
            <p:nvPr/>
          </p:nvSpPr>
          <p:spPr bwMode="auto">
            <a:xfrm>
              <a:off x="2544" y="2736"/>
              <a:ext cx="152" cy="168"/>
            </a:xfrm>
            <a:custGeom>
              <a:avLst/>
              <a:gdLst>
                <a:gd name="T0" fmla="*/ 0 w 152"/>
                <a:gd name="T1" fmla="*/ 0 h 168"/>
                <a:gd name="T2" fmla="*/ 144 w 152"/>
                <a:gd name="T3" fmla="*/ 0 h 168"/>
                <a:gd name="T4" fmla="*/ 152 w 152"/>
                <a:gd name="T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168">
                  <a:moveTo>
                    <a:pt x="0" y="0"/>
                  </a:moveTo>
                  <a:lnTo>
                    <a:pt x="144" y="0"/>
                  </a:lnTo>
                  <a:lnTo>
                    <a:pt x="152" y="168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3236" name="Text Box 20"/>
          <p:cNvSpPr txBox="1">
            <a:spLocks noChangeArrowheads="1"/>
          </p:cNvSpPr>
          <p:nvPr/>
        </p:nvSpPr>
        <p:spPr bwMode="auto">
          <a:xfrm>
            <a:off x="1066800" y="35814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/>
              <a:t>45</a:t>
            </a:r>
            <a:r>
              <a:rPr lang="ru-RU" sz="2400" b="1" baseline="30000"/>
              <a:t>0</a:t>
            </a:r>
            <a:endParaRPr lang="ru-RU" sz="2400" b="1"/>
          </a:p>
        </p:txBody>
      </p:sp>
      <p:sp>
        <p:nvSpPr>
          <p:cNvPr id="393238" name="Freeform 22"/>
          <p:cNvSpPr>
            <a:spLocks/>
          </p:cNvSpPr>
          <p:nvPr/>
        </p:nvSpPr>
        <p:spPr bwMode="auto">
          <a:xfrm>
            <a:off x="3162300" y="2273300"/>
            <a:ext cx="787400" cy="393700"/>
          </a:xfrm>
          <a:custGeom>
            <a:avLst/>
            <a:gdLst>
              <a:gd name="T0" fmla="*/ 0 w 496"/>
              <a:gd name="T1" fmla="*/ 16 h 248"/>
              <a:gd name="T2" fmla="*/ 264 w 496"/>
              <a:gd name="T3" fmla="*/ 248 h 248"/>
              <a:gd name="T4" fmla="*/ 496 w 496"/>
              <a:gd name="T5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248">
                <a:moveTo>
                  <a:pt x="0" y="16"/>
                </a:moveTo>
                <a:lnTo>
                  <a:pt x="264" y="248"/>
                </a:lnTo>
                <a:lnTo>
                  <a:pt x="496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3239" name="Rectangle 23"/>
          <p:cNvSpPr>
            <a:spLocks noChangeArrowheads="1"/>
          </p:cNvSpPr>
          <p:nvPr/>
        </p:nvSpPr>
        <p:spPr bwMode="auto">
          <a:xfrm>
            <a:off x="2057400" y="1371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3</a:t>
            </a:r>
          </a:p>
        </p:txBody>
      </p:sp>
      <p:sp>
        <p:nvSpPr>
          <p:cNvPr id="393240" name="Rectangle 24"/>
          <p:cNvSpPr>
            <a:spLocks noChangeArrowheads="1"/>
          </p:cNvSpPr>
          <p:nvPr/>
        </p:nvSpPr>
        <p:spPr bwMode="auto">
          <a:xfrm>
            <a:off x="2209800" y="4343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3</a:t>
            </a:r>
          </a:p>
        </p:txBody>
      </p:sp>
      <p:graphicFrame>
        <p:nvGraphicFramePr>
          <p:cNvPr id="393241" name="Object 25"/>
          <p:cNvGraphicFramePr>
            <a:graphicFrameLocks noChangeAspect="1"/>
          </p:cNvGraphicFramePr>
          <p:nvPr/>
        </p:nvGraphicFramePr>
        <p:xfrm>
          <a:off x="5046663" y="1447800"/>
          <a:ext cx="37401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58" name="Формула" r:id="rId4" imgW="1358640" imgH="393480" progId="Equation.3">
                  <p:embed/>
                </p:oleObj>
              </mc:Choice>
              <mc:Fallback>
                <p:oleObj name="Формула" r:id="rId4" imgW="135864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6663" y="1447800"/>
                        <a:ext cx="37401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3242" name="Object 26"/>
          <p:cNvGraphicFramePr>
            <a:graphicFrameLocks noChangeAspect="1"/>
          </p:cNvGraphicFramePr>
          <p:nvPr/>
        </p:nvGraphicFramePr>
        <p:xfrm>
          <a:off x="3505200" y="5029200"/>
          <a:ext cx="258762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59" name="Формула" r:id="rId6" imgW="939600" imgH="393480" progId="Equation.3">
                  <p:embed/>
                </p:oleObj>
              </mc:Choice>
              <mc:Fallback>
                <p:oleObj name="Формула" r:id="rId6" imgW="93960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029200"/>
                        <a:ext cx="258762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3243" name="Text Box 27"/>
          <p:cNvSpPr txBox="1">
            <a:spLocks noChangeArrowheads="1"/>
          </p:cNvSpPr>
          <p:nvPr/>
        </p:nvSpPr>
        <p:spPr bwMode="auto">
          <a:xfrm>
            <a:off x="5867400" y="5257800"/>
            <a:ext cx="1381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/>
              <a:t> </a:t>
            </a:r>
            <a:r>
              <a:rPr lang="ru-RU" sz="2800"/>
              <a:t>= 13,5</a:t>
            </a:r>
            <a:r>
              <a:rPr lang="en-US" sz="2800"/>
              <a:t> </a:t>
            </a: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03704E-6 L -0.45 0.01112 " pathEditMode="relative" ptsTypes="AA">
                                      <p:cBhvr>
                                        <p:cTn id="6" dur="2000" fill="hold"/>
                                        <p:tgtEl>
                                          <p:spTgt spid="393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3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45" accel="50000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">
                                          <p:stCondLst>
                                            <p:cond delay="456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" accel="50000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7">
                                          <p:stCondLst>
                                            <p:cond delay="155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3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3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3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93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24861 0.2888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93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1444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3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333 -0.24444 " pathEditMode="relative" ptsTypes="AA">
                                      <p:cBhvr>
                                        <p:cTn id="73" dur="2000" fill="hold"/>
                                        <p:tgtEl>
                                          <p:spTgt spid="393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1625 -0.18217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393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25" y="-912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L 0.03194 0.0444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93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7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2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9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0672 L 0.01666 0.4356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93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2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9166 -0.01111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93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83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93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93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3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3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93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39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93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3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39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4" grpId="0"/>
      <p:bldP spid="393225" grpId="0" animBg="1"/>
      <p:bldP spid="393226" grpId="0"/>
      <p:bldP spid="393227" grpId="0"/>
      <p:bldP spid="393227" grpId="1"/>
      <p:bldP spid="393228" grpId="0" animBg="1"/>
      <p:bldP spid="393228" grpId="1" animBg="1"/>
      <p:bldP spid="393229" grpId="0"/>
      <p:bldP spid="393229" grpId="1"/>
      <p:bldP spid="393230" grpId="0"/>
      <p:bldP spid="393230" grpId="1"/>
      <p:bldP spid="393236" grpId="0"/>
      <p:bldP spid="393236" grpId="1"/>
      <p:bldP spid="393238" grpId="0" animBg="1"/>
      <p:bldP spid="393239" grpId="0"/>
      <p:bldP spid="393239" grpId="1"/>
      <p:bldP spid="393240" grpId="0"/>
      <p:bldP spid="393240" grpId="1"/>
      <p:bldP spid="3932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1828800" y="381000"/>
            <a:ext cx="59070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</a:rPr>
              <a:t>   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</a:rPr>
              <a:t>Свойство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</a:rPr>
              <a:t>площадей</a:t>
            </a:r>
          </a:p>
        </p:txBody>
      </p:sp>
      <p:sp>
        <p:nvSpPr>
          <p:cNvPr id="278547" name="Text Box 19"/>
          <p:cNvSpPr txBox="1">
            <a:spLocks noChangeArrowheads="1"/>
          </p:cNvSpPr>
          <p:nvPr/>
        </p:nvSpPr>
        <p:spPr bwMode="auto">
          <a:xfrm>
            <a:off x="320080" y="1017053"/>
            <a:ext cx="892452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2800" b="1" i="1" dirty="0">
                <a:solidFill>
                  <a:schemeClr val="tx2"/>
                </a:solidFill>
                <a:latin typeface="Book Antiqua" panose="02040602050305030304" pitchFamily="18" charset="0"/>
              </a:rPr>
              <a:t>   Если многоугольник составлен из нескольких многоугольников, то его площадь равна сумме площадей этих многоугольников.</a:t>
            </a:r>
          </a:p>
        </p:txBody>
      </p:sp>
      <p:sp>
        <p:nvSpPr>
          <p:cNvPr id="278548" name="Text Box 20"/>
          <p:cNvSpPr txBox="1">
            <a:spLocks noChangeArrowheads="1"/>
          </p:cNvSpPr>
          <p:nvPr/>
        </p:nvSpPr>
        <p:spPr bwMode="auto">
          <a:xfrm>
            <a:off x="609600" y="5562600"/>
            <a:ext cx="7620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2400">
                <a:solidFill>
                  <a:schemeClr val="tx2"/>
                </a:solidFill>
              </a:rPr>
              <a:t>  Это свойство поможет нам получить формулу для вычисления площади трапеции.</a:t>
            </a:r>
          </a:p>
        </p:txBody>
      </p:sp>
      <p:sp>
        <p:nvSpPr>
          <p:cNvPr id="278549" name="Freeform 21"/>
          <p:cNvSpPr>
            <a:spLocks/>
          </p:cNvSpPr>
          <p:nvPr/>
        </p:nvSpPr>
        <p:spPr bwMode="auto">
          <a:xfrm>
            <a:off x="2057400" y="2362200"/>
            <a:ext cx="3048000" cy="2895600"/>
          </a:xfrm>
          <a:custGeom>
            <a:avLst/>
            <a:gdLst>
              <a:gd name="T0" fmla="*/ 0 w 1920"/>
              <a:gd name="T1" fmla="*/ 432 h 1824"/>
              <a:gd name="T2" fmla="*/ 1248 w 1920"/>
              <a:gd name="T3" fmla="*/ 0 h 1824"/>
              <a:gd name="T4" fmla="*/ 1920 w 1920"/>
              <a:gd name="T5" fmla="*/ 624 h 1824"/>
              <a:gd name="T6" fmla="*/ 1632 w 1920"/>
              <a:gd name="T7" fmla="*/ 1584 h 1824"/>
              <a:gd name="T8" fmla="*/ 768 w 1920"/>
              <a:gd name="T9" fmla="*/ 1824 h 1824"/>
              <a:gd name="T10" fmla="*/ 0 w 1920"/>
              <a:gd name="T11" fmla="*/ 432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20" h="1824">
                <a:moveTo>
                  <a:pt x="0" y="432"/>
                </a:moveTo>
                <a:lnTo>
                  <a:pt x="1248" y="0"/>
                </a:lnTo>
                <a:lnTo>
                  <a:pt x="1920" y="624"/>
                </a:lnTo>
                <a:lnTo>
                  <a:pt x="1632" y="1584"/>
                </a:lnTo>
                <a:lnTo>
                  <a:pt x="768" y="1824"/>
                </a:lnTo>
                <a:lnTo>
                  <a:pt x="0" y="43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78556" name="Group 28"/>
          <p:cNvGrpSpPr>
            <a:grpSpLocks/>
          </p:cNvGrpSpPr>
          <p:nvPr/>
        </p:nvGrpSpPr>
        <p:grpSpPr bwMode="auto">
          <a:xfrm>
            <a:off x="2057400" y="3048000"/>
            <a:ext cx="3035300" cy="1828800"/>
            <a:chOff x="1296" y="1920"/>
            <a:chExt cx="1912" cy="1152"/>
          </a:xfrm>
        </p:grpSpPr>
        <p:sp>
          <p:nvSpPr>
            <p:cNvPr id="278550" name="Freeform 22"/>
            <p:cNvSpPr>
              <a:spLocks/>
            </p:cNvSpPr>
            <p:nvPr/>
          </p:nvSpPr>
          <p:spPr bwMode="auto">
            <a:xfrm>
              <a:off x="1296" y="1920"/>
              <a:ext cx="1912" cy="192"/>
            </a:xfrm>
            <a:custGeom>
              <a:avLst/>
              <a:gdLst>
                <a:gd name="T0" fmla="*/ 0 w 1912"/>
                <a:gd name="T1" fmla="*/ 0 h 192"/>
                <a:gd name="T2" fmla="*/ 1912 w 1912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12" h="192">
                  <a:moveTo>
                    <a:pt x="0" y="0"/>
                  </a:moveTo>
                  <a:lnTo>
                    <a:pt x="1912" y="192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8551" name="Line 23"/>
            <p:cNvSpPr>
              <a:spLocks noChangeShapeType="1"/>
            </p:cNvSpPr>
            <p:nvPr/>
          </p:nvSpPr>
          <p:spPr bwMode="auto">
            <a:xfrm>
              <a:off x="1296" y="1920"/>
              <a:ext cx="1632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8557" name="Group 29"/>
          <p:cNvGrpSpPr>
            <a:grpSpLocks/>
          </p:cNvGrpSpPr>
          <p:nvPr/>
        </p:nvGrpSpPr>
        <p:grpSpPr bwMode="auto">
          <a:xfrm>
            <a:off x="3276600" y="2514600"/>
            <a:ext cx="1089025" cy="2347913"/>
            <a:chOff x="2064" y="1584"/>
            <a:chExt cx="686" cy="1479"/>
          </a:xfrm>
        </p:grpSpPr>
        <p:sp>
          <p:nvSpPr>
            <p:cNvPr id="278552" name="Text Box 24"/>
            <p:cNvSpPr txBox="1">
              <a:spLocks noChangeArrowheads="1"/>
            </p:cNvSpPr>
            <p:nvPr/>
          </p:nvSpPr>
          <p:spPr bwMode="auto">
            <a:xfrm>
              <a:off x="2304" y="1584"/>
              <a:ext cx="3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S</a:t>
              </a:r>
              <a:r>
                <a:rPr lang="en-US" sz="2800" b="1" baseline="-25000"/>
                <a:t>1</a:t>
              </a:r>
              <a:endParaRPr lang="ru-RU" sz="2800" b="1"/>
            </a:p>
          </p:txBody>
        </p:sp>
        <p:sp>
          <p:nvSpPr>
            <p:cNvPr id="278553" name="Text Box 25"/>
            <p:cNvSpPr txBox="1">
              <a:spLocks noChangeArrowheads="1"/>
            </p:cNvSpPr>
            <p:nvPr/>
          </p:nvSpPr>
          <p:spPr bwMode="auto">
            <a:xfrm>
              <a:off x="2400" y="2208"/>
              <a:ext cx="3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S</a:t>
              </a:r>
              <a:r>
                <a:rPr lang="en-US" sz="2800" b="1" baseline="-25000"/>
                <a:t>2</a:t>
              </a:r>
              <a:endParaRPr lang="ru-RU" sz="2800" b="1"/>
            </a:p>
          </p:txBody>
        </p:sp>
        <p:sp>
          <p:nvSpPr>
            <p:cNvPr id="278554" name="Text Box 26"/>
            <p:cNvSpPr txBox="1">
              <a:spLocks noChangeArrowheads="1"/>
            </p:cNvSpPr>
            <p:nvPr/>
          </p:nvSpPr>
          <p:spPr bwMode="auto">
            <a:xfrm>
              <a:off x="2064" y="2736"/>
              <a:ext cx="35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S</a:t>
              </a:r>
              <a:r>
                <a:rPr lang="en-US" sz="2800" b="1" baseline="-25000"/>
                <a:t>3</a:t>
              </a:r>
              <a:endParaRPr lang="ru-RU" sz="2800" b="1"/>
            </a:p>
          </p:txBody>
        </p:sp>
      </p:grpSp>
      <p:sp>
        <p:nvSpPr>
          <p:cNvPr id="278555" name="Text Box 27"/>
          <p:cNvSpPr txBox="1">
            <a:spLocks noChangeArrowheads="1"/>
          </p:cNvSpPr>
          <p:nvPr/>
        </p:nvSpPr>
        <p:spPr bwMode="auto">
          <a:xfrm>
            <a:off x="5410200" y="3429000"/>
            <a:ext cx="25859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Book Antiqua" panose="02040602050305030304" pitchFamily="18" charset="0"/>
              </a:rPr>
              <a:t>S</a:t>
            </a:r>
            <a:r>
              <a:rPr lang="en-US" sz="2800" b="1" baseline="-25000">
                <a:latin typeface="Book Antiqua" panose="02040602050305030304" pitchFamily="18" charset="0"/>
              </a:rPr>
              <a:t> </a:t>
            </a:r>
            <a:r>
              <a:rPr lang="en-US" sz="2800" b="1">
                <a:latin typeface="Book Antiqua" panose="02040602050305030304" pitchFamily="18" charset="0"/>
              </a:rPr>
              <a:t>= S</a:t>
            </a:r>
            <a:r>
              <a:rPr lang="en-US" sz="2800" b="1" baseline="-25000">
                <a:latin typeface="Book Antiqua" panose="02040602050305030304" pitchFamily="18" charset="0"/>
              </a:rPr>
              <a:t>1</a:t>
            </a:r>
            <a:r>
              <a:rPr lang="en-US" sz="2800" b="1">
                <a:latin typeface="Book Antiqua" panose="02040602050305030304" pitchFamily="18" charset="0"/>
              </a:rPr>
              <a:t> + S</a:t>
            </a:r>
            <a:r>
              <a:rPr lang="en-US" sz="2800" b="1" baseline="-25000">
                <a:latin typeface="Book Antiqua" panose="02040602050305030304" pitchFamily="18" charset="0"/>
              </a:rPr>
              <a:t>2</a:t>
            </a:r>
            <a:r>
              <a:rPr lang="en-US" sz="2800" b="1">
                <a:latin typeface="Book Antiqua" panose="02040602050305030304" pitchFamily="18" charset="0"/>
              </a:rPr>
              <a:t> + S</a:t>
            </a:r>
            <a:r>
              <a:rPr lang="en-US" sz="2800" b="1" baseline="-25000">
                <a:latin typeface="Book Antiqua" panose="02040602050305030304" pitchFamily="18" charset="0"/>
              </a:rPr>
              <a:t>3</a:t>
            </a:r>
            <a:endParaRPr lang="ru-RU" sz="2800" b="1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8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8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7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7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8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7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48" grpId="0"/>
      <p:bldP spid="2785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Freeform 2"/>
          <p:cNvSpPr>
            <a:spLocks/>
          </p:cNvSpPr>
          <p:nvPr/>
        </p:nvSpPr>
        <p:spPr bwMode="auto">
          <a:xfrm>
            <a:off x="207963" y="2146300"/>
            <a:ext cx="4683125" cy="2055813"/>
          </a:xfrm>
          <a:custGeom>
            <a:avLst/>
            <a:gdLst>
              <a:gd name="T0" fmla="*/ 0 w 3960"/>
              <a:gd name="T1" fmla="*/ 1504 h 1504"/>
              <a:gd name="T2" fmla="*/ 1008 w 3960"/>
              <a:gd name="T3" fmla="*/ 16 h 1504"/>
              <a:gd name="T4" fmla="*/ 1016 w 3960"/>
              <a:gd name="T5" fmla="*/ 16 h 1504"/>
              <a:gd name="T6" fmla="*/ 2520 w 3960"/>
              <a:gd name="T7" fmla="*/ 0 h 1504"/>
              <a:gd name="T8" fmla="*/ 3960 w 3960"/>
              <a:gd name="T9" fmla="*/ 1504 h 1504"/>
              <a:gd name="T10" fmla="*/ 0 w 3960"/>
              <a:gd name="T11" fmla="*/ 1504 h 1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60" h="1504">
                <a:moveTo>
                  <a:pt x="0" y="1504"/>
                </a:moveTo>
                <a:lnTo>
                  <a:pt x="1008" y="16"/>
                </a:lnTo>
                <a:lnTo>
                  <a:pt x="1016" y="16"/>
                </a:lnTo>
                <a:lnTo>
                  <a:pt x="2520" y="0"/>
                </a:lnTo>
                <a:lnTo>
                  <a:pt x="3960" y="1504"/>
                </a:lnTo>
                <a:lnTo>
                  <a:pt x="0" y="150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30" name="Freeform 30"/>
          <p:cNvSpPr>
            <a:spLocks/>
          </p:cNvSpPr>
          <p:nvPr/>
        </p:nvSpPr>
        <p:spPr bwMode="auto">
          <a:xfrm>
            <a:off x="198438" y="2168525"/>
            <a:ext cx="4673600" cy="2033588"/>
          </a:xfrm>
          <a:custGeom>
            <a:avLst/>
            <a:gdLst>
              <a:gd name="T0" fmla="*/ 0 w 3952"/>
              <a:gd name="T1" fmla="*/ 1488 h 1488"/>
              <a:gd name="T2" fmla="*/ 1024 w 3952"/>
              <a:gd name="T3" fmla="*/ 0 h 1488"/>
              <a:gd name="T4" fmla="*/ 3952 w 3952"/>
              <a:gd name="T5" fmla="*/ 1488 h 1488"/>
              <a:gd name="T6" fmla="*/ 0 w 3952"/>
              <a:gd name="T7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52" h="1488">
                <a:moveTo>
                  <a:pt x="0" y="1488"/>
                </a:moveTo>
                <a:lnTo>
                  <a:pt x="1024" y="0"/>
                </a:lnTo>
                <a:lnTo>
                  <a:pt x="3952" y="1488"/>
                </a:lnTo>
                <a:lnTo>
                  <a:pt x="0" y="148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04" name="Text Box 4"/>
          <p:cNvSpPr txBox="1">
            <a:spLocks noChangeArrowheads="1"/>
          </p:cNvSpPr>
          <p:nvPr/>
        </p:nvSpPr>
        <p:spPr bwMode="auto">
          <a:xfrm>
            <a:off x="503238" y="178306"/>
            <a:ext cx="803524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</a:rPr>
              <a:t>Площадь трапеции </a:t>
            </a:r>
            <a:r>
              <a:rPr lang="ru-RU" sz="2800" dirty="0">
                <a:latin typeface="Book Antiqua" panose="02040602050305030304" pitchFamily="18" charset="0"/>
              </a:rPr>
              <a:t>равна произведению </a:t>
            </a:r>
            <a:r>
              <a:rPr lang="ru-RU" sz="2800" dirty="0" err="1">
                <a:latin typeface="Book Antiqua" panose="02040602050305030304" pitchFamily="18" charset="0"/>
              </a:rPr>
              <a:t>полусуммы</a:t>
            </a:r>
            <a:r>
              <a:rPr lang="ru-RU" sz="2800" dirty="0">
                <a:latin typeface="Book Antiqua" panose="02040602050305030304" pitchFamily="18" charset="0"/>
              </a:rPr>
              <a:t> её оснований на высоту.</a:t>
            </a:r>
          </a:p>
        </p:txBody>
      </p:sp>
      <p:graphicFrame>
        <p:nvGraphicFramePr>
          <p:cNvPr id="35841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998760"/>
              </p:ext>
            </p:extLst>
          </p:nvPr>
        </p:nvGraphicFramePr>
        <p:xfrm>
          <a:off x="3985035" y="1166300"/>
          <a:ext cx="5004030" cy="928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9" name="Формула" r:id="rId3" imgW="2120760" imgH="393480" progId="Equation.3">
                  <p:embed/>
                </p:oleObj>
              </mc:Choice>
              <mc:Fallback>
                <p:oleObj name="Формула" r:id="rId3" imgW="212076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5035" y="1166300"/>
                        <a:ext cx="5004030" cy="9285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28" name="Object 28"/>
          <p:cNvGraphicFramePr>
            <a:graphicFrameLocks noChangeAspect="1"/>
          </p:cNvGraphicFramePr>
          <p:nvPr/>
        </p:nvGraphicFramePr>
        <p:xfrm>
          <a:off x="5638800" y="2209800"/>
          <a:ext cx="3363913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0" name="Формула" r:id="rId5" imgW="1155600" imgH="393480" progId="Equation.3">
                  <p:embed/>
                </p:oleObj>
              </mc:Choice>
              <mc:Fallback>
                <p:oleObj name="Формула" r:id="rId5" imgW="1155600" imgH="393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209800"/>
                        <a:ext cx="3363913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05" name="Text Box 5"/>
          <p:cNvSpPr txBox="1">
            <a:spLocks noChangeArrowheads="1"/>
          </p:cNvSpPr>
          <p:nvPr/>
        </p:nvSpPr>
        <p:spPr bwMode="auto">
          <a:xfrm>
            <a:off x="61913" y="4114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А</a:t>
            </a:r>
          </a:p>
        </p:txBody>
      </p:sp>
      <p:sp>
        <p:nvSpPr>
          <p:cNvPr id="358406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С</a:t>
            </a:r>
          </a:p>
        </p:txBody>
      </p:sp>
      <p:sp>
        <p:nvSpPr>
          <p:cNvPr id="358407" name="Text Box 7"/>
          <p:cNvSpPr txBox="1">
            <a:spLocks noChangeArrowheads="1"/>
          </p:cNvSpPr>
          <p:nvPr/>
        </p:nvSpPr>
        <p:spPr bwMode="auto">
          <a:xfrm>
            <a:off x="4864100" y="407193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D</a:t>
            </a:r>
            <a:endParaRPr lang="ru-RU" sz="2800" b="1"/>
          </a:p>
        </p:txBody>
      </p:sp>
      <p:sp>
        <p:nvSpPr>
          <p:cNvPr id="358408" name="Text Box 8"/>
          <p:cNvSpPr txBox="1">
            <a:spLocks noChangeArrowheads="1"/>
          </p:cNvSpPr>
          <p:nvPr/>
        </p:nvSpPr>
        <p:spPr bwMode="auto">
          <a:xfrm>
            <a:off x="990600" y="1752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В</a:t>
            </a:r>
          </a:p>
        </p:txBody>
      </p:sp>
      <p:sp>
        <p:nvSpPr>
          <p:cNvPr id="358419" name="Freeform 19"/>
          <p:cNvSpPr>
            <a:spLocks/>
          </p:cNvSpPr>
          <p:nvPr/>
        </p:nvSpPr>
        <p:spPr bwMode="auto">
          <a:xfrm>
            <a:off x="1400175" y="2168525"/>
            <a:ext cx="3490913" cy="2033588"/>
          </a:xfrm>
          <a:custGeom>
            <a:avLst/>
            <a:gdLst>
              <a:gd name="T0" fmla="*/ 0 w 2952"/>
              <a:gd name="T1" fmla="*/ 0 h 1488"/>
              <a:gd name="T2" fmla="*/ 2952 w 2952"/>
              <a:gd name="T3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52" h="1488">
                <a:moveTo>
                  <a:pt x="0" y="0"/>
                </a:moveTo>
                <a:lnTo>
                  <a:pt x="2952" y="148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58431" name="Group 31"/>
          <p:cNvGrpSpPr>
            <a:grpSpLocks/>
          </p:cNvGrpSpPr>
          <p:nvPr/>
        </p:nvGrpSpPr>
        <p:grpSpPr bwMode="auto">
          <a:xfrm>
            <a:off x="1173163" y="2168525"/>
            <a:ext cx="441325" cy="2530475"/>
            <a:chOff x="1296" y="832"/>
            <a:chExt cx="373" cy="1851"/>
          </a:xfrm>
        </p:grpSpPr>
        <p:grpSp>
          <p:nvGrpSpPr>
            <p:cNvPr id="358409" name="Group 9"/>
            <p:cNvGrpSpPr>
              <a:grpSpLocks/>
            </p:cNvGrpSpPr>
            <p:nvPr/>
          </p:nvGrpSpPr>
          <p:grpSpPr bwMode="auto">
            <a:xfrm>
              <a:off x="1344" y="832"/>
              <a:ext cx="144" cy="1488"/>
              <a:chOff x="1248" y="1440"/>
              <a:chExt cx="144" cy="1488"/>
            </a:xfrm>
          </p:grpSpPr>
          <p:sp>
            <p:nvSpPr>
              <p:cNvPr id="358410" name="Line 10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11" name="Freeform 11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412" name="Text Box 12"/>
            <p:cNvSpPr txBox="1">
              <a:spLocks noChangeArrowheads="1"/>
            </p:cNvSpPr>
            <p:nvPr/>
          </p:nvSpPr>
          <p:spPr bwMode="auto">
            <a:xfrm>
              <a:off x="1296" y="2304"/>
              <a:ext cx="373" cy="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H</a:t>
              </a:r>
              <a:endParaRPr lang="ru-RU" sz="2800" b="1"/>
            </a:p>
          </p:txBody>
        </p:sp>
      </p:grpSp>
      <p:grpSp>
        <p:nvGrpSpPr>
          <p:cNvPr id="358440" name="Group 40"/>
          <p:cNvGrpSpPr>
            <a:grpSpLocks/>
          </p:cNvGrpSpPr>
          <p:nvPr/>
        </p:nvGrpSpPr>
        <p:grpSpPr bwMode="auto">
          <a:xfrm>
            <a:off x="4692650" y="1676400"/>
            <a:ext cx="576263" cy="2505075"/>
            <a:chOff x="3004" y="1056"/>
            <a:chExt cx="363" cy="1578"/>
          </a:xfrm>
        </p:grpSpPr>
        <p:grpSp>
          <p:nvGrpSpPr>
            <p:cNvPr id="358433" name="Group 33"/>
            <p:cNvGrpSpPr>
              <a:grpSpLocks/>
            </p:cNvGrpSpPr>
            <p:nvPr/>
          </p:nvGrpSpPr>
          <p:grpSpPr bwMode="auto">
            <a:xfrm rot="10800000">
              <a:off x="3112" y="1352"/>
              <a:ext cx="107" cy="1282"/>
              <a:chOff x="1248" y="1440"/>
              <a:chExt cx="144" cy="1488"/>
            </a:xfrm>
          </p:grpSpPr>
          <p:sp>
            <p:nvSpPr>
              <p:cNvPr id="358434" name="Line 34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35" name="Freeform 35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436" name="Text Box 36"/>
            <p:cNvSpPr txBox="1">
              <a:spLocks noChangeArrowheads="1"/>
            </p:cNvSpPr>
            <p:nvPr/>
          </p:nvSpPr>
          <p:spPr bwMode="auto">
            <a:xfrm>
              <a:off x="3004" y="1056"/>
              <a:ext cx="36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H</a:t>
              </a:r>
              <a:r>
                <a:rPr lang="ru-RU" sz="2800" b="1" baseline="-25000"/>
                <a:t>1</a:t>
              </a:r>
              <a:endParaRPr lang="ru-RU" sz="2800" b="1"/>
            </a:p>
          </p:txBody>
        </p:sp>
      </p:grpSp>
      <p:sp>
        <p:nvSpPr>
          <p:cNvPr id="358437" name="Freeform 37"/>
          <p:cNvSpPr>
            <a:spLocks/>
          </p:cNvSpPr>
          <p:nvPr/>
        </p:nvSpPr>
        <p:spPr bwMode="auto">
          <a:xfrm>
            <a:off x="1390650" y="2147888"/>
            <a:ext cx="4324350" cy="20637"/>
          </a:xfrm>
          <a:custGeom>
            <a:avLst/>
            <a:gdLst>
              <a:gd name="T0" fmla="*/ 0 w 3656"/>
              <a:gd name="T1" fmla="*/ 15 h 15"/>
              <a:gd name="T2" fmla="*/ 3656 w 3656"/>
              <a:gd name="T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56" h="15">
                <a:moveTo>
                  <a:pt x="0" y="15"/>
                </a:moveTo>
                <a:lnTo>
                  <a:pt x="3656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58438" name="Object 38"/>
          <p:cNvGraphicFramePr>
            <a:graphicFrameLocks noChangeAspect="1"/>
          </p:cNvGraphicFramePr>
          <p:nvPr/>
        </p:nvGraphicFramePr>
        <p:xfrm>
          <a:off x="5565775" y="3429000"/>
          <a:ext cx="35115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1" name="Формула" r:id="rId7" imgW="1206360" imgH="393480" progId="Equation.3">
                  <p:embed/>
                </p:oleObj>
              </mc:Choice>
              <mc:Fallback>
                <p:oleObj name="Формула" r:id="rId7" imgW="1206360" imgH="39348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3429000"/>
                        <a:ext cx="3511550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8441" name="Group 41"/>
          <p:cNvGrpSpPr>
            <a:grpSpLocks/>
          </p:cNvGrpSpPr>
          <p:nvPr/>
        </p:nvGrpSpPr>
        <p:grpSpPr bwMode="auto">
          <a:xfrm>
            <a:off x="5257800" y="3048000"/>
            <a:ext cx="4038600" cy="1524000"/>
            <a:chOff x="3072" y="1248"/>
            <a:chExt cx="2544" cy="960"/>
          </a:xfrm>
        </p:grpSpPr>
        <p:sp>
          <p:nvSpPr>
            <p:cNvPr id="358442" name="Text Box 42"/>
            <p:cNvSpPr txBox="1">
              <a:spLocks noChangeArrowheads="1"/>
            </p:cNvSpPr>
            <p:nvPr/>
          </p:nvSpPr>
          <p:spPr bwMode="auto">
            <a:xfrm>
              <a:off x="3072" y="1248"/>
              <a:ext cx="303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</a:p>
          </p:txBody>
        </p:sp>
        <p:sp>
          <p:nvSpPr>
            <p:cNvPr id="358443" name="Line 43"/>
            <p:cNvSpPr>
              <a:spLocks noChangeShapeType="1"/>
            </p:cNvSpPr>
            <p:nvPr/>
          </p:nvSpPr>
          <p:spPr bwMode="auto">
            <a:xfrm>
              <a:off x="3168" y="2208"/>
              <a:ext cx="24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58444" name="Object 44"/>
          <p:cNvGraphicFramePr>
            <a:graphicFrameLocks noChangeAspect="1"/>
          </p:cNvGraphicFramePr>
          <p:nvPr/>
        </p:nvGraphicFramePr>
        <p:xfrm>
          <a:off x="668338" y="4800600"/>
          <a:ext cx="4708525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2" name="Формула" r:id="rId9" imgW="1739880" imgH="393480" progId="Equation.3">
                  <p:embed/>
                </p:oleObj>
              </mc:Choice>
              <mc:Fallback>
                <p:oleObj name="Формула" r:id="rId9" imgW="1739880" imgH="39348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8" y="4800600"/>
                        <a:ext cx="4708525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5" name="Object 45"/>
          <p:cNvGraphicFramePr>
            <a:graphicFrameLocks noChangeAspect="1"/>
          </p:cNvGraphicFramePr>
          <p:nvPr/>
        </p:nvGraphicFramePr>
        <p:xfrm>
          <a:off x="4576763" y="5070475"/>
          <a:ext cx="833437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3" name="Формула" r:id="rId11" imgW="279360" imgH="164880" progId="Equation.3">
                  <p:embed/>
                </p:oleObj>
              </mc:Choice>
              <mc:Fallback>
                <p:oleObj name="Формула" r:id="rId11" imgW="279360" imgH="16488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763" y="5070475"/>
                        <a:ext cx="833437" cy="4921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6" name="Object 46"/>
          <p:cNvGraphicFramePr>
            <a:graphicFrameLocks noChangeAspect="1"/>
          </p:cNvGraphicFramePr>
          <p:nvPr/>
        </p:nvGraphicFramePr>
        <p:xfrm>
          <a:off x="1090613" y="5792788"/>
          <a:ext cx="3744912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4" name="Формула" r:id="rId13" imgW="1384200" imgH="393480" progId="Equation.3">
                  <p:embed/>
                </p:oleObj>
              </mc:Choice>
              <mc:Fallback>
                <p:oleObj name="Формула" r:id="rId13" imgW="1384200" imgH="39348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5792788"/>
                        <a:ext cx="3744912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5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5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5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5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5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5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35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0" grpId="0" animBg="1"/>
      <p:bldP spid="358419" grpId="0" animBg="1"/>
      <p:bldP spid="3584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Freeform 2"/>
          <p:cNvSpPr>
            <a:spLocks/>
          </p:cNvSpPr>
          <p:nvPr/>
        </p:nvSpPr>
        <p:spPr bwMode="auto">
          <a:xfrm>
            <a:off x="533400" y="1905000"/>
            <a:ext cx="5816600" cy="2743200"/>
          </a:xfrm>
          <a:custGeom>
            <a:avLst/>
            <a:gdLst>
              <a:gd name="T0" fmla="*/ 1168 w 3664"/>
              <a:gd name="T1" fmla="*/ 0 h 1728"/>
              <a:gd name="T2" fmla="*/ 1184 w 3664"/>
              <a:gd name="T3" fmla="*/ 0 h 1728"/>
              <a:gd name="T4" fmla="*/ 0 w 3664"/>
              <a:gd name="T5" fmla="*/ 1728 h 1728"/>
              <a:gd name="T6" fmla="*/ 3648 w 3664"/>
              <a:gd name="T7" fmla="*/ 1712 h 1728"/>
              <a:gd name="T8" fmla="*/ 3664 w 3664"/>
              <a:gd name="T9" fmla="*/ 0 h 1728"/>
              <a:gd name="T10" fmla="*/ 1168 w 3664"/>
              <a:gd name="T11" fmla="*/ 0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64" h="1728">
                <a:moveTo>
                  <a:pt x="1168" y="0"/>
                </a:moveTo>
                <a:lnTo>
                  <a:pt x="1184" y="0"/>
                </a:lnTo>
                <a:lnTo>
                  <a:pt x="0" y="1728"/>
                </a:lnTo>
                <a:lnTo>
                  <a:pt x="3648" y="1712"/>
                </a:lnTo>
                <a:lnTo>
                  <a:pt x="3664" y="0"/>
                </a:lnTo>
                <a:lnTo>
                  <a:pt x="1168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D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1475" name="Text Box 3"/>
          <p:cNvSpPr txBox="1">
            <a:spLocks noChangeArrowheads="1"/>
          </p:cNvSpPr>
          <p:nvPr/>
        </p:nvSpPr>
        <p:spPr bwMode="auto">
          <a:xfrm>
            <a:off x="1905000" y="13716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М</a:t>
            </a:r>
          </a:p>
        </p:txBody>
      </p:sp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304800" y="4648200"/>
            <a:ext cx="390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К</a:t>
            </a:r>
          </a:p>
        </p:txBody>
      </p:sp>
      <p:sp>
        <p:nvSpPr>
          <p:cNvPr id="361477" name="Text Box 5"/>
          <p:cNvSpPr txBox="1">
            <a:spLocks noChangeArrowheads="1"/>
          </p:cNvSpPr>
          <p:nvPr/>
        </p:nvSpPr>
        <p:spPr bwMode="auto">
          <a:xfrm>
            <a:off x="228600" y="76200"/>
            <a:ext cx="88392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Устно: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площадь прямоугольной трапеции, если длины ее оснований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см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см,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длина меньшей боковой стороны равна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см.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1483" name="Text Box 11"/>
          <p:cNvSpPr txBox="1">
            <a:spLocks noChangeArrowheads="1"/>
          </p:cNvSpPr>
          <p:nvPr/>
        </p:nvSpPr>
        <p:spPr bwMode="auto">
          <a:xfrm>
            <a:off x="6172200" y="14478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Т</a:t>
            </a:r>
          </a:p>
        </p:txBody>
      </p:sp>
      <p:sp>
        <p:nvSpPr>
          <p:cNvPr id="361484" name="Text Box 12"/>
          <p:cNvSpPr txBox="1">
            <a:spLocks noChangeArrowheads="1"/>
          </p:cNvSpPr>
          <p:nvPr/>
        </p:nvSpPr>
        <p:spPr bwMode="auto">
          <a:xfrm>
            <a:off x="6324600" y="4572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361498" name="Rectangle 26"/>
          <p:cNvSpPr>
            <a:spLocks noChangeArrowheads="1"/>
          </p:cNvSpPr>
          <p:nvPr/>
        </p:nvSpPr>
        <p:spPr bwMode="auto">
          <a:xfrm>
            <a:off x="3886200" y="1371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9</a:t>
            </a:r>
          </a:p>
        </p:txBody>
      </p:sp>
      <p:sp>
        <p:nvSpPr>
          <p:cNvPr id="361499" name="Rectangle 27"/>
          <p:cNvSpPr>
            <a:spLocks noChangeArrowheads="1"/>
          </p:cNvSpPr>
          <p:nvPr/>
        </p:nvSpPr>
        <p:spPr bwMode="auto">
          <a:xfrm>
            <a:off x="3276600" y="46482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12</a:t>
            </a:r>
          </a:p>
        </p:txBody>
      </p:sp>
      <p:sp>
        <p:nvSpPr>
          <p:cNvPr id="361500" name="Rectangle 28"/>
          <p:cNvSpPr>
            <a:spLocks noChangeArrowheads="1"/>
          </p:cNvSpPr>
          <p:nvPr/>
        </p:nvSpPr>
        <p:spPr bwMode="auto">
          <a:xfrm>
            <a:off x="1143000" y="2819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6</a:t>
            </a:r>
          </a:p>
        </p:txBody>
      </p:sp>
      <p:sp>
        <p:nvSpPr>
          <p:cNvPr id="361501" name="Freeform 29"/>
          <p:cNvSpPr>
            <a:spLocks/>
          </p:cNvSpPr>
          <p:nvPr/>
        </p:nvSpPr>
        <p:spPr bwMode="auto">
          <a:xfrm>
            <a:off x="6019800" y="4343400"/>
            <a:ext cx="304800" cy="279400"/>
          </a:xfrm>
          <a:custGeom>
            <a:avLst/>
            <a:gdLst>
              <a:gd name="T0" fmla="*/ 192 w 192"/>
              <a:gd name="T1" fmla="*/ 0 h 176"/>
              <a:gd name="T2" fmla="*/ 0 w 192"/>
              <a:gd name="T3" fmla="*/ 0 h 176"/>
              <a:gd name="T4" fmla="*/ 0 w 192"/>
              <a:gd name="T5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176">
                <a:moveTo>
                  <a:pt x="192" y="0"/>
                </a:moveTo>
                <a:lnTo>
                  <a:pt x="0" y="0"/>
                </a:lnTo>
                <a:lnTo>
                  <a:pt x="0" y="176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61502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564941"/>
              </p:ext>
            </p:extLst>
          </p:nvPr>
        </p:nvGraphicFramePr>
        <p:xfrm>
          <a:off x="4268788" y="5043487"/>
          <a:ext cx="2714625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19" name="Формула" r:id="rId4" imgW="1002960" imgH="393480" progId="Equation.3">
                  <p:embed/>
                </p:oleObj>
              </mc:Choice>
              <mc:Fallback>
                <p:oleObj name="Формула" r:id="rId4" imgW="1002960" imgH="393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788" y="5043487"/>
                        <a:ext cx="2714625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1503" name="Object 31"/>
          <p:cNvGraphicFramePr>
            <a:graphicFrameLocks noChangeAspect="1"/>
          </p:cNvGraphicFramePr>
          <p:nvPr/>
        </p:nvGraphicFramePr>
        <p:xfrm>
          <a:off x="1763713" y="2667000"/>
          <a:ext cx="3608387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20" name="Формула" r:id="rId6" imgW="1333440" imgH="393480" progId="Equation.3">
                  <p:embed/>
                </p:oleObj>
              </mc:Choice>
              <mc:Fallback>
                <p:oleObj name="Формула" r:id="rId6" imgW="1333440" imgH="393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2667000"/>
                        <a:ext cx="3608387" cy="106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1504" name="Freeform 32"/>
          <p:cNvSpPr>
            <a:spLocks/>
          </p:cNvSpPr>
          <p:nvPr/>
        </p:nvSpPr>
        <p:spPr bwMode="auto">
          <a:xfrm>
            <a:off x="6326188" y="1905000"/>
            <a:ext cx="11112" cy="2743200"/>
          </a:xfrm>
          <a:custGeom>
            <a:avLst/>
            <a:gdLst>
              <a:gd name="T0" fmla="*/ 7 w 7"/>
              <a:gd name="T1" fmla="*/ 0 h 1728"/>
              <a:gd name="T2" fmla="*/ 0 w 7"/>
              <a:gd name="T3" fmla="*/ 1728 h 17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" h="1728">
                <a:moveTo>
                  <a:pt x="7" y="0"/>
                </a:moveTo>
                <a:lnTo>
                  <a:pt x="0" y="1728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14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14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15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.01111 " pathEditMode="relative" ptsTypes="AA">
                                      <p:cBhvr>
                                        <p:cTn id="57" dur="1000" fill="hold"/>
                                        <p:tgtEl>
                                          <p:spTgt spid="361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6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1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1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61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1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61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6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98" grpId="0"/>
      <p:bldP spid="361499" grpId="0"/>
      <p:bldP spid="361500" grpId="0"/>
      <p:bldP spid="361500" grpId="1"/>
      <p:bldP spid="3615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66700" y="228600"/>
            <a:ext cx="86868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равнобедренной трапеции равен 32 см, боковая сторона 5 см, площадь 44 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высоту трапеции.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75799" y="1596562"/>
            <a:ext cx="830580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трапеции АВС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 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равны 10 см и 8 см соответственно. Площадь треугольника АС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30 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трапеции.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8600" y="3362429"/>
            <a:ext cx="87630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трапеции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MPKT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меньшее основание РК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см, а высота трапеции 8 см.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МКТ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трапеции.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1776" y="4808979"/>
            <a:ext cx="899160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прямоугольной трапеции меньшая боковая сторона равна 3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составляет с меньшей диагональю угол в 45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угол трапеции также равен 45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трапеции.</a:t>
            </a:r>
          </a:p>
        </p:txBody>
      </p:sp>
    </p:spTree>
    <p:extLst>
      <p:ext uri="{BB962C8B-B14F-4D97-AF65-F5344CB8AC3E}">
        <p14:creationId xmlns:p14="http://schemas.microsoft.com/office/powerpoint/2010/main" val="97003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334" y="228600"/>
            <a:ext cx="75782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6600" b="1" kern="10" dirty="0">
              <a:ln w="254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50000">
                    <a:srgbClr val="B400B4"/>
                  </a:gs>
                  <a:gs pos="100000">
                    <a:srgbClr val="FF66FF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752600"/>
            <a:ext cx="7848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ТЕОРИЯ: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тр.125 – 126, записать док-во теоремы в словарь, выучить;</a:t>
            </a:r>
          </a:p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480, 481, 482.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226" y="4515836"/>
            <a:ext cx="1164374" cy="167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861683"/>
            <a:ext cx="1301737" cy="1353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3080" y="4686872"/>
            <a:ext cx="1400866" cy="14883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31670" y="4731937"/>
            <a:ext cx="1612789" cy="161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012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Freeform 2"/>
          <p:cNvSpPr>
            <a:spLocks/>
          </p:cNvSpPr>
          <p:nvPr/>
        </p:nvSpPr>
        <p:spPr bwMode="auto">
          <a:xfrm>
            <a:off x="228600" y="2819400"/>
            <a:ext cx="5765800" cy="2755900"/>
          </a:xfrm>
          <a:custGeom>
            <a:avLst/>
            <a:gdLst>
              <a:gd name="T0" fmla="*/ 912 w 3632"/>
              <a:gd name="T1" fmla="*/ 8 h 1736"/>
              <a:gd name="T2" fmla="*/ 0 w 3632"/>
              <a:gd name="T3" fmla="*/ 1736 h 1736"/>
              <a:gd name="T4" fmla="*/ 3632 w 3632"/>
              <a:gd name="T5" fmla="*/ 1728 h 1736"/>
              <a:gd name="T6" fmla="*/ 2736 w 3632"/>
              <a:gd name="T7" fmla="*/ 0 h 1736"/>
              <a:gd name="T8" fmla="*/ 912 w 3632"/>
              <a:gd name="T9" fmla="*/ 8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32" h="1736">
                <a:moveTo>
                  <a:pt x="912" y="8"/>
                </a:moveTo>
                <a:lnTo>
                  <a:pt x="0" y="1736"/>
                </a:lnTo>
                <a:lnTo>
                  <a:pt x="3632" y="1728"/>
                </a:lnTo>
                <a:lnTo>
                  <a:pt x="2736" y="0"/>
                </a:lnTo>
                <a:lnTo>
                  <a:pt x="912" y="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D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2979" name="Text Box 3"/>
          <p:cNvSpPr txBox="1">
            <a:spLocks noChangeArrowheads="1"/>
          </p:cNvSpPr>
          <p:nvPr/>
        </p:nvSpPr>
        <p:spPr bwMode="auto">
          <a:xfrm>
            <a:off x="1600200" y="22987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М</a:t>
            </a:r>
          </a:p>
        </p:txBody>
      </p:sp>
      <p:sp>
        <p:nvSpPr>
          <p:cNvPr id="382980" name="Text Box 4"/>
          <p:cNvSpPr txBox="1">
            <a:spLocks noChangeArrowheads="1"/>
          </p:cNvSpPr>
          <p:nvPr/>
        </p:nvSpPr>
        <p:spPr bwMode="auto">
          <a:xfrm>
            <a:off x="0" y="5575300"/>
            <a:ext cx="390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К</a:t>
            </a:r>
          </a:p>
        </p:txBody>
      </p:sp>
      <p:sp>
        <p:nvSpPr>
          <p:cNvPr id="382981" name="Text Box 5"/>
          <p:cNvSpPr txBox="1">
            <a:spLocks noChangeArrowheads="1"/>
          </p:cNvSpPr>
          <p:nvPr/>
        </p:nvSpPr>
        <p:spPr bwMode="auto">
          <a:xfrm>
            <a:off x="228600" y="59461"/>
            <a:ext cx="89916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равнобедренной трапеции равен 32 см, боковая сторона 5 см, площадь 44 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высоту трапеции.</a:t>
            </a:r>
          </a:p>
        </p:txBody>
      </p:sp>
      <p:grpSp>
        <p:nvGrpSpPr>
          <p:cNvPr id="382982" name="Group 6"/>
          <p:cNvGrpSpPr>
            <a:grpSpLocks/>
          </p:cNvGrpSpPr>
          <p:nvPr/>
        </p:nvGrpSpPr>
        <p:grpSpPr bwMode="auto">
          <a:xfrm>
            <a:off x="1447800" y="2832100"/>
            <a:ext cx="441325" cy="3144838"/>
            <a:chOff x="2160" y="1488"/>
            <a:chExt cx="278" cy="1724"/>
          </a:xfrm>
        </p:grpSpPr>
        <p:grpSp>
          <p:nvGrpSpPr>
            <p:cNvPr id="382983" name="Group 7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382984" name="Line 8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985" name="Freeform 9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82986" name="Text Box 10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/>
                <a:t>А</a:t>
              </a:r>
            </a:p>
          </p:txBody>
        </p:sp>
      </p:grpSp>
      <p:sp>
        <p:nvSpPr>
          <p:cNvPr id="382987" name="Text Box 11"/>
          <p:cNvSpPr txBox="1">
            <a:spLocks noChangeArrowheads="1"/>
          </p:cNvSpPr>
          <p:nvPr/>
        </p:nvSpPr>
        <p:spPr bwMode="auto">
          <a:xfrm>
            <a:off x="4267200" y="23749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Т</a:t>
            </a:r>
          </a:p>
        </p:txBody>
      </p:sp>
      <p:sp>
        <p:nvSpPr>
          <p:cNvPr id="382988" name="Text Box 12"/>
          <p:cNvSpPr txBox="1">
            <a:spLocks noChangeArrowheads="1"/>
          </p:cNvSpPr>
          <p:nvPr/>
        </p:nvSpPr>
        <p:spPr bwMode="auto">
          <a:xfrm>
            <a:off x="5943600" y="54229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382991" name="Rectangle 15"/>
          <p:cNvSpPr>
            <a:spLocks noChangeArrowheads="1"/>
          </p:cNvSpPr>
          <p:nvPr/>
        </p:nvSpPr>
        <p:spPr bwMode="auto">
          <a:xfrm>
            <a:off x="533400" y="38227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5</a:t>
            </a:r>
            <a:endParaRPr lang="ru-RU" sz="2800" b="1"/>
          </a:p>
        </p:txBody>
      </p:sp>
      <p:sp>
        <p:nvSpPr>
          <p:cNvPr id="383002" name="Rectangle 26"/>
          <p:cNvSpPr>
            <a:spLocks noChangeArrowheads="1"/>
          </p:cNvSpPr>
          <p:nvPr/>
        </p:nvSpPr>
        <p:spPr bwMode="auto">
          <a:xfrm>
            <a:off x="533400" y="38242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5</a:t>
            </a:r>
            <a:endParaRPr lang="ru-RU" sz="2800" b="1"/>
          </a:p>
        </p:txBody>
      </p:sp>
      <p:graphicFrame>
        <p:nvGraphicFramePr>
          <p:cNvPr id="383004" name="Object 28"/>
          <p:cNvGraphicFramePr>
            <a:graphicFrameLocks noChangeAspect="1"/>
          </p:cNvGraphicFramePr>
          <p:nvPr/>
        </p:nvGraphicFramePr>
        <p:xfrm>
          <a:off x="4876800" y="1676400"/>
          <a:ext cx="381000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42" name="Формула" r:id="rId4" imgW="1384200" imgH="393480" progId="Equation.3">
                  <p:embed/>
                </p:oleObj>
              </mc:Choice>
              <mc:Fallback>
                <p:oleObj name="Формула" r:id="rId4" imgW="1384200" imgH="3934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676400"/>
                        <a:ext cx="381000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3005" name="Object 29"/>
          <p:cNvGraphicFramePr>
            <a:graphicFrameLocks noChangeAspect="1"/>
          </p:cNvGraphicFramePr>
          <p:nvPr/>
        </p:nvGraphicFramePr>
        <p:xfrm>
          <a:off x="5751513" y="2667000"/>
          <a:ext cx="2630487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43" name="Формула" r:id="rId6" imgW="977760" imgH="393480" progId="Equation.3">
                  <p:embed/>
                </p:oleObj>
              </mc:Choice>
              <mc:Fallback>
                <p:oleObj name="Формула" r:id="rId6" imgW="977760" imgH="393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1513" y="2667000"/>
                        <a:ext cx="2630487" cy="1058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3007" name="Group 31"/>
          <p:cNvGrpSpPr>
            <a:grpSpLocks/>
          </p:cNvGrpSpPr>
          <p:nvPr/>
        </p:nvGrpSpPr>
        <p:grpSpPr bwMode="auto">
          <a:xfrm>
            <a:off x="4468018" y="1239313"/>
            <a:ext cx="4795838" cy="534988"/>
            <a:chOff x="2832" y="672"/>
            <a:chExt cx="3021" cy="337"/>
          </a:xfrm>
        </p:grpSpPr>
        <p:sp>
          <p:nvSpPr>
            <p:cNvPr id="383003" name="Text Box 27"/>
            <p:cNvSpPr txBox="1">
              <a:spLocks noChangeArrowheads="1"/>
            </p:cNvSpPr>
            <p:nvPr/>
          </p:nvSpPr>
          <p:spPr bwMode="auto">
            <a:xfrm>
              <a:off x="2832" y="672"/>
              <a:ext cx="30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32 – 5  2 = 22 (см)   МТ+КР </a:t>
              </a:r>
            </a:p>
          </p:txBody>
        </p:sp>
        <p:graphicFrame>
          <p:nvGraphicFramePr>
            <p:cNvPr id="383006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5999700"/>
                </p:ext>
              </p:extLst>
            </p:nvPr>
          </p:nvGraphicFramePr>
          <p:xfrm>
            <a:off x="3657" y="769"/>
            <a:ext cx="175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3044" name="Формула" r:id="rId8" imgW="101520" imgH="139680" progId="Equation.3">
                    <p:embed/>
                  </p:oleObj>
                </mc:Choice>
                <mc:Fallback>
                  <p:oleObj name="Формула" r:id="rId8" imgW="101520" imgH="13968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" y="769"/>
                          <a:ext cx="175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3010" name="Group 34"/>
          <p:cNvGrpSpPr>
            <a:grpSpLocks/>
          </p:cNvGrpSpPr>
          <p:nvPr/>
        </p:nvGrpSpPr>
        <p:grpSpPr bwMode="auto">
          <a:xfrm>
            <a:off x="228600" y="2819400"/>
            <a:ext cx="5753100" cy="2744788"/>
            <a:chOff x="144" y="1776"/>
            <a:chExt cx="3624" cy="1729"/>
          </a:xfrm>
        </p:grpSpPr>
        <p:sp>
          <p:nvSpPr>
            <p:cNvPr id="383008" name="Line 32"/>
            <p:cNvSpPr>
              <a:spLocks noChangeShapeType="1"/>
            </p:cNvSpPr>
            <p:nvPr/>
          </p:nvSpPr>
          <p:spPr bwMode="auto">
            <a:xfrm>
              <a:off x="1056" y="1776"/>
              <a:ext cx="182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3009" name="Freeform 33"/>
            <p:cNvSpPr>
              <a:spLocks/>
            </p:cNvSpPr>
            <p:nvPr/>
          </p:nvSpPr>
          <p:spPr bwMode="auto">
            <a:xfrm>
              <a:off x="144" y="3504"/>
              <a:ext cx="3624" cy="1"/>
            </a:xfrm>
            <a:custGeom>
              <a:avLst/>
              <a:gdLst>
                <a:gd name="T0" fmla="*/ 0 w 3624"/>
                <a:gd name="T1" fmla="*/ 0 h 1"/>
                <a:gd name="T2" fmla="*/ 3624 w 362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24" h="1">
                  <a:moveTo>
                    <a:pt x="0" y="0"/>
                  </a:moveTo>
                  <a:lnTo>
                    <a:pt x="3624" y="0"/>
                  </a:ln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3011" name="Oval 35"/>
          <p:cNvSpPr>
            <a:spLocks noChangeArrowheads="1"/>
          </p:cNvSpPr>
          <p:nvPr/>
        </p:nvSpPr>
        <p:spPr bwMode="auto">
          <a:xfrm>
            <a:off x="4114800" y="1245661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3012" name="Oval 36"/>
          <p:cNvSpPr>
            <a:spLocks noChangeArrowheads="1"/>
          </p:cNvSpPr>
          <p:nvPr/>
        </p:nvSpPr>
        <p:spPr bwMode="auto">
          <a:xfrm>
            <a:off x="4114800" y="19050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3013" name="Line 37"/>
          <p:cNvSpPr>
            <a:spLocks noChangeShapeType="1"/>
          </p:cNvSpPr>
          <p:nvPr/>
        </p:nvSpPr>
        <p:spPr bwMode="auto">
          <a:xfrm>
            <a:off x="990600" y="38100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3014" name="Line 38"/>
          <p:cNvSpPr>
            <a:spLocks noChangeShapeType="1"/>
          </p:cNvSpPr>
          <p:nvPr/>
        </p:nvSpPr>
        <p:spPr bwMode="auto">
          <a:xfrm flipH="1">
            <a:off x="4953000" y="3657600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3.7037E-7 L 0.52499 0.01111 " pathEditMode="relative" ptsTypes="AA">
                                      <p:cBhvr>
                                        <p:cTn id="6" dur="2000" fill="hold"/>
                                        <p:tgtEl>
                                          <p:spTgt spid="3830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8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3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3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83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8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3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8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3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3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83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002" grpId="0"/>
      <p:bldP spid="383011" grpId="0" animBg="1"/>
      <p:bldP spid="3830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Freeform 2"/>
          <p:cNvSpPr>
            <a:spLocks/>
          </p:cNvSpPr>
          <p:nvPr/>
        </p:nvSpPr>
        <p:spPr bwMode="auto">
          <a:xfrm>
            <a:off x="533400" y="1905000"/>
            <a:ext cx="5372100" cy="2743200"/>
          </a:xfrm>
          <a:custGeom>
            <a:avLst/>
            <a:gdLst>
              <a:gd name="T0" fmla="*/ 664 w 3384"/>
              <a:gd name="T1" fmla="*/ 16 h 1728"/>
              <a:gd name="T2" fmla="*/ 0 w 3384"/>
              <a:gd name="T3" fmla="*/ 1728 h 1728"/>
              <a:gd name="T4" fmla="*/ 3384 w 3384"/>
              <a:gd name="T5" fmla="*/ 1712 h 1728"/>
              <a:gd name="T6" fmla="*/ 2078 w 3384"/>
              <a:gd name="T7" fmla="*/ 0 h 1728"/>
              <a:gd name="T8" fmla="*/ 664 w 3384"/>
              <a:gd name="T9" fmla="*/ 16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4" h="1728">
                <a:moveTo>
                  <a:pt x="664" y="16"/>
                </a:moveTo>
                <a:lnTo>
                  <a:pt x="0" y="1728"/>
                </a:lnTo>
                <a:lnTo>
                  <a:pt x="3384" y="1712"/>
                </a:lnTo>
                <a:lnTo>
                  <a:pt x="2078" y="0"/>
                </a:lnTo>
                <a:lnTo>
                  <a:pt x="664" y="1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66FF66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7075" name="Text Box 3"/>
          <p:cNvSpPr txBox="1">
            <a:spLocks noChangeArrowheads="1"/>
          </p:cNvSpPr>
          <p:nvPr/>
        </p:nvSpPr>
        <p:spPr bwMode="auto">
          <a:xfrm>
            <a:off x="1143000" y="13858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В</a:t>
            </a:r>
          </a:p>
        </p:txBody>
      </p:sp>
      <p:sp>
        <p:nvSpPr>
          <p:cNvPr id="387076" name="Text Box 4"/>
          <p:cNvSpPr txBox="1">
            <a:spLocks noChangeArrowheads="1"/>
          </p:cNvSpPr>
          <p:nvPr/>
        </p:nvSpPr>
        <p:spPr bwMode="auto">
          <a:xfrm>
            <a:off x="304800" y="4648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387077" name="Text Box 5"/>
          <p:cNvSpPr txBox="1">
            <a:spLocks noChangeArrowheads="1"/>
          </p:cNvSpPr>
          <p:nvPr/>
        </p:nvSpPr>
        <p:spPr bwMode="auto">
          <a:xfrm>
            <a:off x="76200" y="76200"/>
            <a:ext cx="8991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трапеции АВС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 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равны 10 см и 8 см соответственно. Площадь треугольника АС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30 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трапеции.</a:t>
            </a:r>
          </a:p>
        </p:txBody>
      </p:sp>
      <p:sp>
        <p:nvSpPr>
          <p:cNvPr id="387083" name="Text Box 11"/>
          <p:cNvSpPr txBox="1">
            <a:spLocks noChangeArrowheads="1"/>
          </p:cNvSpPr>
          <p:nvPr/>
        </p:nvSpPr>
        <p:spPr bwMode="auto">
          <a:xfrm>
            <a:off x="3810000" y="1462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С</a:t>
            </a:r>
          </a:p>
        </p:txBody>
      </p:sp>
      <p:sp>
        <p:nvSpPr>
          <p:cNvPr id="387084" name="Text Box 12"/>
          <p:cNvSpPr txBox="1">
            <a:spLocks noChangeArrowheads="1"/>
          </p:cNvSpPr>
          <p:nvPr/>
        </p:nvSpPr>
        <p:spPr bwMode="auto">
          <a:xfrm>
            <a:off x="5715000" y="45862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D</a:t>
            </a:r>
            <a:endParaRPr lang="ru-RU" sz="2800">
              <a:solidFill>
                <a:srgbClr val="0000FF"/>
              </a:solidFill>
            </a:endParaRPr>
          </a:p>
        </p:txBody>
      </p:sp>
      <p:sp>
        <p:nvSpPr>
          <p:cNvPr id="387087" name="Freeform 15"/>
          <p:cNvSpPr>
            <a:spLocks/>
          </p:cNvSpPr>
          <p:nvPr/>
        </p:nvSpPr>
        <p:spPr bwMode="auto">
          <a:xfrm>
            <a:off x="533400" y="1905000"/>
            <a:ext cx="5372100" cy="2743200"/>
          </a:xfrm>
          <a:custGeom>
            <a:avLst/>
            <a:gdLst>
              <a:gd name="T0" fmla="*/ 2072 w 3384"/>
              <a:gd name="T1" fmla="*/ 0 h 1728"/>
              <a:gd name="T2" fmla="*/ 0 w 3384"/>
              <a:gd name="T3" fmla="*/ 1728 h 1728"/>
              <a:gd name="T4" fmla="*/ 3384 w 3384"/>
              <a:gd name="T5" fmla="*/ 1712 h 1728"/>
              <a:gd name="T6" fmla="*/ 2072 w 3384"/>
              <a:gd name="T7" fmla="*/ 0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84" h="1728">
                <a:moveTo>
                  <a:pt x="2072" y="0"/>
                </a:moveTo>
                <a:lnTo>
                  <a:pt x="0" y="1728"/>
                </a:lnTo>
                <a:lnTo>
                  <a:pt x="3384" y="1712"/>
                </a:lnTo>
                <a:lnTo>
                  <a:pt x="20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87078" name="Group 6"/>
          <p:cNvGrpSpPr>
            <a:grpSpLocks/>
          </p:cNvGrpSpPr>
          <p:nvPr/>
        </p:nvGrpSpPr>
        <p:grpSpPr bwMode="auto">
          <a:xfrm>
            <a:off x="3597275" y="1905000"/>
            <a:ext cx="441325" cy="3144838"/>
            <a:chOff x="2160" y="1488"/>
            <a:chExt cx="278" cy="1724"/>
          </a:xfrm>
        </p:grpSpPr>
        <p:grpSp>
          <p:nvGrpSpPr>
            <p:cNvPr id="387079" name="Group 7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387080" name="Line 8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081" name="Freeform 9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87082" name="Text Box 10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/>
                <a:t>R</a:t>
              </a:r>
              <a:endParaRPr lang="ru-RU" sz="2800" b="1"/>
            </a:p>
          </p:txBody>
        </p:sp>
      </p:grpSp>
      <p:grpSp>
        <p:nvGrpSpPr>
          <p:cNvPr id="387090" name="Group 18"/>
          <p:cNvGrpSpPr>
            <a:grpSpLocks/>
          </p:cNvGrpSpPr>
          <p:nvPr/>
        </p:nvGrpSpPr>
        <p:grpSpPr bwMode="auto">
          <a:xfrm>
            <a:off x="609600" y="1371600"/>
            <a:ext cx="5181600" cy="4252913"/>
            <a:chOff x="384" y="864"/>
            <a:chExt cx="3264" cy="2679"/>
          </a:xfrm>
        </p:grpSpPr>
        <p:sp>
          <p:nvSpPr>
            <p:cNvPr id="387085" name="Rectangle 13"/>
            <p:cNvSpPr>
              <a:spLocks noChangeArrowheads="1"/>
            </p:cNvSpPr>
            <p:nvPr/>
          </p:nvSpPr>
          <p:spPr bwMode="auto">
            <a:xfrm>
              <a:off x="1584" y="864"/>
              <a:ext cx="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/>
                <a:t>8</a:t>
              </a:r>
            </a:p>
          </p:txBody>
        </p:sp>
        <p:grpSp>
          <p:nvGrpSpPr>
            <p:cNvPr id="387089" name="Group 17"/>
            <p:cNvGrpSpPr>
              <a:grpSpLocks/>
            </p:cNvGrpSpPr>
            <p:nvPr/>
          </p:nvGrpSpPr>
          <p:grpSpPr bwMode="auto">
            <a:xfrm>
              <a:off x="384" y="2976"/>
              <a:ext cx="3264" cy="567"/>
              <a:chOff x="384" y="2976"/>
              <a:chExt cx="3264" cy="567"/>
            </a:xfrm>
          </p:grpSpPr>
          <p:sp>
            <p:nvSpPr>
              <p:cNvPr id="387086" name="Rectangle 14"/>
              <p:cNvSpPr>
                <a:spLocks noChangeArrowheads="1"/>
              </p:cNvSpPr>
              <p:nvPr/>
            </p:nvSpPr>
            <p:spPr bwMode="auto">
              <a:xfrm>
                <a:off x="1728" y="3216"/>
                <a:ext cx="384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800" b="1"/>
                  <a:t>10</a:t>
                </a:r>
              </a:p>
            </p:txBody>
          </p:sp>
          <p:sp>
            <p:nvSpPr>
              <p:cNvPr id="387088" name="Freeform 16"/>
              <p:cNvSpPr>
                <a:spLocks/>
              </p:cNvSpPr>
              <p:nvPr/>
            </p:nvSpPr>
            <p:spPr bwMode="auto">
              <a:xfrm>
                <a:off x="384" y="2976"/>
                <a:ext cx="3264" cy="288"/>
              </a:xfrm>
              <a:custGeom>
                <a:avLst/>
                <a:gdLst>
                  <a:gd name="T0" fmla="*/ 0 w 3264"/>
                  <a:gd name="T1" fmla="*/ 0 h 288"/>
                  <a:gd name="T2" fmla="*/ 1632 w 3264"/>
                  <a:gd name="T3" fmla="*/ 288 h 288"/>
                  <a:gd name="T4" fmla="*/ 3264 w 3264"/>
                  <a:gd name="T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64" h="288">
                    <a:moveTo>
                      <a:pt x="0" y="0"/>
                    </a:moveTo>
                    <a:cubicBezTo>
                      <a:pt x="544" y="144"/>
                      <a:pt x="1088" y="288"/>
                      <a:pt x="1632" y="288"/>
                    </a:cubicBezTo>
                    <a:cubicBezTo>
                      <a:pt x="2176" y="288"/>
                      <a:pt x="2720" y="144"/>
                      <a:pt x="3264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38709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275710"/>
              </p:ext>
            </p:extLst>
          </p:nvPr>
        </p:nvGraphicFramePr>
        <p:xfrm>
          <a:off x="5670549" y="1771342"/>
          <a:ext cx="2481263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39" name="Формула" r:id="rId4" imgW="901440" imgH="393480" progId="Equation.3">
                  <p:embed/>
                </p:oleObj>
              </mc:Choice>
              <mc:Fallback>
                <p:oleObj name="Формула" r:id="rId4" imgW="90144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0549" y="1771342"/>
                        <a:ext cx="2481263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709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036760"/>
              </p:ext>
            </p:extLst>
          </p:nvPr>
        </p:nvGraphicFramePr>
        <p:xfrm>
          <a:off x="5536406" y="2743995"/>
          <a:ext cx="2551113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40" name="Формула" r:id="rId6" imgW="927000" imgH="393480" progId="Equation.3">
                  <p:embed/>
                </p:oleObj>
              </mc:Choice>
              <mc:Fallback>
                <p:oleObj name="Формула" r:id="rId6" imgW="92700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406" y="2743995"/>
                        <a:ext cx="2551113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709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497407"/>
              </p:ext>
            </p:extLst>
          </p:nvPr>
        </p:nvGraphicFramePr>
        <p:xfrm>
          <a:off x="6232524" y="3856038"/>
          <a:ext cx="12938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41" name="Формула" r:id="rId8" imgW="469800" imgH="177480" progId="Equation.3">
                  <p:embed/>
                </p:oleObj>
              </mc:Choice>
              <mc:Fallback>
                <p:oleObj name="Формула" r:id="rId8" imgW="469800" imgH="177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524" y="3856038"/>
                        <a:ext cx="1293813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7094" name="Oval 22"/>
          <p:cNvSpPr>
            <a:spLocks noChangeArrowheads="1"/>
          </p:cNvSpPr>
          <p:nvPr/>
        </p:nvSpPr>
        <p:spPr bwMode="auto">
          <a:xfrm>
            <a:off x="5016500" y="2084079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7095" name="Oval 23"/>
          <p:cNvSpPr>
            <a:spLocks noChangeArrowheads="1"/>
          </p:cNvSpPr>
          <p:nvPr/>
        </p:nvSpPr>
        <p:spPr bwMode="auto">
          <a:xfrm>
            <a:off x="381000" y="5943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87096" name="Object 24"/>
          <p:cNvGraphicFramePr>
            <a:graphicFrameLocks noChangeAspect="1"/>
          </p:cNvGraphicFramePr>
          <p:nvPr/>
        </p:nvGraphicFramePr>
        <p:xfrm>
          <a:off x="1143000" y="5562600"/>
          <a:ext cx="370522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42" name="Формула" r:id="rId10" imgW="1346040" imgH="393480" progId="Equation.3">
                  <p:embed/>
                </p:oleObj>
              </mc:Choice>
              <mc:Fallback>
                <p:oleObj name="Формула" r:id="rId10" imgW="1346040" imgH="3934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562600"/>
                        <a:ext cx="370522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7097" name="Object 25"/>
          <p:cNvGraphicFramePr>
            <a:graphicFrameLocks noChangeAspect="1"/>
          </p:cNvGraphicFramePr>
          <p:nvPr/>
        </p:nvGraphicFramePr>
        <p:xfrm>
          <a:off x="5867400" y="5486400"/>
          <a:ext cx="27622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43" name="Формула" r:id="rId12" imgW="1002960" imgH="393480" progId="Equation.3">
                  <p:embed/>
                </p:oleObj>
              </mc:Choice>
              <mc:Fallback>
                <p:oleObj name="Формула" r:id="rId12" imgW="100296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5486400"/>
                        <a:ext cx="27622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7098" name="Text Box 26"/>
          <p:cNvSpPr txBox="1">
            <a:spLocks noChangeArrowheads="1"/>
          </p:cNvSpPr>
          <p:nvPr/>
        </p:nvSpPr>
        <p:spPr bwMode="auto">
          <a:xfrm>
            <a:off x="7143749" y="3864205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6</a:t>
            </a:r>
            <a:endParaRPr lang="ru-RU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7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87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7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7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8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87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7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7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87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7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7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8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7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7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8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87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4125 -0.004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87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25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7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7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8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7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7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8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7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7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8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87" grpId="0" animBg="1"/>
      <p:bldP spid="387087" grpId="1" animBg="1"/>
      <p:bldP spid="387094" grpId="0" animBg="1"/>
      <p:bldP spid="387095" grpId="0" animBg="1"/>
      <p:bldP spid="387098" grpId="0"/>
      <p:bldP spid="38709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Freeform 2"/>
          <p:cNvSpPr>
            <a:spLocks/>
          </p:cNvSpPr>
          <p:nvPr/>
        </p:nvSpPr>
        <p:spPr bwMode="auto">
          <a:xfrm>
            <a:off x="228600" y="1905000"/>
            <a:ext cx="5372100" cy="2743200"/>
          </a:xfrm>
          <a:custGeom>
            <a:avLst/>
            <a:gdLst>
              <a:gd name="T0" fmla="*/ 664 w 3384"/>
              <a:gd name="T1" fmla="*/ 16 h 1728"/>
              <a:gd name="T2" fmla="*/ 0 w 3384"/>
              <a:gd name="T3" fmla="*/ 1728 h 1728"/>
              <a:gd name="T4" fmla="*/ 3384 w 3384"/>
              <a:gd name="T5" fmla="*/ 1712 h 1728"/>
              <a:gd name="T6" fmla="*/ 2072 w 3384"/>
              <a:gd name="T7" fmla="*/ 0 h 1728"/>
              <a:gd name="T8" fmla="*/ 664 w 3384"/>
              <a:gd name="T9" fmla="*/ 16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4" h="1728">
                <a:moveTo>
                  <a:pt x="664" y="16"/>
                </a:moveTo>
                <a:lnTo>
                  <a:pt x="0" y="1728"/>
                </a:lnTo>
                <a:lnTo>
                  <a:pt x="3384" y="1712"/>
                </a:lnTo>
                <a:lnTo>
                  <a:pt x="2072" y="0"/>
                </a:lnTo>
                <a:lnTo>
                  <a:pt x="664" y="1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D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1185" name="Freeform 17"/>
          <p:cNvSpPr>
            <a:spLocks/>
          </p:cNvSpPr>
          <p:nvPr/>
        </p:nvSpPr>
        <p:spPr bwMode="auto">
          <a:xfrm>
            <a:off x="228600" y="1905000"/>
            <a:ext cx="5372100" cy="2743200"/>
          </a:xfrm>
          <a:custGeom>
            <a:avLst/>
            <a:gdLst>
              <a:gd name="T0" fmla="*/ 2064 w 3384"/>
              <a:gd name="T1" fmla="*/ 0 h 1728"/>
              <a:gd name="T2" fmla="*/ 0 w 3384"/>
              <a:gd name="T3" fmla="*/ 1728 h 1728"/>
              <a:gd name="T4" fmla="*/ 3384 w 3384"/>
              <a:gd name="T5" fmla="*/ 1712 h 1728"/>
              <a:gd name="T6" fmla="*/ 2064 w 3384"/>
              <a:gd name="T7" fmla="*/ 0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84" h="1728">
                <a:moveTo>
                  <a:pt x="2064" y="0"/>
                </a:moveTo>
                <a:lnTo>
                  <a:pt x="0" y="1728"/>
                </a:lnTo>
                <a:lnTo>
                  <a:pt x="3384" y="1712"/>
                </a:lnTo>
                <a:lnTo>
                  <a:pt x="2064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63000"/>
                </a:schemeClr>
              </a:gs>
              <a:gs pos="100000">
                <a:srgbClr val="66FFFF">
                  <a:alpha val="73000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1171" name="Text Box 3"/>
          <p:cNvSpPr txBox="1">
            <a:spLocks noChangeArrowheads="1"/>
          </p:cNvSpPr>
          <p:nvPr/>
        </p:nvSpPr>
        <p:spPr bwMode="auto">
          <a:xfrm>
            <a:off x="1143000" y="13858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391172" name="Text Box 4"/>
          <p:cNvSpPr txBox="1">
            <a:spLocks noChangeArrowheads="1"/>
          </p:cNvSpPr>
          <p:nvPr/>
        </p:nvSpPr>
        <p:spPr bwMode="auto">
          <a:xfrm>
            <a:off x="76200" y="46482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М</a:t>
            </a:r>
          </a:p>
        </p:txBody>
      </p:sp>
      <p:sp>
        <p:nvSpPr>
          <p:cNvPr id="391173" name="Text Box 5"/>
          <p:cNvSpPr txBox="1">
            <a:spLocks noChangeArrowheads="1"/>
          </p:cNvSpPr>
          <p:nvPr/>
        </p:nvSpPr>
        <p:spPr bwMode="auto">
          <a:xfrm>
            <a:off x="228600" y="104527"/>
            <a:ext cx="87630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трапеции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MPKT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меньшее основание РК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см, а высота трапеции 8 см.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МКТ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площадь трапеции.</a:t>
            </a:r>
          </a:p>
        </p:txBody>
      </p:sp>
      <p:grpSp>
        <p:nvGrpSpPr>
          <p:cNvPr id="391174" name="Group 6"/>
          <p:cNvGrpSpPr>
            <a:grpSpLocks/>
          </p:cNvGrpSpPr>
          <p:nvPr/>
        </p:nvGrpSpPr>
        <p:grpSpPr bwMode="auto">
          <a:xfrm>
            <a:off x="3276600" y="1905000"/>
            <a:ext cx="441325" cy="3144838"/>
            <a:chOff x="2160" y="1488"/>
            <a:chExt cx="278" cy="1724"/>
          </a:xfrm>
        </p:grpSpPr>
        <p:grpSp>
          <p:nvGrpSpPr>
            <p:cNvPr id="391175" name="Group 7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391176" name="Line 8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177" name="Freeform 9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91178" name="Text Box 10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/>
                <a:t>А</a:t>
              </a:r>
            </a:p>
          </p:txBody>
        </p:sp>
      </p:grpSp>
      <p:sp>
        <p:nvSpPr>
          <p:cNvPr id="391179" name="Text Box 11"/>
          <p:cNvSpPr txBox="1">
            <a:spLocks noChangeArrowheads="1"/>
          </p:cNvSpPr>
          <p:nvPr/>
        </p:nvSpPr>
        <p:spPr bwMode="auto">
          <a:xfrm>
            <a:off x="3505200" y="1462088"/>
            <a:ext cx="390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К</a:t>
            </a:r>
          </a:p>
        </p:txBody>
      </p:sp>
      <p:sp>
        <p:nvSpPr>
          <p:cNvPr id="391180" name="Text Box 12"/>
          <p:cNvSpPr txBox="1">
            <a:spLocks noChangeArrowheads="1"/>
          </p:cNvSpPr>
          <p:nvPr/>
        </p:nvSpPr>
        <p:spPr bwMode="auto">
          <a:xfrm>
            <a:off x="5313363" y="4572000"/>
            <a:ext cx="401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00FF"/>
                </a:solidFill>
              </a:rPr>
              <a:t>Т</a:t>
            </a:r>
          </a:p>
        </p:txBody>
      </p:sp>
      <p:sp>
        <p:nvSpPr>
          <p:cNvPr id="391181" name="Rectangle 13"/>
          <p:cNvSpPr>
            <a:spLocks noChangeArrowheads="1"/>
          </p:cNvSpPr>
          <p:nvPr/>
        </p:nvSpPr>
        <p:spPr bwMode="auto">
          <a:xfrm>
            <a:off x="2514600" y="1371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6</a:t>
            </a:r>
          </a:p>
        </p:txBody>
      </p:sp>
      <p:sp>
        <p:nvSpPr>
          <p:cNvPr id="391183" name="Rectangle 15"/>
          <p:cNvSpPr>
            <a:spLocks noChangeArrowheads="1"/>
          </p:cNvSpPr>
          <p:nvPr/>
        </p:nvSpPr>
        <p:spPr bwMode="auto">
          <a:xfrm>
            <a:off x="3505200" y="2971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8</a:t>
            </a:r>
          </a:p>
        </p:txBody>
      </p:sp>
      <p:sp>
        <p:nvSpPr>
          <p:cNvPr id="391186" name="Oval 18"/>
          <p:cNvSpPr>
            <a:spLocks noChangeArrowheads="1"/>
          </p:cNvSpPr>
          <p:nvPr/>
        </p:nvSpPr>
        <p:spPr bwMode="auto">
          <a:xfrm>
            <a:off x="4419600" y="15240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91187" name="Object 19"/>
          <p:cNvGraphicFramePr>
            <a:graphicFrameLocks noChangeAspect="1"/>
          </p:cNvGraphicFramePr>
          <p:nvPr/>
        </p:nvGraphicFramePr>
        <p:xfrm>
          <a:off x="4976813" y="1219200"/>
          <a:ext cx="2586037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4" name="Формула" r:id="rId4" imgW="939600" imgH="393480" progId="Equation.3">
                  <p:embed/>
                </p:oleObj>
              </mc:Choice>
              <mc:Fallback>
                <p:oleObj name="Формула" r:id="rId4" imgW="93960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813" y="1219200"/>
                        <a:ext cx="2586037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88" name="Object 20"/>
          <p:cNvGraphicFramePr>
            <a:graphicFrameLocks noChangeAspect="1"/>
          </p:cNvGraphicFramePr>
          <p:nvPr/>
        </p:nvGraphicFramePr>
        <p:xfrm>
          <a:off x="4953000" y="2362200"/>
          <a:ext cx="2306638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5" name="Формула" r:id="rId6" imgW="838080" imgH="393480" progId="Equation.3">
                  <p:embed/>
                </p:oleObj>
              </mc:Choice>
              <mc:Fallback>
                <p:oleObj name="Формула" r:id="rId6" imgW="83808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362200"/>
                        <a:ext cx="2306638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90" name="Object 22"/>
          <p:cNvGraphicFramePr>
            <a:graphicFrameLocks noChangeAspect="1"/>
          </p:cNvGraphicFramePr>
          <p:nvPr/>
        </p:nvGraphicFramePr>
        <p:xfrm>
          <a:off x="5867400" y="3657600"/>
          <a:ext cx="15732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6" name="Формула" r:id="rId8" imgW="571320" imgH="164880" progId="Equation.3">
                  <p:embed/>
                </p:oleObj>
              </mc:Choice>
              <mc:Fallback>
                <p:oleObj name="Формула" r:id="rId8" imgW="571320" imgH="1648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657600"/>
                        <a:ext cx="1573213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1194" name="Rectangle 26"/>
          <p:cNvSpPr>
            <a:spLocks noChangeArrowheads="1"/>
          </p:cNvSpPr>
          <p:nvPr/>
        </p:nvSpPr>
        <p:spPr bwMode="auto">
          <a:xfrm>
            <a:off x="6858000" y="36576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1</a:t>
            </a:r>
            <a:r>
              <a:rPr lang="en-US" sz="2800" b="1"/>
              <a:t>2</a:t>
            </a:r>
            <a:endParaRPr lang="ru-RU" sz="2800" b="1"/>
          </a:p>
        </p:txBody>
      </p:sp>
      <p:sp>
        <p:nvSpPr>
          <p:cNvPr id="391195" name="Freeform 27"/>
          <p:cNvSpPr>
            <a:spLocks/>
          </p:cNvSpPr>
          <p:nvPr/>
        </p:nvSpPr>
        <p:spPr bwMode="auto">
          <a:xfrm>
            <a:off x="304800" y="4648200"/>
            <a:ext cx="5181600" cy="457200"/>
          </a:xfrm>
          <a:custGeom>
            <a:avLst/>
            <a:gdLst>
              <a:gd name="T0" fmla="*/ 0 w 3264"/>
              <a:gd name="T1" fmla="*/ 0 h 288"/>
              <a:gd name="T2" fmla="*/ 1632 w 3264"/>
              <a:gd name="T3" fmla="*/ 288 h 288"/>
              <a:gd name="T4" fmla="*/ 3264 w 3264"/>
              <a:gd name="T5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64" h="288">
                <a:moveTo>
                  <a:pt x="0" y="0"/>
                </a:moveTo>
                <a:cubicBezTo>
                  <a:pt x="544" y="144"/>
                  <a:pt x="1088" y="288"/>
                  <a:pt x="1632" y="288"/>
                </a:cubicBezTo>
                <a:cubicBezTo>
                  <a:pt x="2176" y="288"/>
                  <a:pt x="2720" y="144"/>
                  <a:pt x="326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1196" name="Oval 28"/>
          <p:cNvSpPr>
            <a:spLocks noChangeArrowheads="1"/>
          </p:cNvSpPr>
          <p:nvPr/>
        </p:nvSpPr>
        <p:spPr bwMode="auto">
          <a:xfrm>
            <a:off x="381000" y="5943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 type="none" w="lg" len="lg"/>
          </a:ln>
          <a:effectLst>
            <a:outerShdw dist="63500" dir="19387806" algn="ctr" rotWithShape="0">
              <a:srgbClr val="0099FF"/>
            </a:outerShdw>
          </a:effectLst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91197" name="Object 29"/>
          <p:cNvGraphicFramePr>
            <a:graphicFrameLocks noChangeAspect="1"/>
          </p:cNvGraphicFramePr>
          <p:nvPr/>
        </p:nvGraphicFramePr>
        <p:xfrm>
          <a:off x="1108075" y="5562600"/>
          <a:ext cx="3775075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7" name="Формула" r:id="rId10" imgW="1371600" imgH="393480" progId="Equation.3">
                  <p:embed/>
                </p:oleObj>
              </mc:Choice>
              <mc:Fallback>
                <p:oleObj name="Формула" r:id="rId10" imgW="1371600" imgH="393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075" y="5562600"/>
                        <a:ext cx="3775075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1198" name="Object 30"/>
          <p:cNvGraphicFramePr>
            <a:graphicFrameLocks noChangeAspect="1"/>
          </p:cNvGraphicFramePr>
          <p:nvPr/>
        </p:nvGraphicFramePr>
        <p:xfrm>
          <a:off x="5867400" y="5486400"/>
          <a:ext cx="27622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8" name="Формула" r:id="rId12" imgW="1002960" imgH="393480" progId="Equation.3">
                  <p:embed/>
                </p:oleObj>
              </mc:Choice>
              <mc:Fallback>
                <p:oleObj name="Формула" r:id="rId12" imgW="1002960" imgH="393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5486400"/>
                        <a:ext cx="27622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1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1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91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1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1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9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1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1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9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9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75 0.21111 " pathEditMode="relative" ptsTypes="AA">
                                      <p:cBhvr>
                                        <p:cTn id="42" dur="2000" fill="hold"/>
                                        <p:tgtEl>
                                          <p:spTgt spid="391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1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91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1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1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1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91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1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1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91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1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1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9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85" grpId="0" animBg="1"/>
      <p:bldP spid="391185" grpId="1" animBg="1"/>
      <p:bldP spid="391186" grpId="0" animBg="1"/>
      <p:bldP spid="391194" grpId="0"/>
      <p:bldP spid="391194" grpId="1"/>
      <p:bldP spid="391195" grpId="0" animBg="1"/>
      <p:bldP spid="39119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6efcf8cbc7fc48648a9494a67c51cba917790ac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4058</TotalTime>
  <Words>499</Words>
  <Application>Microsoft Office PowerPoint</Application>
  <PresentationFormat>Экран (4:3)</PresentationFormat>
  <Paragraphs>92</Paragraphs>
  <Slides>10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Times New Roman</vt:lpstr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Кабинет317</dc:creator>
  <cp:lastModifiedBy>Кабинет317</cp:lastModifiedBy>
  <cp:revision>187</cp:revision>
  <cp:lastPrinted>1601-01-01T00:00:00Z</cp:lastPrinted>
  <dcterms:created xsi:type="dcterms:W3CDTF">1601-01-01T00:00:00Z</dcterms:created>
  <dcterms:modified xsi:type="dcterms:W3CDTF">2019-11-28T08:53:33Z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