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90" r:id="rId2"/>
    <p:sldId id="265" r:id="rId3"/>
    <p:sldId id="266" r:id="rId4"/>
    <p:sldId id="293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94" r:id="rId16"/>
    <p:sldId id="292" r:id="rId17"/>
    <p:sldId id="279" r:id="rId18"/>
    <p:sldId id="280" r:id="rId19"/>
    <p:sldId id="281" r:id="rId20"/>
    <p:sldId id="284" r:id="rId21"/>
    <p:sldId id="285" r:id="rId22"/>
    <p:sldId id="286" r:id="rId23"/>
    <p:sldId id="287" r:id="rId24"/>
    <p:sldId id="288" r:id="rId25"/>
    <p:sldId id="28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B8B37-893D-4F5C-BDE6-5C63CDDC3877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53EA5-6346-4D7C-A35D-8A1033AAB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135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9C28-21ED-4809-9ECA-BBA19631E1B1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05D44-85ED-4673-96A7-E6D43BC39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40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364DF-1020-4F63-957A-EDCA535D48FE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C76CB-CC4A-4DDD-9020-939E17AAC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36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09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9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EC7FA2-7286-49E5-B47E-06332B67822A}" type="datetimeFigureOut">
              <a:rPr lang="ru-RU"/>
              <a:pPr>
                <a:defRPr/>
              </a:pPr>
              <a:t>20.11.2018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F12CC3-6657-44AB-8443-76D9A46C7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zateevo.ru/userfiles/image/Upalnamoch_Prava/017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www.zateevo.ru/userfiles/image/Upalnamoch_Prava/016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zateevo.ru/userfiles/image/Upalnamoch_Prava/200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zateevo.ru/userfiles/image/Upalnamoch_Prava/007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zateevo.ru/userfiles/image/Upalnamoch_Prava/008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500063"/>
            <a:ext cx="7772400" cy="57150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«Права ребенка  -  обязанности родителей»</a:t>
            </a:r>
            <a:br>
              <a:rPr lang="ru-RU" alt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alt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313" y="214313"/>
            <a:ext cx="4643437" cy="6143625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104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04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24</a:t>
            </a:r>
            <a:r>
              <a:rPr lang="ru-RU" sz="10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2800" b="1" i="1" dirty="0" smtClean="0">
              <a:solidFill>
                <a:srgbClr val="FFFF00"/>
              </a:solidFill>
              <a:cs typeface="Arial" charset="0"/>
            </a:endParaRPr>
          </a:p>
          <a:p>
            <a:pPr eaLnBrk="1" hangingPunct="1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ru-RU" sz="12000" b="1" i="1" dirty="0" smtClean="0">
                <a:cs typeface="Arial" charset="0"/>
              </a:rPr>
              <a:t>   </a:t>
            </a:r>
            <a:r>
              <a:rPr lang="ru-RU" sz="1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имеют право получать медицинскую помощь и лечение таким способом, который наилучшим образом поможет им сохранить здоровье, а также получать информацию о способах лечения и об условиях, способных повлиять на их здоровье.</a:t>
            </a:r>
            <a:br>
              <a:rPr lang="ru-RU" sz="1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Wingdings 2" pitchFamily="18" charset="2"/>
              <a:buNone/>
              <a:defRPr/>
            </a:pPr>
            <a:r>
              <a:rPr lang="ru-RU" sz="2800" b="1" i="1" dirty="0" smtClean="0">
                <a:cs typeface="Arial" charset="0"/>
              </a:rPr>
              <a:t> </a:t>
            </a:r>
            <a:endParaRPr lang="ru-RU" sz="9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786313" y="428625"/>
          <a:ext cx="4071937" cy="618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3" imgW="3134162" imgH="3619048" progId="MSPhotoEd.3">
                  <p:embed/>
                </p:oleObj>
              </mc:Choice>
              <mc:Fallback>
                <p:oleObj r:id="rId3" imgW="3134162" imgH="3619048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428625"/>
                        <a:ext cx="4071937" cy="6186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0" y="260350"/>
            <a:ext cx="3965575" cy="62150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30</a:t>
            </a:r>
            <a:r>
              <a:rPr lang="ru-RU" altLang="ru-RU" sz="3200" b="1" i="1" smtClean="0">
                <a:solidFill>
                  <a:srgbClr val="FFFF00"/>
                </a:solidFill>
                <a:cs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altLang="ru-RU" sz="3200" b="1" i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дети, принадлежащие к этническим, религиозным или языковым меньшинствам, имеют право пользоваться своей культурой, исповедовать свою религию и пользоваться родным языком. </a:t>
            </a:r>
          </a:p>
          <a:p>
            <a:pPr eaLnBrk="1" hangingPunct="1">
              <a:lnSpc>
                <a:spcPct val="80000"/>
              </a:lnSpc>
            </a:pPr>
            <a:endParaRPr lang="ru-RU" altLang="ru-RU" sz="3200" smtClean="0">
              <a:latin typeface="Constantia" pitchFamily="18" charset="0"/>
            </a:endParaRPr>
          </a:p>
        </p:txBody>
      </p:sp>
      <p:pic>
        <p:nvPicPr>
          <p:cNvPr id="15363" name="Picture 8" descr="E:\Documents and Settings\Admin\Мои документы\Мои рисунки\дети\clip_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571500"/>
            <a:ext cx="414337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4572000" y="214313"/>
            <a:ext cx="4357688" cy="63579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b="1" i="1" smtClean="0">
                <a:cs typeface="Arial" charset="0"/>
              </a:rPr>
              <a:t>  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28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29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cs typeface="Arial" charset="0"/>
              </a:rPr>
              <a:t>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Все дети имеют право на получение образования, которое даёт возможность развития личности ребёнка. </a:t>
            </a:r>
          </a:p>
          <a:p>
            <a:pPr eaLnBrk="1" hangingPunct="1"/>
            <a:endParaRPr lang="ru-RU" alt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5" descr="http://www.zateevo.ru/userfiles/image/Upalnamoch_Prava/017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14313"/>
            <a:ext cx="4143375" cy="635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214313" y="0"/>
            <a:ext cx="4143375" cy="68580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27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cs typeface="Arial" charset="0"/>
              </a:rPr>
              <a:t>   </a:t>
            </a:r>
            <a:r>
              <a:rPr lang="ru-RU" alt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 имеют право на достаточно хороший уровень жизни, соответствующий установленным стандартам. Это означает, что дети должны иметь еду, одежду и жильё. </a:t>
            </a:r>
          </a:p>
          <a:p>
            <a:pPr eaLnBrk="1" hangingPunct="1"/>
            <a:endParaRPr lang="ru-RU" altLang="ru-RU" sz="3200" smtClean="0">
              <a:latin typeface="Constantia" pitchFamily="18" charset="0"/>
            </a:endParaRPr>
          </a:p>
        </p:txBody>
      </p:sp>
      <p:pic>
        <p:nvPicPr>
          <p:cNvPr id="17411" name="Picture 6" descr="http://www.zateevo.ru/userfiles/image/Upalnamoch_Prava/016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14313"/>
            <a:ext cx="4429125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4572000" y="428625"/>
            <a:ext cx="4286250" cy="62150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300" b="1" i="1" smtClean="0">
                <a:cs typeface="Arial" charset="0"/>
              </a:rPr>
              <a:t>  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31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Все дети имеют право играть и отдыхать в таких условиях, которые способствуют  их творческому и культурному развитию, занятием искусством, музыкой, театральными постановками.</a:t>
            </a:r>
            <a:endParaRPr lang="ru-RU" altLang="ru-RU" sz="32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6" descr="http://www.zateevo.ru/userfiles/image/Upalnamoch_Prava/20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85750"/>
            <a:ext cx="4286250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4813" y="214313"/>
            <a:ext cx="4643437" cy="4643437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ПОМНИТЕ,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ПОЛЬЗУЯСЬ   СВОИМИ   ПРАВАМИ,   НАДО   УВАЖАТЬ ПРАВА ДРУГИХ ЛЮДЕЙ!</a:t>
            </a:r>
          </a:p>
          <a:p>
            <a:pPr algn="ctr">
              <a:defRPr/>
            </a:pPr>
            <a:endParaRPr lang="ru-RU" sz="3600" dirty="0">
              <a:latin typeface="+mn-lt"/>
            </a:endParaRPr>
          </a:p>
        </p:txBody>
      </p:sp>
      <p:pic>
        <p:nvPicPr>
          <p:cNvPr id="4" name="Picture 4" descr="http://blago.katren.ru/assets/images/99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143250"/>
            <a:ext cx="4357688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H:\МАМА\Презентации\Сашина презентация\35950497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642938"/>
            <a:ext cx="27146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571504"/>
          </a:xfrm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44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Права ребенка</a:t>
            </a:r>
            <a:endParaRPr lang="ru-RU" sz="440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>
          <a:xfrm>
            <a:off x="214313" y="857250"/>
            <a:ext cx="8643937" cy="5643563"/>
          </a:xfrm>
        </p:spPr>
        <p:txBody>
          <a:bodyPr/>
          <a:lstStyle/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жизнь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имя при рождении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медицинскую помощь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образование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отдых и досуг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иметь имущество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 свободно выражать свои взгляды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свободное перемещение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заботу и воспитание родителями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всестороннее развитие и уважение человеческого достоинства( ни один ребенок не должен подвергаться жестокому обращению, насилию и оскорблениям)</a:t>
            </a:r>
          </a:p>
          <a:p>
            <a:r>
              <a:rPr lang="ru-RU" altLang="ru-RU" sz="23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на личную жизнь, семейную жизнь, неприкосновенность жилища, тайну переписки</a:t>
            </a:r>
            <a:r>
              <a:rPr lang="ru-RU" altLang="ru-RU" b="1" i="1" smtClean="0">
                <a:solidFill>
                  <a:schemeClr val="bg1"/>
                </a:solidFill>
              </a:rPr>
              <a:t>.</a:t>
            </a:r>
          </a:p>
          <a:p>
            <a:endParaRPr lang="ru-RU" alt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Arial" charset="0"/>
              <a:buAutoNum type="arabicPeriod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Следите ли вы за статьями в журналах, программами телевидения и радио по вопросам воспитания? Читаете ли время от времени книги на эту тему? </a:t>
            </a:r>
          </a:p>
          <a:p>
            <a:pPr marL="514350" indent="-514350" eaLnBrk="1" hangingPunct="1">
              <a:buClr>
                <a:schemeClr val="tx1"/>
              </a:buClr>
              <a:buFont typeface="Arial" charset="0"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Clr>
                <a:schemeClr val="tx1"/>
              </a:buClr>
              <a:buFont typeface="Wingdings 2" pitchFamily="18" charset="2"/>
              <a:buAutoNum type="arabicPeriod"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Ваш ребенок совершил поступок. Задумываетесь ли вы в этом случае, не является ли его поведение результатом вашего воспитания? </a:t>
            </a:r>
          </a:p>
          <a:p>
            <a:pPr marL="514350" indent="-514350" eaLnBrk="1" hangingPunct="1">
              <a:buClr>
                <a:schemeClr val="tx1"/>
              </a:buClr>
              <a:buFont typeface="Wingdings 2" pitchFamily="18" charset="2"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80963"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Единодушны ли вы с вашим супругом в воспитании детей? </a:t>
            </a:r>
          </a:p>
          <a:p>
            <a:pPr marL="514350" indent="-514350" eaLnBrk="1" hangingPunct="1">
              <a:buFont typeface="Wingdings 2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428625" y="714375"/>
            <a:ext cx="8229600" cy="53832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Если ребенок предлагает вам свою помощь, примете ли вы ее, даже если при этом дело может задержаться, а то и вовсе остановиться? 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Используете ли вы форму запрета или приказа только тогда, когда это действительно необходимо? 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Считаете ли вы, что последовательность есть один из основных педагогических принципов? </a:t>
            </a:r>
          </a:p>
          <a:p>
            <a:pPr eaLnBrk="1" hangingPunct="1"/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Сознаете ли вы, что среда, окружающая ребенка, оказывает на него существенное влияние? 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Признаете ли вы, что спорт и физкультура имеют большое значение для гармоничного развития ребенка?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Сумеете ли вы не приказать своему ребенку, а попросить его о чем-либо?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Неприятно ли вам отделываться от ребенка фразой типа: "У меня нет времени" или "Подожди, пока я закончу работу?"</a:t>
            </a:r>
          </a:p>
          <a:p>
            <a:pPr eaLnBrk="1" hangingPunct="1"/>
            <a:endParaRPr lang="ru-RU" altLang="ru-RU" sz="320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850" y="765175"/>
            <a:ext cx="8358188" cy="58324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познакомить родителей с основными правами ребенка, провозглашенными в Конвенции о правах ребенка. 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742950" lvl="1" indent="-2857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пополнить знания родителей о воспитании детей общедоступными сведениями; </a:t>
            </a:r>
          </a:p>
          <a:p>
            <a:pPr marL="742950" lvl="1" indent="-2857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довести до родителей истину, что право и обязанность воспитания детей принадлежит им; </a:t>
            </a:r>
          </a:p>
          <a:p>
            <a:pPr marL="742950" lvl="1" indent="-285750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altLang="ru-RU" sz="28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оказывать помощь в разумном выстраивании отношений с ребенком.</a:t>
            </a:r>
          </a:p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2800" smtClean="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За каждый </a:t>
            </a:r>
            <a:r>
              <a:rPr lang="ru-RU" altLang="ru-RU" sz="3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положительный</a:t>
            </a:r>
            <a:r>
              <a:rPr lang="ru-RU" altLang="ru-RU" sz="35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 запишите себе 2 очка,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ответ «</a:t>
            </a:r>
            <a:r>
              <a:rPr lang="ru-RU" altLang="ru-RU" sz="3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знаю</a:t>
            </a: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- 1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за </a:t>
            </a:r>
            <a:r>
              <a:rPr lang="ru-RU" altLang="ru-RU" sz="35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отрицательный</a:t>
            </a:r>
            <a:r>
              <a:rPr lang="ru-RU" altLang="ru-RU" sz="35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5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- 0. </a:t>
            </a:r>
          </a:p>
          <a:p>
            <a:pPr eaLnBrk="1" hangingPunct="1"/>
            <a:endParaRPr lang="ru-RU" altLang="ru-RU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91440" rIns="91440" bIns="45720" anchor="ctr"/>
          <a:lstStyle/>
          <a:p>
            <a:pPr algn="ctr" eaLnBrk="1" hangingPunct="1"/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alt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Менее 6 очков.</a:t>
            </a:r>
            <a:r>
              <a:rPr lang="ru-RU" altLang="ru-RU" sz="32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О настоящем воспитании вы имеете довольно смутное представление. И хотя говорят, что начать никогда не поздно, советуем вам не уповать на эту поговорку, а, не мешкая, заняться улучшением своих знаний в этой области. </a:t>
            </a:r>
          </a:p>
          <a:p>
            <a:pPr eaLnBrk="1" hangingPunct="1"/>
            <a:endParaRPr lang="ru-RU" altLang="ru-RU" sz="320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28625"/>
            <a:ext cx="8229600" cy="1419225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altLang="ru-RU" b="1" smtClean="0">
                <a:cs typeface="Arial" charset="0"/>
              </a:rPr>
              <a:t> 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4294967295"/>
          </p:nvPr>
        </p:nvSpPr>
        <p:spPr>
          <a:xfrm>
            <a:off x="285750" y="1714500"/>
            <a:ext cx="8443913" cy="46037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 7 до 14 очков.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Вы не делаете крупных ошибок в воспитании, но все же вам есть, над чем задуматься. А начать можно с того, что ближайший выходной полностью посвятить детям, забыв на время приятелей и производственные проблемы. И будьте уверены, дети вас полностью за это вознаградят.</a:t>
            </a:r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altLang="ru-RU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42938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alt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Более 15 очков.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Вы вполне справляетесь со своими родительскими обязанностями.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И тем не менее подумайте, можно ли  еще кое-что улучшить?</a:t>
            </a:r>
          </a:p>
          <a:p>
            <a:pPr eaLnBrk="1" hangingPunct="1"/>
            <a:endParaRPr lang="ru-RU" altLang="ru-RU" sz="320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5500688"/>
            <a:ext cx="8229600" cy="857250"/>
          </a:xfrm>
        </p:spPr>
        <p:txBody>
          <a:bodyPr lIns="91440" rIns="91440" bIns="45720" anchor="ctr">
            <a:normAutofit fontScale="90000"/>
          </a:bodyPr>
          <a:lstStyle/>
          <a:p>
            <a:pPr algn="r" eaLnBrk="1" hangingPunct="1">
              <a:defRPr/>
            </a:pPr>
            <a:r>
              <a:rPr lang="ru-RU" sz="4600" dirty="0" smtClean="0">
                <a:latin typeface="Calibri" pitchFamily="34" charset="0"/>
              </a:rPr>
              <a:t>                                           </a:t>
            </a:r>
            <a:r>
              <a:rPr lang="ru-RU" sz="40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В.Г.Белинский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4294967295"/>
          </p:nvPr>
        </p:nvSpPr>
        <p:spPr>
          <a:xfrm>
            <a:off x="179388" y="476250"/>
            <a:ext cx="8501062" cy="52149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altLang="ru-RU" sz="32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«На родителях, только на родителях лежит священнейшая обязанность сделать своих детей человеками, обязанность же учебных заведений – сделать их учеными, гражданами, членами государства на всех ступенях. Но кто не сделался прежде всего человеком, тот плохой гражданин. Так давайте же вместе будем делать наших детей человеками…».</a:t>
            </a:r>
          </a:p>
          <a:p>
            <a:pPr eaLnBrk="1" hangingPunct="1"/>
            <a:endParaRPr lang="ru-RU" altLang="ru-RU" sz="320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362200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9699" name="WordArt 4"/>
          <p:cNvSpPr>
            <a:spLocks noChangeArrowheads="1" noChangeShapeType="1" noTextEdit="1"/>
          </p:cNvSpPr>
          <p:nvPr/>
        </p:nvSpPr>
        <p:spPr bwMode="auto">
          <a:xfrm>
            <a:off x="1000125" y="500063"/>
            <a:ext cx="7273925" cy="4802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98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Берегите </a:t>
            </a:r>
          </a:p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детей!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63" y="785813"/>
            <a:ext cx="8229600" cy="1143000"/>
          </a:xfrm>
        </p:spPr>
        <p:txBody>
          <a:bodyPr lIns="91440" rIns="91440" bIns="45720" anchor="ctr"/>
          <a:lstStyle/>
          <a:p>
            <a:pPr algn="ctr" eaLnBrk="1" hangingPunct="1"/>
            <a:r>
              <a:rPr lang="ru-RU" alt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Андрей Дементьев: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392363"/>
            <a:ext cx="8229600" cy="39322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4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«Сначала выполнять обязанности надо, а уж после предъявлять права</a:t>
            </a:r>
            <a:r>
              <a:rPr lang="ru-RU" altLang="ru-RU" sz="4400" b="1" smtClean="0">
                <a:solidFill>
                  <a:srgbClr val="FFFF00"/>
                </a:solidFill>
                <a:cs typeface="Arial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072494" cy="4786346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sz="52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52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век </a:t>
            </a:r>
            <a:r>
              <a:rPr lang="ru-RU" sz="520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20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век</a:t>
            </a:r>
            <a:r>
              <a:rPr lang="ru-RU" sz="520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ребенка.</a:t>
            </a:r>
            <a:r>
              <a:rPr lang="ru-RU" sz="52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2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2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20 ноября </a:t>
            </a:r>
            <a:r>
              <a:rPr lang="ru-RU" sz="520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– Всемирный день прав ребенка. </a:t>
            </a:r>
            <a:r>
              <a:rPr lang="ru-RU" sz="520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20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20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520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декабря – день прав человека</a:t>
            </a:r>
            <a:endParaRPr lang="ru-RU" sz="520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50" y="857250"/>
            <a:ext cx="8572500" cy="47529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Конвенцию о правах ребенка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важный документ, регулирующий защиту прав детей во всем мире. Конвенция – это не список прав ребенка, а перечень тех обязательств, который государства возложили на себя для защиты данных прав.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Конвенция ООН о правах ребенка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это документ о правах ребенка, состоящий из 54 статей, каждая из которых описывает определенное право. Конвенция признает ребенком лицо, не достигшее 18 лет, если по законам страны возраст совершеннолетия не наступает раньше.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страна подписывает эту Конвенцию, она принимает на себя обязанность предоставления этих прав всем детям без исключения.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0825" y="1214438"/>
            <a:ext cx="3749675" cy="4643437"/>
          </a:xfrm>
        </p:spPr>
        <p:txBody>
          <a:bodyPr lIns="91440" rIns="91440" bIns="45720" anchor="ctr">
            <a:normAutofit fontScale="90000"/>
          </a:bodyPr>
          <a:lstStyle/>
          <a:p>
            <a:pPr eaLnBrk="1" hangingPunct="1">
              <a:defRPr/>
            </a:pPr>
            <a:r>
              <a:rPr lang="ru-RU" sz="2900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7 и статья 8.</a:t>
            </a:r>
            <a:r>
              <a:rPr lang="ru-RU" sz="3200" b="1" i="1" u="sng" dirty="0" smtClean="0">
                <a:solidFill>
                  <a:srgbClr val="FFFF00"/>
                </a:solidFill>
                <a:cs typeface="Arial" charset="0"/>
              </a:rPr>
              <a:t/>
            </a:r>
            <a:br>
              <a:rPr lang="ru-RU" sz="3200" b="1" i="1" u="sng" dirty="0" smtClean="0">
                <a:solidFill>
                  <a:srgbClr val="FFFF00"/>
                </a:solidFill>
                <a:cs typeface="Arial" charset="0"/>
              </a:rPr>
            </a:br>
            <a:r>
              <a:rPr lang="ru-RU" sz="3200" b="1" i="1" dirty="0" smtClean="0">
                <a:cs typeface="Arial" charset="0"/>
              </a:rPr>
              <a:t> </a:t>
            </a:r>
            <a:br>
              <a:rPr lang="ru-RU" sz="3200" b="1" i="1" dirty="0" smtClean="0">
                <a:cs typeface="Arial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 имеют право на имя и на приобретение гражданства, а также они имеют право на сохранение своего имени и гражданства.</a:t>
            </a:r>
            <a:r>
              <a:rPr lang="ru-RU" sz="4600" b="1" i="1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4600" b="1" i="1" dirty="0" smtClean="0"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endParaRPr lang="ru-RU" sz="4600" dirty="0" smtClean="0">
              <a:latin typeface="Calibri" pitchFamily="34" charset="0"/>
            </a:endParaRPr>
          </a:p>
        </p:txBody>
      </p:sp>
      <p:pic>
        <p:nvPicPr>
          <p:cNvPr id="13315" name="Picture 5" descr="http://www.zateevo.ru/userfiles/image/Upalnamoch_Prava/00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7625" y="357188"/>
            <a:ext cx="5072063" cy="614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http://www.zateevo.ru/userfiles/image/Upalnamoch_Prava/00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3375" y="428625"/>
            <a:ext cx="4714875" cy="6143625"/>
          </a:xfrm>
          <a:noFill/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79388" y="549275"/>
            <a:ext cx="3678237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600" b="1" i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9</a:t>
            </a:r>
            <a:r>
              <a:rPr lang="ru-RU" altLang="ru-RU" sz="2600" b="1" i="1" u="sng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2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 имеют право жить со своими родителями, за исключением случаев, когда это невозможно. </a:t>
            </a:r>
            <a:endParaRPr lang="ru-RU" altLang="ru-RU" sz="3200" b="1" i="1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Содержимое 2"/>
          <p:cNvSpPr>
            <a:spLocks noGrp="1"/>
          </p:cNvSpPr>
          <p:nvPr>
            <p:ph idx="4294967295"/>
          </p:nvPr>
        </p:nvSpPr>
        <p:spPr>
          <a:xfrm>
            <a:off x="4500563" y="428625"/>
            <a:ext cx="4643437" cy="6429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14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i="1" u="sng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15</a:t>
            </a:r>
            <a:r>
              <a:rPr lang="ru-RU" altLang="ru-RU" b="1" i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200" b="1" i="1" smtClean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дети имеют право думать обо всём так, как они хотят, они имеют право организовывать клубы по интересам и участвовать в собраниях и организациях</a:t>
            </a:r>
            <a:r>
              <a:rPr lang="ru-RU" altLang="ru-RU" sz="3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sz="3200" b="1" smtClean="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3200" smtClean="0">
              <a:latin typeface="Constantia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85750" y="714375"/>
          <a:ext cx="4071938" cy="585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3048426" imgH="3048426" progId="MSPhotoEd.3">
                  <p:embed/>
                </p:oleObj>
              </mc:Choice>
              <mc:Fallback>
                <p:oleObj r:id="rId3" imgW="3048426" imgH="304842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714375"/>
                        <a:ext cx="4071938" cy="585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idx="4294967295"/>
          </p:nvPr>
        </p:nvSpPr>
        <p:spPr>
          <a:xfrm>
            <a:off x="4714875" y="285750"/>
            <a:ext cx="4429125" cy="63579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800" b="1" i="1" smtClean="0">
                <a:cs typeface="Arial" charset="0"/>
              </a:rPr>
              <a:t>   </a:t>
            </a:r>
            <a:endParaRPr lang="ru-RU" altLang="ru-RU" smtClean="0">
              <a:latin typeface="Constantia" pitchFamily="18" charset="0"/>
            </a:endParaRPr>
          </a:p>
        </p:txBody>
      </p:sp>
      <p:sp>
        <p:nvSpPr>
          <p:cNvPr id="2052" name="Прямоугольник 4"/>
          <p:cNvSpPr>
            <a:spLocks noChangeArrowheads="1"/>
          </p:cNvSpPr>
          <p:nvPr/>
        </p:nvSpPr>
        <p:spPr bwMode="auto">
          <a:xfrm>
            <a:off x="4714875" y="214313"/>
            <a:ext cx="3929063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600" b="1" i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34</a:t>
            </a:r>
            <a:r>
              <a:rPr lang="ru-RU" altLang="ru-RU" sz="2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eaLnBrk="1" hangingPunct="1"/>
            <a:r>
              <a:rPr lang="ru-RU" altLang="ru-RU" sz="2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600" b="1" i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35</a:t>
            </a:r>
            <a:r>
              <a:rPr lang="ru-RU" altLang="ru-RU" sz="2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600" b="1" i="1" u="sng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статья 36</a:t>
            </a:r>
            <a:r>
              <a:rPr lang="ru-RU" altLang="ru-RU" sz="26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600" b="1" i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altLang="ru-RU" sz="3200" b="1" i="1"/>
          </a:p>
          <a:p>
            <a:pPr eaLnBrk="1" hangingPunct="1"/>
            <a:r>
              <a:rPr lang="ru-RU" altLang="ru-RU" sz="32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Все дети имеют право на защиту от насилия, похищения или от любой другой формы эксплуатации.</a:t>
            </a:r>
            <a:endParaRPr lang="ru-RU" altLang="ru-RU" sz="32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5750" y="714375"/>
          <a:ext cx="4286250" cy="535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тография Photo Editor" r:id="rId3" imgW="5714286" imgH="4114286" progId="MSPhotoEd.3">
                  <p:embed/>
                </p:oleObj>
              </mc:Choice>
              <mc:Fallback>
                <p:oleObj name="Фотография Photo Editor" r:id="rId3" imgW="5714286" imgH="411428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714375"/>
                        <a:ext cx="4286250" cy="535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504</TotalTime>
  <Words>849</Words>
  <Application>Microsoft Office PowerPoint</Application>
  <PresentationFormat>Экран (4:3)</PresentationFormat>
  <Paragraphs>88</Paragraphs>
  <Slides>25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Arial</vt:lpstr>
      <vt:lpstr>Wingdings 2</vt:lpstr>
      <vt:lpstr>Calibri</vt:lpstr>
      <vt:lpstr>Times New Roman</vt:lpstr>
      <vt:lpstr>Constantia</vt:lpstr>
      <vt:lpstr>Wingdings</vt:lpstr>
      <vt:lpstr>Comic Sans MS</vt:lpstr>
      <vt:lpstr>Arial Unicode MS</vt:lpstr>
      <vt:lpstr>4_Поток</vt:lpstr>
      <vt:lpstr>Фотография Microsoft Photo Editor 3.0</vt:lpstr>
      <vt:lpstr>Родительское собрание   «Права ребенка  -  обязанности родителей»                           </vt:lpstr>
      <vt:lpstr>Презентация PowerPoint</vt:lpstr>
      <vt:lpstr>Андрей Дементьев:</vt:lpstr>
      <vt:lpstr>XXI век – век ребенка. 20 ноября – Всемирный день прав ребенка.  10 декабря – день прав человека</vt:lpstr>
      <vt:lpstr>Презентация PowerPoint</vt:lpstr>
      <vt:lpstr>Статья 7 и статья 8.   Все дети имеют право на имя и на приобретение гражданства, а также они имеют право на сохранение своего имени и гражданства.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Права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</vt:lpstr>
      <vt:lpstr>Результаты </vt:lpstr>
      <vt:lpstr>Результаты </vt:lpstr>
      <vt:lpstr>                                           В.Г.Белинский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Переменные: тип, имя, значение</dc:title>
  <dc:creator>Пользователь</dc:creator>
  <cp:lastModifiedBy>Алина</cp:lastModifiedBy>
  <cp:revision>45</cp:revision>
  <dcterms:created xsi:type="dcterms:W3CDTF">2008-11-13T17:43:06Z</dcterms:created>
  <dcterms:modified xsi:type="dcterms:W3CDTF">2018-11-20T16:51:41Z</dcterms:modified>
</cp:coreProperties>
</file>