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66" r:id="rId4"/>
    <p:sldId id="274" r:id="rId5"/>
    <p:sldId id="270" r:id="rId6"/>
    <p:sldId id="273" r:id="rId7"/>
    <p:sldId id="272" r:id="rId8"/>
    <p:sldId id="277" r:id="rId9"/>
    <p:sldId id="276" r:id="rId10"/>
    <p:sldId id="271" r:id="rId11"/>
    <p:sldId id="278" r:id="rId12"/>
    <p:sldId id="279" r:id="rId13"/>
    <p:sldId id="280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389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25620-8241-4840-8DD4-7B38F555877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E855B-527D-4A09-B2E5-8FD88AAF20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82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9D1A3-D6D8-4D9F-8600-7EA2CB4D298E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31C4-714D-4E48-A02E-87564CFC5A46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7F13-DE20-401B-B867-60F823112FA3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F1C2-EB41-46BA-8669-6759A50EF812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68C2-984C-47E8-A3FA-7E984422A20E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9D672-87AE-497C-B6A4-EFC7530738E0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71475-27D4-4832-BCC4-69EE2BD33976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08A05-F08F-47C3-BF68-D0379F575BE2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D210F-1CF6-405B-B22A-763696FE8C79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7750-120E-4FBA-944B-7518FB5054D4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DF92-963A-4A90-9125-924BB21811E8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CD2B-0C3B-4BEB-90A6-7E2491E5B1C4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0B27-0F78-43AD-965F-106098AA78D5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12DAA-2CC2-4057-9A01-276A9D319901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419A7-DACE-460D-AF60-FF05635C9422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8001-AFE8-4E81-9E5D-35B4966EC724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CA7BA-744D-4F3C-9155-D3B3CBECB398}" type="datetime1">
              <a:rPr lang="en-US" smtClean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224117"/>
            <a:ext cx="8915399" cy="203527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Особенности преподавания немецкого языка как второго иностранного на базе английского в условиях реализации ФГОС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3925229"/>
            <a:ext cx="8915399" cy="2653991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Методический семинар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участника муниципального этапа конкурса «Учитель года – 2020»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Лавриновой Натальи Юрьевны, 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Arial Black" pitchFamily="34" charset="0"/>
                <a:cs typeface="Times New Roman" panose="02020603050405020304" pitchFamily="18" charset="0"/>
              </a:rPr>
              <a:t>учителя иностранного языка МБОУ «Мазуровская СОШ»</a:t>
            </a:r>
          </a:p>
          <a:p>
            <a:pPr algn="r"/>
            <a:endParaRPr lang="ru-RU" sz="2800" dirty="0">
              <a:solidFill>
                <a:schemeClr val="bg2">
                  <a:lumMod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109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9591" y="624110"/>
            <a:ext cx="9765022" cy="12492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smtClean="0"/>
              <a:t>Изучение </a:t>
            </a:r>
            <a:r>
              <a:rPr lang="ru-RU" sz="3200" dirty="0" smtClean="0"/>
              <a:t>немецкого </a:t>
            </a:r>
            <a:r>
              <a:rPr lang="ru-RU" sz="3200" smtClean="0"/>
              <a:t>языка </a:t>
            </a:r>
            <a:br>
              <a:rPr lang="ru-RU" sz="3200" smtClean="0"/>
            </a:br>
            <a:r>
              <a:rPr lang="ru-RU" sz="3200" smtClean="0"/>
              <a:t>пойдет </a:t>
            </a:r>
            <a:r>
              <a:rPr lang="ru-RU" sz="3200" dirty="0" smtClean="0"/>
              <a:t>быстрее и легче если:</a:t>
            </a:r>
            <a:br>
              <a:rPr lang="ru-RU" sz="3200" dirty="0" smtClean="0"/>
            </a:br>
            <a:endParaRPr lang="ru-RU" sz="29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6482" y="1996068"/>
            <a:ext cx="9893526" cy="4472715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опираться на сходство с ИЯ1 – английским, а также находить опоры в родном языке;</a:t>
            </a:r>
          </a:p>
          <a:p>
            <a:pPr lvl="0"/>
            <a:r>
              <a:rPr lang="ru-RU" sz="2000" dirty="0" smtClean="0"/>
              <a:t>пользоваться языковой догадкой (о значении слова, грамматической формы), опираясь на контекст, на знакомые части слова;</a:t>
            </a:r>
          </a:p>
          <a:p>
            <a:pPr lvl="0"/>
            <a:r>
              <a:rPr lang="ru-RU" sz="2000" dirty="0" smtClean="0"/>
              <a:t>замечать различия в языковых явлениях и способах выражения мысли;</a:t>
            </a:r>
          </a:p>
          <a:p>
            <a:pPr lvl="0"/>
            <a:r>
              <a:rPr lang="ru-RU" sz="2000" dirty="0" smtClean="0"/>
              <a:t>переносить на новый язык умение работать (находить значение слова в словаре, пользоваться </a:t>
            </a:r>
            <a:r>
              <a:rPr lang="ru-RU" sz="2000" dirty="0" err="1" smtClean="0"/>
              <a:t>перефразом</a:t>
            </a:r>
            <a:r>
              <a:rPr lang="ru-RU" sz="2000" dirty="0" smtClean="0"/>
              <a:t>, выполнять различные упражнения и</a:t>
            </a:r>
            <a:br>
              <a:rPr lang="ru-RU" sz="2000" dirty="0" smtClean="0"/>
            </a:br>
            <a:r>
              <a:rPr lang="ru-RU" sz="2000" dirty="0" smtClean="0"/>
              <a:t>т.п.).</a:t>
            </a:r>
          </a:p>
          <a:p>
            <a:pPr lvl="0"/>
            <a:r>
              <a:rPr lang="ru-RU" sz="2000" dirty="0" smtClean="0"/>
              <a:t>считать овладение новым языком средством для приобщения к иной культуре, к культуре народов, говорящих на немецком языке.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01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4145" y="189212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0810" y="1204332"/>
            <a:ext cx="10043802" cy="54194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1. Принцип образования сложных слов в английском и немецком языках одинаков. Образуйте  соответствующие немецкие сложные слова:</a:t>
            </a:r>
            <a:endParaRPr lang="ru-RU" dirty="0" smtClean="0"/>
          </a:p>
          <a:p>
            <a:r>
              <a:rPr lang="en-US" dirty="0" smtClean="0"/>
              <a:t>das </a:t>
            </a:r>
            <a:r>
              <a:rPr lang="en-US" dirty="0" err="1" smtClean="0"/>
              <a:t>Wochen</a:t>
            </a:r>
            <a:r>
              <a:rPr lang="en-US" dirty="0" smtClean="0"/>
              <a:t>-       </a:t>
            </a:r>
            <a:r>
              <a:rPr lang="ru-RU" dirty="0" smtClean="0"/>
              <a:t> </a:t>
            </a:r>
            <a:r>
              <a:rPr lang="en-US" dirty="0" smtClean="0"/>
              <a:t>ball </a:t>
            </a:r>
            <a:endParaRPr lang="ru-RU" dirty="0" smtClean="0"/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Fuß</a:t>
            </a:r>
            <a:r>
              <a:rPr lang="en-US" dirty="0" smtClean="0"/>
              <a:t>-           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pause</a:t>
            </a:r>
            <a:endParaRPr lang="ru-RU" dirty="0" smtClean="0"/>
          </a:p>
          <a:p>
            <a:r>
              <a:rPr lang="en-US" dirty="0" smtClean="0"/>
              <a:t> die Tee-          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err="1" smtClean="0"/>
              <a:t>raum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Kaffee</a:t>
            </a:r>
            <a:r>
              <a:rPr lang="en-US" dirty="0" smtClean="0"/>
              <a:t> -         </a:t>
            </a:r>
            <a:r>
              <a:rPr lang="ru-RU" dirty="0" smtClean="0"/>
              <a:t> </a:t>
            </a:r>
            <a:r>
              <a:rPr lang="en-US" dirty="0" err="1" smtClean="0"/>
              <a:t>kanne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das </a:t>
            </a:r>
            <a:r>
              <a:rPr lang="en-US" dirty="0" err="1" smtClean="0"/>
              <a:t>Schwimm</a:t>
            </a:r>
            <a:r>
              <a:rPr lang="en-US" dirty="0" smtClean="0"/>
              <a:t>-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Klassen</a:t>
            </a:r>
            <a:r>
              <a:rPr lang="en-US" dirty="0" smtClean="0"/>
              <a:t>-        </a:t>
            </a:r>
            <a:r>
              <a:rPr lang="ru-RU" dirty="0" smtClean="0"/>
              <a:t>  </a:t>
            </a:r>
            <a:r>
              <a:rPr lang="en-US" dirty="0" smtClean="0"/>
              <a:t>bad </a:t>
            </a:r>
            <a:endParaRPr lang="ru-RU" dirty="0" smtClean="0"/>
          </a:p>
          <a:p>
            <a:r>
              <a:rPr lang="en-US" dirty="0" smtClean="0"/>
              <a:t>das </a:t>
            </a:r>
            <a:r>
              <a:rPr lang="en-US" dirty="0" err="1" smtClean="0"/>
              <a:t>Schul</a:t>
            </a:r>
            <a:r>
              <a:rPr lang="en-US" dirty="0" smtClean="0"/>
              <a:t>-            </a:t>
            </a:r>
            <a:r>
              <a:rPr lang="en-US" dirty="0" err="1" smtClean="0"/>
              <a:t>ende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          </a:t>
            </a:r>
            <a:r>
              <a:rPr lang="en-US" b="1" dirty="0" err="1" smtClean="0"/>
              <a:t>Englisch</a:t>
            </a:r>
            <a:r>
              <a:rPr lang="en-US" b="1" dirty="0" smtClean="0"/>
              <a:t>                                                 Deutsch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 WEEKEND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 CLASSROOM 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FOOTBALL 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SWIMMING POOL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 SCHOOLBOOK 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TEAPOT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COFFEEBREAK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289" y="624110"/>
            <a:ext cx="9787324" cy="12808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 smtClean="0"/>
              <a:t>2. Соотнесите части предложений на английском и немецком языках. Сравните предложения. Сделайте вывод: каков порядок слов в утвердительных простых предложениях в немецком языке? Что обозначает конструкция </a:t>
            </a:r>
            <a:r>
              <a:rPr lang="en-US" sz="1400" b="1" dirty="0" smtClean="0"/>
              <a:t>“es gibt”</a:t>
            </a:r>
            <a:r>
              <a:rPr lang="ru-RU" sz="1400" b="1" dirty="0" smtClean="0"/>
              <a:t>?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326995" y="2155902"/>
            <a:ext cx="9753871" cy="3777622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sz="2000" dirty="0"/>
              <a:t>Mein </a:t>
            </a:r>
            <a:r>
              <a:rPr lang="en-US" sz="2000" dirty="0" err="1"/>
              <a:t>Haus</a:t>
            </a:r>
            <a:r>
              <a:rPr lang="en-US" sz="2000" dirty="0"/>
              <a:t> 			</a:t>
            </a:r>
            <a:r>
              <a:rPr lang="ru-RU" sz="2000" dirty="0" smtClean="0"/>
              <a:t>             </a:t>
            </a:r>
            <a:r>
              <a:rPr lang="en-US" sz="2000" dirty="0" smtClean="0"/>
              <a:t>My </a:t>
            </a:r>
            <a:r>
              <a:rPr lang="en-US" sz="2000" dirty="0"/>
              <a:t>house is</a:t>
            </a:r>
          </a:p>
          <a:p>
            <a:pPr>
              <a:buFontTx/>
              <a:buNone/>
            </a:pPr>
            <a:r>
              <a:rPr lang="en-US" sz="2000" dirty="0"/>
              <a:t>Mein </a:t>
            </a:r>
            <a:r>
              <a:rPr lang="en-US" sz="2000" dirty="0" err="1"/>
              <a:t>Haus</a:t>
            </a:r>
            <a:r>
              <a:rPr lang="en-US" sz="2000" dirty="0"/>
              <a:t> </a:t>
            </a:r>
            <a:r>
              <a:rPr lang="en-US" sz="2000" dirty="0" err="1"/>
              <a:t>ist</a:t>
            </a:r>
            <a:r>
              <a:rPr lang="en-US" sz="2000" dirty="0"/>
              <a:t> gross.		</a:t>
            </a:r>
            <a:r>
              <a:rPr lang="ru-RU" sz="2000" dirty="0" smtClean="0"/>
              <a:t>     </a:t>
            </a:r>
            <a:r>
              <a:rPr lang="en-US" sz="2000" dirty="0" smtClean="0"/>
              <a:t>My </a:t>
            </a:r>
            <a:r>
              <a:rPr lang="en-US" sz="2000" dirty="0"/>
              <a:t>house</a:t>
            </a:r>
          </a:p>
          <a:p>
            <a:pPr>
              <a:buFontTx/>
              <a:buNone/>
            </a:pPr>
            <a:r>
              <a:rPr lang="en-US" sz="2000" dirty="0"/>
              <a:t>Mein </a:t>
            </a:r>
            <a:r>
              <a:rPr lang="en-US" sz="2000" dirty="0" err="1"/>
              <a:t>Haus</a:t>
            </a:r>
            <a:r>
              <a:rPr lang="en-US" sz="2000" dirty="0"/>
              <a:t> </a:t>
            </a:r>
            <a:r>
              <a:rPr lang="en-US" sz="2000" dirty="0" err="1"/>
              <a:t>ist</a:t>
            </a:r>
            <a:r>
              <a:rPr lang="en-US" sz="2000" dirty="0"/>
              <a:t>			</a:t>
            </a:r>
            <a:r>
              <a:rPr lang="ru-RU" sz="2000" dirty="0" smtClean="0"/>
              <a:t>             </a:t>
            </a:r>
            <a:r>
              <a:rPr lang="en-US" sz="2000" dirty="0" smtClean="0"/>
              <a:t>My </a:t>
            </a:r>
            <a:r>
              <a:rPr lang="en-US" sz="2000" dirty="0"/>
              <a:t>house is big.</a:t>
            </a:r>
          </a:p>
          <a:p>
            <a:pPr>
              <a:buFontTx/>
              <a:buNone/>
            </a:pP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Es gibt				</a:t>
            </a:r>
            <a:r>
              <a:rPr lang="ru-RU" sz="2000" dirty="0" smtClean="0"/>
              <a:t>              </a:t>
            </a:r>
            <a:r>
              <a:rPr lang="en-US" sz="2000" dirty="0" smtClean="0"/>
              <a:t>There </a:t>
            </a:r>
            <a:r>
              <a:rPr lang="en-US" sz="2000" dirty="0"/>
              <a:t>are tree rooms</a:t>
            </a:r>
          </a:p>
          <a:p>
            <a:pPr>
              <a:buFontTx/>
              <a:buNone/>
            </a:pPr>
            <a:r>
              <a:rPr lang="en-US" sz="2000" dirty="0"/>
              <a:t>Es gibt </a:t>
            </a:r>
            <a:r>
              <a:rPr lang="en-US" sz="2000" dirty="0" err="1"/>
              <a:t>drei</a:t>
            </a:r>
            <a:r>
              <a:rPr lang="en-US" sz="2000" dirty="0"/>
              <a:t> </a:t>
            </a:r>
            <a:r>
              <a:rPr lang="en-US" sz="2000" dirty="0" err="1"/>
              <a:t>Zimmern</a:t>
            </a:r>
            <a:r>
              <a:rPr lang="en-US" sz="2000" dirty="0"/>
              <a:t> </a:t>
            </a:r>
            <a:r>
              <a:rPr lang="en-US" sz="2000" dirty="0" err="1"/>
              <a:t>da</a:t>
            </a:r>
            <a:r>
              <a:rPr lang="en-US" sz="2000" dirty="0"/>
              <a:t>.	</a:t>
            </a:r>
            <a:r>
              <a:rPr lang="ru-RU" sz="2000" dirty="0" smtClean="0"/>
              <a:t>       </a:t>
            </a:r>
            <a:r>
              <a:rPr lang="en-US" sz="2000" dirty="0" smtClean="0"/>
              <a:t>There </a:t>
            </a:r>
            <a:r>
              <a:rPr lang="en-US" sz="2000" dirty="0"/>
              <a:t>are</a:t>
            </a:r>
          </a:p>
          <a:p>
            <a:pPr>
              <a:buFontTx/>
              <a:buNone/>
            </a:pPr>
            <a:r>
              <a:rPr lang="en-US" sz="2000" dirty="0"/>
              <a:t>Es gibt </a:t>
            </a:r>
            <a:r>
              <a:rPr lang="en-US" sz="2000" dirty="0" err="1"/>
              <a:t>drei</a:t>
            </a:r>
            <a:r>
              <a:rPr lang="en-US" sz="2000" dirty="0"/>
              <a:t> </a:t>
            </a:r>
            <a:r>
              <a:rPr lang="en-US" sz="2000" dirty="0" err="1"/>
              <a:t>Zimmern</a:t>
            </a:r>
            <a:r>
              <a:rPr lang="en-US" sz="2000" dirty="0"/>
              <a:t>		</a:t>
            </a:r>
            <a:r>
              <a:rPr lang="ru-RU" sz="2000" dirty="0" smtClean="0"/>
              <a:t>       </a:t>
            </a:r>
            <a:r>
              <a:rPr lang="en-US" sz="2000" dirty="0" smtClean="0"/>
              <a:t>There </a:t>
            </a:r>
            <a:r>
              <a:rPr lang="en-US" sz="2000" dirty="0"/>
              <a:t>are three rooms there.</a:t>
            </a:r>
          </a:p>
          <a:p>
            <a:pPr>
              <a:buFontTx/>
              <a:buNone/>
            </a:pP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Mein Zimmer </a:t>
            </a:r>
            <a:r>
              <a:rPr lang="en-US" sz="2000" dirty="0" err="1"/>
              <a:t>ist</a:t>
            </a:r>
            <a:r>
              <a:rPr lang="en-US" sz="2000" dirty="0"/>
              <a:t>			</a:t>
            </a:r>
            <a:r>
              <a:rPr lang="ru-RU" sz="2000" dirty="0" smtClean="0"/>
              <a:t>        </a:t>
            </a:r>
            <a:r>
              <a:rPr lang="en-US" sz="2000" dirty="0" smtClean="0"/>
              <a:t>My </a:t>
            </a:r>
            <a:r>
              <a:rPr lang="en-US" sz="2000" dirty="0"/>
              <a:t>room</a:t>
            </a:r>
          </a:p>
          <a:p>
            <a:pPr>
              <a:buFontTx/>
              <a:buNone/>
            </a:pPr>
            <a:r>
              <a:rPr lang="en-US" sz="2000" dirty="0"/>
              <a:t>Mein Zimmer 			</a:t>
            </a:r>
            <a:r>
              <a:rPr lang="ru-RU" sz="2000" dirty="0" smtClean="0"/>
              <a:t>        </a:t>
            </a:r>
            <a:r>
              <a:rPr lang="en-US" sz="2000" dirty="0" smtClean="0"/>
              <a:t>My </a:t>
            </a:r>
            <a:r>
              <a:rPr lang="en-US" sz="2000" dirty="0"/>
              <a:t>room is</a:t>
            </a:r>
          </a:p>
          <a:p>
            <a:pPr>
              <a:buFontTx/>
              <a:buNone/>
            </a:pPr>
            <a:r>
              <a:rPr lang="en-US" sz="2000" dirty="0"/>
              <a:t>Mein Zimmer </a:t>
            </a:r>
            <a:r>
              <a:rPr lang="en-US" sz="2000" dirty="0" err="1"/>
              <a:t>ist</a:t>
            </a:r>
            <a:r>
              <a:rPr lang="en-US" sz="2000" dirty="0"/>
              <a:t> am </a:t>
            </a:r>
            <a:r>
              <a:rPr lang="en-US" sz="2000" dirty="0" err="1"/>
              <a:t>besten</a:t>
            </a:r>
            <a:r>
              <a:rPr lang="en-US" sz="2000" dirty="0"/>
              <a:t>.	My room is the best.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9969" y="233817"/>
            <a:ext cx="8911687" cy="128089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3. Послушайте песню, найдите и подчеркните английские слова, объясните их значение, подберите </a:t>
            </a:r>
            <a:r>
              <a:rPr lang="ru-RU" sz="1600" b="1" smtClean="0"/>
              <a:t>соответствующие немецкие:</a:t>
            </a:r>
            <a:endParaRPr lang="ru-RU" sz="1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7220" y="858645"/>
            <a:ext cx="9497392" cy="620007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wollte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Bahn</a:t>
            </a:r>
            <a:r>
              <a:rPr lang="en-US" dirty="0" smtClean="0"/>
              <a:t> </a:t>
            </a:r>
            <a:r>
              <a:rPr lang="en-US" dirty="0" err="1" smtClean="0"/>
              <a:t>ganz</a:t>
            </a:r>
            <a:r>
              <a:rPr lang="en-US" dirty="0" smtClean="0"/>
              <a:t> </a:t>
            </a:r>
            <a:r>
              <a:rPr lang="en-US" dirty="0" err="1" smtClean="0"/>
              <a:t>spontan</a:t>
            </a:r>
            <a:r>
              <a:rPr lang="en-US" dirty="0" smtClean="0"/>
              <a:t> in </a:t>
            </a:r>
            <a:r>
              <a:rPr lang="en-US" dirty="0" err="1" smtClean="0"/>
              <a:t>Urlaub</a:t>
            </a:r>
            <a:r>
              <a:rPr lang="en-US" dirty="0" smtClean="0"/>
              <a:t> </a:t>
            </a:r>
            <a:r>
              <a:rPr lang="en-US" dirty="0" err="1" smtClean="0"/>
              <a:t>fahr'n</a:t>
            </a:r>
            <a:r>
              <a:rPr lang="en-US" dirty="0" smtClean="0"/>
              <a:t> und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Typ</a:t>
            </a:r>
            <a:r>
              <a:rPr lang="en-US" dirty="0" smtClean="0"/>
              <a:t> </a:t>
            </a:r>
            <a:r>
              <a:rPr lang="en-US" dirty="0" err="1" smtClean="0"/>
              <a:t>sagt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err="1" smtClean="0"/>
              <a:t>Stell'n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u="sng" dirty="0" err="1" smtClean="0"/>
              <a:t>BahnCard</a:t>
            </a:r>
            <a:r>
              <a:rPr lang="en-US" dirty="0" smtClean="0"/>
              <a:t> am </a:t>
            </a:r>
            <a:r>
              <a:rPr lang="en-US" u="sng" dirty="0" smtClean="0"/>
              <a:t>Ticket counter </a:t>
            </a:r>
            <a:r>
              <a:rPr lang="en-US" dirty="0" smtClean="0"/>
              <a:t>an.</a:t>
            </a:r>
            <a:br>
              <a:rPr lang="en-US" dirty="0" smtClean="0"/>
            </a:br>
            <a:r>
              <a:rPr lang="en-US" dirty="0" err="1" smtClean="0"/>
              <a:t>Woll'n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u="sng" dirty="0" err="1" smtClean="0"/>
              <a:t>InterCity</a:t>
            </a:r>
            <a:r>
              <a:rPr lang="en-US" dirty="0" smtClean="0"/>
              <a:t>, </a:t>
            </a:r>
            <a:r>
              <a:rPr lang="en-US" u="sng" dirty="0" err="1" smtClean="0"/>
              <a:t>RailMail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u="sng" dirty="0" smtClean="0"/>
              <a:t>Metropolitan</a:t>
            </a:r>
            <a:r>
              <a:rPr lang="en-US" dirty="0" smtClean="0"/>
              <a:t> ?"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"Oh </a:t>
            </a:r>
            <a:r>
              <a:rPr lang="en-US" dirty="0" err="1" smtClean="0"/>
              <a:t>ja</a:t>
            </a:r>
            <a:r>
              <a:rPr lang="en-US" dirty="0" smtClean="0"/>
              <a:t>, </a:t>
            </a:r>
            <a:r>
              <a:rPr lang="en-US" dirty="0" err="1" smtClean="0"/>
              <a:t>gern</a:t>
            </a:r>
            <a:r>
              <a:rPr lang="en-US" dirty="0" smtClean="0"/>
              <a:t>. </a:t>
            </a:r>
            <a:r>
              <a:rPr lang="en-US" dirty="0" err="1" smtClean="0"/>
              <a:t>Aber</a:t>
            </a:r>
            <a:r>
              <a:rPr lang="en-US" dirty="0" smtClean="0"/>
              <a:t> was </a:t>
            </a:r>
            <a:r>
              <a:rPr lang="en-US" dirty="0" err="1" smtClean="0"/>
              <a:t>ist</a:t>
            </a:r>
            <a:r>
              <a:rPr lang="en-US" dirty="0" smtClean="0"/>
              <a:t> das </a:t>
            </a:r>
            <a:r>
              <a:rPr lang="en-US" dirty="0" err="1" smtClean="0"/>
              <a:t>denn</a:t>
            </a:r>
            <a:r>
              <a:rPr lang="en-US" dirty="0" smtClean="0"/>
              <a:t>?"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err="1" smtClean="0"/>
              <a:t>Damit</a:t>
            </a:r>
            <a:r>
              <a:rPr lang="en-US" dirty="0" smtClean="0"/>
              <a:t> </a:t>
            </a:r>
            <a:r>
              <a:rPr lang="en-US" dirty="0" err="1" smtClean="0"/>
              <a:t>fahr'n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u="sng" dirty="0" smtClean="0"/>
              <a:t>stress-free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Ihrem</a:t>
            </a:r>
            <a:r>
              <a:rPr lang="en-US" dirty="0" smtClean="0"/>
              <a:t> </a:t>
            </a:r>
            <a:r>
              <a:rPr lang="en-US" u="sng" dirty="0" smtClean="0"/>
              <a:t>Meeting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u="sng" dirty="0" smtClean="0"/>
              <a:t>First-class-business</a:t>
            </a:r>
            <a:r>
              <a:rPr lang="en-US" dirty="0" smtClean="0"/>
              <a:t>-Zug,</a:t>
            </a:r>
            <a:br>
              <a:rPr lang="en-US" dirty="0" smtClean="0"/>
            </a:br>
            <a:r>
              <a:rPr lang="en-US" dirty="0" err="1" smtClean="0"/>
              <a:t>danach</a:t>
            </a:r>
            <a:r>
              <a:rPr lang="en-US" dirty="0" smtClean="0"/>
              <a:t> </a:t>
            </a:r>
            <a:r>
              <a:rPr lang="en-US" u="sng" dirty="0" err="1" smtClean="0"/>
              <a:t>chillen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u="sng" dirty="0" smtClean="0"/>
              <a:t>Lounge</a:t>
            </a:r>
            <a:r>
              <a:rPr lang="en-US" dirty="0" smtClean="0"/>
              <a:t>."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"Oh, das </a:t>
            </a:r>
            <a:r>
              <a:rPr lang="en-US" dirty="0" err="1" smtClean="0"/>
              <a:t>klingt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gut. Und </a:t>
            </a:r>
            <a:r>
              <a:rPr lang="en-US" dirty="0" err="1" smtClean="0"/>
              <a:t>gibt's</a:t>
            </a:r>
            <a:r>
              <a:rPr lang="en-US" dirty="0" smtClean="0"/>
              <a:t> an </a:t>
            </a:r>
            <a:r>
              <a:rPr lang="en-US" u="sng" dirty="0" smtClean="0"/>
              <a:t>Board</a:t>
            </a:r>
            <a:r>
              <a:rPr lang="en-US" dirty="0" smtClean="0"/>
              <a:t> </a:t>
            </a:r>
            <a:r>
              <a:rPr lang="en-US" dirty="0" err="1" smtClean="0"/>
              <a:t>denn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Wurstwagen</a:t>
            </a:r>
            <a:r>
              <a:rPr lang="en-US" dirty="0" smtClean="0"/>
              <a:t>, </a:t>
            </a:r>
            <a:r>
              <a:rPr lang="en-US" dirty="0" err="1" smtClean="0"/>
              <a:t>mein</a:t>
            </a:r>
            <a:r>
              <a:rPr lang="en-US" dirty="0" smtClean="0"/>
              <a:t> Freund ?"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"Nee, </a:t>
            </a:r>
            <a:r>
              <a:rPr lang="en-US" dirty="0" err="1" smtClean="0"/>
              <a:t>aber</a:t>
            </a:r>
            <a:r>
              <a:rPr lang="en-US" dirty="0" smtClean="0"/>
              <a:t> 'n </a:t>
            </a:r>
            <a:r>
              <a:rPr lang="en-US" u="sng" dirty="0" err="1" smtClean="0"/>
              <a:t>Servicepoint</a:t>
            </a:r>
            <a:r>
              <a:rPr lang="en-US" dirty="0" smtClean="0"/>
              <a:t>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kriegen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'n </a:t>
            </a:r>
            <a:r>
              <a:rPr lang="en-US" u="sng" dirty="0" err="1" smtClean="0"/>
              <a:t>Snackpack</a:t>
            </a:r>
            <a:r>
              <a:rPr lang="en-US" dirty="0" smtClean="0"/>
              <a:t> for </a:t>
            </a:r>
            <a:r>
              <a:rPr lang="en-US" u="sng" dirty="0" smtClean="0"/>
              <a:t>Wellness</a:t>
            </a:r>
            <a:r>
              <a:rPr lang="en-US" dirty="0" smtClean="0"/>
              <a:t>!"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Be cool</a:t>
            </a:r>
            <a:r>
              <a:rPr lang="en-US" dirty="0" smtClean="0"/>
              <a:t>, </a:t>
            </a:r>
            <a:r>
              <a:rPr lang="en-US" u="sng" dirty="0" smtClean="0"/>
              <a:t>speak</a:t>
            </a:r>
            <a:r>
              <a:rPr lang="en-US" dirty="0" smtClean="0"/>
              <a:t> </a:t>
            </a:r>
            <a:r>
              <a:rPr lang="en-US" dirty="0" err="1" smtClean="0"/>
              <a:t>deutsch</a:t>
            </a:r>
            <a:r>
              <a:rPr lang="en-US" dirty="0" smtClean="0"/>
              <a:t>, </a:t>
            </a:r>
            <a:r>
              <a:rPr lang="en-US" u="sng" dirty="0" smtClean="0"/>
              <a:t>can you speak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bisschen</a:t>
            </a:r>
            <a:r>
              <a:rPr lang="en-US" dirty="0" smtClean="0"/>
              <a:t> </a:t>
            </a:r>
            <a:r>
              <a:rPr lang="en-US" dirty="0" err="1" smtClean="0"/>
              <a:t>deutsch</a:t>
            </a:r>
            <a:r>
              <a:rPr lang="en-US" dirty="0" smtClean="0"/>
              <a:t> </a:t>
            </a:r>
            <a:r>
              <a:rPr lang="en-US" u="sng" dirty="0" smtClean="0"/>
              <a:t>with me 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err="1" smtClean="0"/>
              <a:t>Guten</a:t>
            </a:r>
            <a:r>
              <a:rPr lang="en-US" dirty="0" smtClean="0"/>
              <a:t> Tag, </a:t>
            </a:r>
            <a:r>
              <a:rPr lang="en-US" dirty="0" err="1" smtClean="0"/>
              <a:t>ich</a:t>
            </a:r>
            <a:r>
              <a:rPr lang="en-US" dirty="0" smtClean="0"/>
              <a:t> such' 'n </a:t>
            </a:r>
            <a:r>
              <a:rPr lang="en-US" dirty="0" err="1" smtClean="0"/>
              <a:t>Kleinwagen</a:t>
            </a:r>
            <a:r>
              <a:rPr lang="en-US" dirty="0" smtClean="0"/>
              <a:t>,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sowas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Art."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hab'n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g'rad</a:t>
            </a:r>
            <a:r>
              <a:rPr lang="en-US" dirty="0" smtClean="0"/>
              <a:t>' 'n </a:t>
            </a:r>
            <a:r>
              <a:rPr lang="en-US" u="sng" dirty="0" smtClean="0"/>
              <a:t>Special</a:t>
            </a:r>
            <a:r>
              <a:rPr lang="en-US" dirty="0" smtClean="0"/>
              <a:t>: </a:t>
            </a:r>
            <a:r>
              <a:rPr lang="en-US" u="sng" dirty="0" smtClean="0"/>
              <a:t>Den Roadster </a:t>
            </a:r>
            <a:r>
              <a:rPr lang="en-US" dirty="0" err="1" smtClean="0"/>
              <a:t>hier</a:t>
            </a:r>
            <a:r>
              <a:rPr lang="en-US" dirty="0" smtClean="0"/>
              <a:t> von </a:t>
            </a:r>
            <a:r>
              <a:rPr lang="en-US" u="sng" dirty="0" smtClean="0"/>
              <a:t>smart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u="sng" dirty="0" smtClean="0"/>
              <a:t>accessories</a:t>
            </a:r>
            <a:r>
              <a:rPr lang="en-US" dirty="0" smtClean="0"/>
              <a:t>, </a:t>
            </a:r>
            <a:r>
              <a:rPr lang="en-US" u="sng" dirty="0" err="1" smtClean="0"/>
              <a:t>offtouch</a:t>
            </a:r>
            <a:r>
              <a:rPr lang="en-US" dirty="0" smtClean="0"/>
              <a:t> </a:t>
            </a:r>
            <a:r>
              <a:rPr lang="en-US" u="sng" dirty="0" smtClean="0"/>
              <a:t>runner-tools</a:t>
            </a:r>
            <a:r>
              <a:rPr lang="en-US" dirty="0" smtClean="0"/>
              <a:t> und </a:t>
            </a:r>
            <a:r>
              <a:rPr lang="en-US" u="sng" dirty="0" smtClean="0"/>
              <a:t>Hardtop</a:t>
            </a:r>
            <a:r>
              <a:rPr lang="en-US" dirty="0" smtClean="0"/>
              <a:t>."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 descr="C:\Users\Наталья\Desktop\__\Конференция 2019\Do you speak Deutsch\материалы\6ff9acf5ad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234" y="368360"/>
            <a:ext cx="6153919" cy="34007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87083" y="5118410"/>
            <a:ext cx="68098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433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72995"/>
            <a:ext cx="10363199" cy="177937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Изучение второго иностранного языка в школе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311275" y="1816100"/>
          <a:ext cx="10193338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6669"/>
                <a:gridCol w="50966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Факторы, облегчающие изучение ИЯ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Факторы, затрудняющие изучение ИЯ 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Принадлежность к одной языковой группе индоевропейских языков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Увеличение учебной нагрузки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Опора</a:t>
                      </a:r>
                      <a:r>
                        <a:rPr lang="ru-RU" baseline="0" dirty="0" smtClean="0"/>
                        <a:t> на родной язык и ИЯ 1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Потребность в дополнительных учебниках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Навыки самостоятельной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Интерференция со</a:t>
                      </a:r>
                      <a:r>
                        <a:rPr lang="ru-RU" baseline="0" dirty="0" smtClean="0"/>
                        <a:t> стороны родного и первого иностранного языков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Наличие потенциального словарного запаса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Наличие лингвистического опыта и,</a:t>
                      </a:r>
                      <a:r>
                        <a:rPr lang="ru-RU" baseline="0" dirty="0" smtClean="0"/>
                        <a:t> как следствие, умение сравнивать языковые явления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8835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011" y="1163976"/>
            <a:ext cx="9915298" cy="379939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Обучение от известного материала к новому</a:t>
            </a:r>
          </a:p>
          <a:p>
            <a:endParaRPr lang="ru-RU" sz="2000" dirty="0" smtClean="0"/>
          </a:p>
          <a:p>
            <a:r>
              <a:rPr lang="ru-RU" sz="2000" dirty="0" smtClean="0"/>
              <a:t>Опора на знания в родном или первом иностранном языке, что облегчает изучение ИЯ 2 </a:t>
            </a:r>
          </a:p>
          <a:p>
            <a:endParaRPr lang="ru-RU" sz="2000" dirty="0" smtClean="0"/>
          </a:p>
          <a:p>
            <a:r>
              <a:rPr lang="ru-RU" sz="2000" dirty="0" smtClean="0"/>
              <a:t>Активизация самостоятельности обучающихся</a:t>
            </a:r>
          </a:p>
          <a:p>
            <a:endParaRPr lang="ru-RU" sz="2000" dirty="0" smtClean="0"/>
          </a:p>
          <a:p>
            <a:r>
              <a:rPr lang="ru-RU" sz="2000" dirty="0" smtClean="0"/>
              <a:t>Минимальный объем языкового материала</a:t>
            </a:r>
          </a:p>
          <a:p>
            <a:endParaRPr lang="ru-RU" sz="2000" dirty="0" smtClean="0"/>
          </a:p>
          <a:p>
            <a:r>
              <a:rPr lang="ru-RU" sz="2000" dirty="0" smtClean="0"/>
              <a:t>Овладение основами речевой деятельности на ИЯ 2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06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9315" y="272143"/>
            <a:ext cx="10417628" cy="1262743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 descr="C:\Users\Наталья\Desktop\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88566" cy="6858000"/>
          </a:xfrm>
          <a:prstGeom prst="rect">
            <a:avLst/>
          </a:prstGeom>
          <a:noFill/>
        </p:spPr>
      </p:pic>
      <p:pic>
        <p:nvPicPr>
          <p:cNvPr id="6" name="Picture 4" descr="C:\Users\Наталья\Desktop\img1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66262" y="0"/>
            <a:ext cx="612573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706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3061"/>
          </a:xfrm>
        </p:spPr>
        <p:txBody>
          <a:bodyPr>
            <a:normAutofit/>
          </a:bodyPr>
          <a:lstStyle/>
          <a:p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Принципы преподавания ИЯ 2:</a:t>
            </a:r>
            <a:endParaRPr lang="ru-RU" sz="29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1086" y="1317171"/>
            <a:ext cx="9893526" cy="459405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Принцип учета знаний, умений и навыков в первом иностранном и родном языках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Принцип сознательности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Принцип интенсификации и экономии обучения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Принцип коммуникативности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Принцип коллективного речевого взаимодействия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Принцип параллельного развития всех видов речевой деятельности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01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9660" y="1527717"/>
            <a:ext cx="10058399" cy="5129560"/>
          </a:xfrm>
        </p:spPr>
        <p:txBody>
          <a:bodyPr>
            <a:normAutofit fontScale="92500"/>
          </a:bodyPr>
          <a:lstStyle/>
          <a:p>
            <a:pPr lvl="0"/>
            <a:endParaRPr lang="ru-RU" dirty="0" smtClean="0"/>
          </a:p>
          <a:p>
            <a:pPr lvl="0"/>
            <a:r>
              <a:rPr lang="ru-RU" sz="2000" dirty="0" smtClean="0">
                <a:solidFill>
                  <a:schemeClr val="tx1"/>
                </a:solidFill>
              </a:rPr>
              <a:t>Выявление сходств и различий между языками</a:t>
            </a:r>
          </a:p>
          <a:p>
            <a:pPr lvl="0"/>
            <a:endParaRPr lang="ru-RU" sz="2000" dirty="0" smtClean="0">
              <a:solidFill>
                <a:schemeClr val="tx1"/>
              </a:solidFill>
            </a:endParaRP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похожие структуры предложений: </a:t>
            </a:r>
            <a:r>
              <a:rPr lang="ru-RU" b="1" dirty="0" err="1" smtClean="0"/>
              <a:t>Er</a:t>
            </a:r>
            <a:r>
              <a:rPr lang="ru-RU" b="1" dirty="0" smtClean="0"/>
              <a:t> </a:t>
            </a:r>
            <a:r>
              <a:rPr lang="ru-RU" b="1" dirty="0" err="1" smtClean="0"/>
              <a:t>ist</a:t>
            </a:r>
            <a:r>
              <a:rPr lang="ru-RU" b="1" dirty="0" smtClean="0"/>
              <a:t> </a:t>
            </a:r>
            <a:r>
              <a:rPr lang="ru-RU" b="1" dirty="0" err="1" smtClean="0"/>
              <a:t>gut</a:t>
            </a:r>
            <a:r>
              <a:rPr lang="ru-RU" b="1" dirty="0" smtClean="0"/>
              <a:t> / </a:t>
            </a:r>
            <a:r>
              <a:rPr lang="ru-RU" b="1" dirty="0" err="1" smtClean="0"/>
              <a:t>He</a:t>
            </a:r>
            <a:r>
              <a:rPr lang="ru-RU" b="1" dirty="0" smtClean="0"/>
              <a:t> </a:t>
            </a:r>
            <a:r>
              <a:rPr lang="ru-RU" b="1" dirty="0" err="1" smtClean="0"/>
              <a:t>is</a:t>
            </a:r>
            <a:r>
              <a:rPr lang="ru-RU" b="1" dirty="0" smtClean="0"/>
              <a:t> </a:t>
            </a:r>
            <a:r>
              <a:rPr lang="ru-RU" b="1" dirty="0" err="1" smtClean="0"/>
              <a:t>good</a:t>
            </a:r>
            <a:r>
              <a:rPr lang="ru-RU" b="1" dirty="0" smtClean="0"/>
              <a:t>. </a:t>
            </a:r>
            <a:r>
              <a:rPr lang="en-US" b="1" dirty="0" err="1" smtClean="0"/>
              <a:t>Sie</a:t>
            </a:r>
            <a:r>
              <a:rPr lang="en-US" b="1" dirty="0" smtClean="0"/>
              <a:t> </a:t>
            </a:r>
            <a:r>
              <a:rPr lang="en-US" b="1" dirty="0" err="1" smtClean="0"/>
              <a:t>kann</a:t>
            </a:r>
            <a:r>
              <a:rPr lang="en-US" b="1" dirty="0" smtClean="0"/>
              <a:t> </a:t>
            </a:r>
            <a:r>
              <a:rPr lang="en-US" b="1" dirty="0" err="1" smtClean="0"/>
              <a:t>tanzen</a:t>
            </a:r>
            <a:r>
              <a:rPr lang="en-US" b="1" dirty="0" smtClean="0"/>
              <a:t>/She can dance;</a:t>
            </a:r>
            <a:endParaRPr lang="ru-RU" b="1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лексика</a:t>
            </a:r>
            <a:r>
              <a:rPr lang="en-US" b="1" dirty="0" smtClean="0">
                <a:solidFill>
                  <a:srgbClr val="FF0000"/>
                </a:solidFill>
              </a:rPr>
              <a:t>, </a:t>
            </a:r>
            <a:r>
              <a:rPr lang="ru-RU" b="1" dirty="0" smtClean="0">
                <a:solidFill>
                  <a:srgbClr val="FF0000"/>
                </a:solidFill>
              </a:rPr>
              <a:t>имеющая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сходство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на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уровне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произношения</a:t>
            </a:r>
            <a:r>
              <a:rPr lang="en-US" b="1" dirty="0" smtClean="0">
                <a:solidFill>
                  <a:srgbClr val="FF0000"/>
                </a:solidFill>
              </a:rPr>
              <a:t>, </a:t>
            </a:r>
            <a:r>
              <a:rPr lang="ru-RU" b="1" dirty="0" smtClean="0">
                <a:solidFill>
                  <a:srgbClr val="FF0000"/>
                </a:solidFill>
              </a:rPr>
              <a:t>значения</a:t>
            </a:r>
            <a:r>
              <a:rPr lang="en-US" b="1" dirty="0" smtClean="0">
                <a:solidFill>
                  <a:srgbClr val="FF0000"/>
                </a:solidFill>
              </a:rPr>
              <a:t>, </a:t>
            </a:r>
            <a:r>
              <a:rPr lang="ru-RU" b="1" dirty="0" smtClean="0">
                <a:solidFill>
                  <a:srgbClr val="FF0000"/>
                </a:solidFill>
              </a:rPr>
              <a:t>написания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словообразования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/>
              <a:t>tanzen</a:t>
            </a:r>
            <a:r>
              <a:rPr lang="en-US" b="1" dirty="0" smtClean="0"/>
              <a:t> – to dance/ </a:t>
            </a:r>
            <a:r>
              <a:rPr lang="en-US" b="1" dirty="0" err="1" smtClean="0"/>
              <a:t>der</a:t>
            </a:r>
            <a:r>
              <a:rPr lang="en-US" b="1" dirty="0" smtClean="0"/>
              <a:t> </a:t>
            </a:r>
            <a:r>
              <a:rPr lang="en-US" b="1" dirty="0" err="1" smtClean="0"/>
              <a:t>Elefant</a:t>
            </a:r>
            <a:r>
              <a:rPr lang="en-US" b="1" dirty="0" smtClean="0"/>
              <a:t> – the elephant/</a:t>
            </a:r>
            <a:r>
              <a:rPr lang="ru-RU" b="1" dirty="0" smtClean="0"/>
              <a:t> </a:t>
            </a:r>
            <a:r>
              <a:rPr lang="en-US" b="1" dirty="0" err="1" smtClean="0"/>
              <a:t>beginnen</a:t>
            </a:r>
            <a:r>
              <a:rPr lang="en-US" b="1" dirty="0" smtClean="0"/>
              <a:t> – to begin;</a:t>
            </a:r>
            <a:endParaRPr lang="ru-RU" b="1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латинский шрифт;</a:t>
            </a:r>
            <a:endParaRPr lang="ru-RU" b="1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образование временных форм (от трех основных форм глагола): </a:t>
            </a:r>
            <a:r>
              <a:rPr lang="ru-RU" b="1" dirty="0" err="1" smtClean="0"/>
              <a:t>kommen</a:t>
            </a:r>
            <a:r>
              <a:rPr lang="ru-RU" b="1" dirty="0" smtClean="0"/>
              <a:t> – </a:t>
            </a:r>
            <a:r>
              <a:rPr lang="ru-RU" b="1" dirty="0" err="1" smtClean="0"/>
              <a:t>kam</a:t>
            </a:r>
            <a:r>
              <a:rPr lang="ru-RU" b="1" dirty="0" smtClean="0"/>
              <a:t> – </a:t>
            </a:r>
            <a:r>
              <a:rPr lang="ru-RU" b="1" dirty="0" err="1" smtClean="0"/>
              <a:t>gekommen</a:t>
            </a:r>
            <a:r>
              <a:rPr lang="ru-RU" b="1" dirty="0" smtClean="0"/>
              <a:t>/ </a:t>
            </a:r>
            <a:r>
              <a:rPr lang="ru-RU" b="1" dirty="0" err="1" smtClean="0"/>
              <a:t>come</a:t>
            </a:r>
            <a:r>
              <a:rPr lang="ru-RU" b="1" dirty="0" smtClean="0"/>
              <a:t> –</a:t>
            </a:r>
            <a:r>
              <a:rPr lang="ru-RU" b="1" dirty="0" err="1" smtClean="0"/>
              <a:t>came</a:t>
            </a:r>
            <a:r>
              <a:rPr lang="ru-RU" b="1" dirty="0" smtClean="0"/>
              <a:t> – </a:t>
            </a:r>
            <a:r>
              <a:rPr lang="ru-RU" b="1" dirty="0" err="1" smtClean="0"/>
              <a:t>come</a:t>
            </a:r>
            <a:r>
              <a:rPr lang="ru-RU" b="1" dirty="0" smtClean="0"/>
              <a:t>, </a:t>
            </a:r>
            <a:r>
              <a:rPr lang="ru-RU" b="1" dirty="0" err="1" smtClean="0"/>
              <a:t>bringen</a:t>
            </a:r>
            <a:r>
              <a:rPr lang="ru-RU" b="1" dirty="0" smtClean="0"/>
              <a:t> – </a:t>
            </a:r>
            <a:r>
              <a:rPr lang="ru-RU" b="1" dirty="0" err="1" smtClean="0"/>
              <a:t>brachte-gebracht</a:t>
            </a:r>
            <a:r>
              <a:rPr lang="ru-RU" b="1" dirty="0" smtClean="0"/>
              <a:t>/ </a:t>
            </a:r>
            <a:r>
              <a:rPr lang="ru-RU" b="1" dirty="0" err="1" smtClean="0"/>
              <a:t>bring</a:t>
            </a:r>
            <a:r>
              <a:rPr lang="ru-RU" b="1" dirty="0" smtClean="0"/>
              <a:t> – </a:t>
            </a:r>
            <a:r>
              <a:rPr lang="ru-RU" b="1" dirty="0" err="1" smtClean="0"/>
              <a:t>brought</a:t>
            </a:r>
            <a:r>
              <a:rPr lang="ru-RU" b="1" dirty="0" smtClean="0"/>
              <a:t> – </a:t>
            </a:r>
            <a:r>
              <a:rPr lang="ru-RU" b="1" dirty="0" err="1" smtClean="0"/>
              <a:t>brought</a:t>
            </a:r>
            <a:r>
              <a:rPr lang="ru-RU" b="1" dirty="0" smtClean="0"/>
              <a:t>;</a:t>
            </a:r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модальные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r>
              <a:rPr lang="ru-RU" b="1" dirty="0" smtClean="0">
                <a:solidFill>
                  <a:srgbClr val="FF0000"/>
                </a:solidFill>
              </a:rPr>
              <a:t>глаголы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/>
              <a:t>mussen</a:t>
            </a:r>
            <a:r>
              <a:rPr lang="en-US" b="1" dirty="0" smtClean="0"/>
              <a:t> – must /</a:t>
            </a:r>
            <a:r>
              <a:rPr lang="en-US" b="1" dirty="0" err="1" smtClean="0"/>
              <a:t>konnen</a:t>
            </a:r>
            <a:r>
              <a:rPr lang="en-US" b="1" dirty="0" smtClean="0"/>
              <a:t> – can;</a:t>
            </a:r>
            <a:endParaRPr lang="ru-RU" b="1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наличие определённого и неопределённого артиклей: </a:t>
            </a:r>
            <a:r>
              <a:rPr lang="ru-RU" b="1" dirty="0" err="1" smtClean="0"/>
              <a:t>Das</a:t>
            </a:r>
            <a:r>
              <a:rPr lang="ru-RU" b="1" dirty="0" smtClean="0"/>
              <a:t> </a:t>
            </a:r>
            <a:r>
              <a:rPr lang="ru-RU" b="1" dirty="0" err="1" smtClean="0"/>
              <a:t>ist</a:t>
            </a:r>
            <a:r>
              <a:rPr lang="ru-RU" b="1" dirty="0" smtClean="0"/>
              <a:t> </a:t>
            </a:r>
            <a:r>
              <a:rPr lang="ru-RU" b="1" dirty="0" err="1" smtClean="0"/>
              <a:t>ein</a:t>
            </a:r>
            <a:r>
              <a:rPr lang="ru-RU" b="1" dirty="0" smtClean="0"/>
              <a:t> </a:t>
            </a:r>
            <a:r>
              <a:rPr lang="ru-RU" b="1" dirty="0" err="1" smtClean="0"/>
              <a:t>Mann</a:t>
            </a:r>
            <a:r>
              <a:rPr lang="ru-RU" b="1" dirty="0" smtClean="0"/>
              <a:t>. </a:t>
            </a:r>
            <a:r>
              <a:rPr lang="en-US" b="1" dirty="0" err="1" smtClean="0"/>
              <a:t>Der</a:t>
            </a:r>
            <a:r>
              <a:rPr lang="en-US" b="1" dirty="0" smtClean="0"/>
              <a:t> Mann </a:t>
            </a:r>
            <a:r>
              <a:rPr lang="en-US" b="1" dirty="0" err="1" smtClean="0"/>
              <a:t>ist</a:t>
            </a:r>
            <a:r>
              <a:rPr lang="en-US" b="1" dirty="0" smtClean="0"/>
              <a:t> gut./ This is a man. The man is good;</a:t>
            </a:r>
            <a:endParaRPr lang="ru-RU" b="1" dirty="0" smtClean="0"/>
          </a:p>
          <a:p>
            <a:pPr lvl="0"/>
            <a:r>
              <a:rPr lang="ru-RU" b="1" dirty="0" smtClean="0">
                <a:solidFill>
                  <a:srgbClr val="FF0000"/>
                </a:solidFill>
              </a:rPr>
              <a:t>повелительное наклонение: </a:t>
            </a:r>
            <a:r>
              <a:rPr lang="ru-RU" b="1" dirty="0" err="1" smtClean="0"/>
              <a:t>Lesen</a:t>
            </a:r>
            <a:r>
              <a:rPr lang="ru-RU" b="1" dirty="0" smtClean="0"/>
              <a:t> </a:t>
            </a:r>
            <a:r>
              <a:rPr lang="ru-RU" b="1" dirty="0" err="1" smtClean="0"/>
              <a:t>Sie</a:t>
            </a:r>
            <a:r>
              <a:rPr lang="ru-RU" b="1" dirty="0" smtClean="0"/>
              <a:t> </a:t>
            </a:r>
            <a:r>
              <a:rPr lang="ru-RU" b="1" dirty="0" err="1" smtClean="0"/>
              <a:t>den</a:t>
            </a:r>
            <a:r>
              <a:rPr lang="ru-RU" b="1" dirty="0" smtClean="0"/>
              <a:t> </a:t>
            </a:r>
            <a:r>
              <a:rPr lang="ru-RU" b="1" dirty="0" err="1" smtClean="0"/>
              <a:t>Text</a:t>
            </a:r>
            <a:r>
              <a:rPr lang="ru-RU" b="1" dirty="0" smtClean="0"/>
              <a:t>!!/ </a:t>
            </a:r>
            <a:r>
              <a:rPr lang="ru-RU" b="1" dirty="0" err="1" smtClean="0"/>
              <a:t>Read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text</a:t>
            </a:r>
            <a:r>
              <a:rPr lang="ru-RU" b="1" dirty="0" smtClean="0"/>
              <a:t>!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61532" y="391705"/>
            <a:ext cx="983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Принцип учета знаний, умений и навыков </a:t>
            </a:r>
          </a:p>
          <a:p>
            <a:pPr algn="ctr"/>
            <a:r>
              <a:rPr lang="ru-RU" sz="3600" dirty="0" smtClean="0"/>
              <a:t>в ИЯ 1 и родном языке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9701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30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entury Gothic" pitchFamily="34" charset="0"/>
              </a:rPr>
              <a:t>Принцип сознательности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873405" y="2133600"/>
            <a:ext cx="9631207" cy="3777622"/>
          </a:xfrm>
        </p:spPr>
        <p:txBody>
          <a:bodyPr/>
          <a:lstStyle/>
          <a:p>
            <a:r>
              <a:rPr lang="ru-RU" sz="2000" dirty="0" smtClean="0"/>
              <a:t>Уменьшение интерференции одной языковой системы на другую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u="sng" dirty="0" smtClean="0"/>
              <a:t>bin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Student.</a:t>
            </a:r>
          </a:p>
          <a:p>
            <a:r>
              <a:rPr lang="en-US" dirty="0" smtClean="0"/>
              <a:t>I </a:t>
            </a:r>
            <a:r>
              <a:rPr lang="en-US" u="sng" dirty="0" smtClean="0"/>
              <a:t>am</a:t>
            </a:r>
            <a:r>
              <a:rPr lang="en-US" dirty="0" smtClean="0"/>
              <a:t> a student</a:t>
            </a:r>
          </a:p>
          <a:p>
            <a:r>
              <a:rPr lang="ru-RU" dirty="0" smtClean="0"/>
              <a:t>Я</a:t>
            </a:r>
            <a:r>
              <a:rPr lang="ru-RU" u="sng" dirty="0" smtClean="0"/>
              <a:t>   </a:t>
            </a:r>
            <a:r>
              <a:rPr lang="ru-RU" dirty="0" smtClean="0"/>
              <a:t>ученик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017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Принцип интенсификации и экономии обучения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77339" y="1787912"/>
            <a:ext cx="8915400" cy="3777622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2000" dirty="0" smtClean="0"/>
              <a:t>Владение латинским шрифтом</a:t>
            </a:r>
          </a:p>
          <a:p>
            <a:endParaRPr lang="ru-RU" sz="2000" dirty="0" smtClean="0"/>
          </a:p>
          <a:p>
            <a:r>
              <a:rPr lang="ru-RU" sz="2000" dirty="0" smtClean="0"/>
              <a:t>Наличие потенциального словарного запаса</a:t>
            </a:r>
          </a:p>
          <a:p>
            <a:endParaRPr lang="ru-RU" sz="2000" dirty="0" smtClean="0"/>
          </a:p>
          <a:p>
            <a:r>
              <a:rPr lang="ru-RU" sz="2000" dirty="0" smtClean="0"/>
              <a:t>Б</a:t>
            </a:r>
            <a:r>
              <a:rPr lang="ru-RU" sz="2000" dirty="0" smtClean="0"/>
              <a:t>ыстрое </a:t>
            </a:r>
            <a:r>
              <a:rPr lang="ru-RU" sz="2000" dirty="0" smtClean="0"/>
              <a:t>развитие социокультурной компетенции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6700"/>
          </a:xfrm>
        </p:spPr>
        <p:txBody>
          <a:bodyPr/>
          <a:lstStyle/>
          <a:p>
            <a:r>
              <a:rPr lang="ru-RU" dirty="0" smtClean="0"/>
              <a:t>Принцип коммуникативности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6324" y="1274956"/>
            <a:ext cx="8915400" cy="3777622"/>
          </a:xfrm>
        </p:spPr>
        <p:txBody>
          <a:bodyPr/>
          <a:lstStyle/>
          <a:p>
            <a:r>
              <a:rPr lang="ru-RU" dirty="0" smtClean="0"/>
              <a:t>Нахождение аналогий и выявление различий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22662" y="2136958"/>
            <a:ext cx="8911687" cy="10857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 коллективного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речевого взаимодействия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04548" y="3523784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Активный, деятельностный характер обучения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685852" y="4352334"/>
            <a:ext cx="8911687" cy="108574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Принцип параллельного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развития всех видов речевой деятельности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756587" y="5549590"/>
            <a:ext cx="8915400" cy="1085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Char char=""/>
              <a:tabLst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Одновременное обучение устной речи, чтению и письму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653</TotalTime>
  <Words>466</Words>
  <Application>Microsoft Office PowerPoint</Application>
  <PresentationFormat>Произвольный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Особенности преподавания немецкого языка как второго иностранного на базе английского в условиях реализации ФГОС</vt:lpstr>
      <vt:lpstr>Изучение второго иностранного языка в школе  </vt:lpstr>
      <vt:lpstr>Слайд 3</vt:lpstr>
      <vt:lpstr>Слайд 4</vt:lpstr>
      <vt:lpstr>Принципы преподавания ИЯ 2:</vt:lpstr>
      <vt:lpstr>Слайд 6</vt:lpstr>
      <vt:lpstr>Принцип сознательности</vt:lpstr>
      <vt:lpstr>Принцип интенсификации и экономии обучения  </vt:lpstr>
      <vt:lpstr>Принцип коммуникативности</vt:lpstr>
      <vt:lpstr>Изучение немецкого языка  пойдет быстрее и легче если: </vt:lpstr>
      <vt:lpstr>Упражнения</vt:lpstr>
      <vt:lpstr>2. Соотнесите части предложений на английском и немецком языках. Сравните предложения. Сделайте вывод: каков порядок слов в утвердительных простых предложениях в немецком языке? Что обозначает конструкция “es gibt”?</vt:lpstr>
      <vt:lpstr>3. Послушайте песню, найдите и подчеркните английские слова, объясните их значение, подберите соответствующие немецкие: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Кластер на уроке</dc:title>
  <dc:creator>Любовь</dc:creator>
  <cp:lastModifiedBy>Наталья</cp:lastModifiedBy>
  <cp:revision>68</cp:revision>
  <dcterms:created xsi:type="dcterms:W3CDTF">2016-12-03T01:41:49Z</dcterms:created>
  <dcterms:modified xsi:type="dcterms:W3CDTF">2019-12-09T15:25:20Z</dcterms:modified>
</cp:coreProperties>
</file>