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444" autoAdjust="0"/>
  </p:normalViewPr>
  <p:slideViewPr>
    <p:cSldViewPr>
      <p:cViewPr varScale="1">
        <p:scale>
          <a:sx n="74" d="100"/>
          <a:sy n="74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196552174897256E-2"/>
          <c:y val="0.20679299522275302"/>
          <c:w val="0.58943759491827863"/>
          <c:h val="0.76467667808152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 развития творческих спсобностей.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0.75</c:v>
                </c:pt>
                <c:pt idx="2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низкие значения 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беглость </c:v>
                </c:pt>
                <c:pt idx="1">
                  <c:v>гибкость</c:v>
                </c:pt>
                <c:pt idx="2">
                  <c:v>оригинальнось</c:v>
                </c:pt>
                <c:pt idx="3">
                  <c:v>разработааность идей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0.7</c:v>
                </c:pt>
                <c:pt idx="2">
                  <c:v>0.15</c:v>
                </c:pt>
                <c:pt idx="3">
                  <c:v>0.15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средние значения.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беглость </c:v>
                </c:pt>
                <c:pt idx="1">
                  <c:v>гибкость</c:v>
                </c:pt>
                <c:pt idx="2">
                  <c:v>оригинальнось</c:v>
                </c:pt>
                <c:pt idx="3">
                  <c:v>разработааность идей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0.25</c:v>
                </c:pt>
                <c:pt idx="1">
                  <c:v>0.3</c:v>
                </c:pt>
                <c:pt idx="2">
                  <c:v>0.8</c:v>
                </c:pt>
                <c:pt idx="3">
                  <c:v>0.8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высокие значения  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беглость </c:v>
                </c:pt>
                <c:pt idx="1">
                  <c:v>гибкость</c:v>
                </c:pt>
                <c:pt idx="2">
                  <c:v>оригинальнось</c:v>
                </c:pt>
                <c:pt idx="3">
                  <c:v>разработааность идей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0.1</c:v>
                </c:pt>
                <c:pt idx="1">
                  <c:v>0</c:v>
                </c:pt>
                <c:pt idx="2">
                  <c:v>0.05</c:v>
                </c:pt>
                <c:pt idx="3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798400"/>
        <c:axId val="31800320"/>
      </c:barChart>
      <c:catAx>
        <c:axId val="317984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1800320"/>
        <c:crosses val="autoZero"/>
        <c:auto val="1"/>
        <c:lblAlgn val="ctr"/>
        <c:lblOffset val="100"/>
        <c:noMultiLvlLbl val="0"/>
      </c:catAx>
      <c:valAx>
        <c:axId val="318003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17984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B0189-D142-473B-9134-853659461C2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A59A8-5091-40BE-B609-C4BBD5BEE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426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A59A8-5091-40BE-B609-C4BBD5BEEFC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65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Михаил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640960" cy="54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2048" y="0"/>
            <a:ext cx="8460432" cy="144016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/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>
                <a:solidFill>
                  <a:schemeClr val="tx1"/>
                </a:solidFill>
              </a:rPr>
              <a:t/>
            </a:r>
            <a:br>
              <a:rPr lang="ru-RU" sz="5400" b="1" dirty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/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>
                <a:solidFill>
                  <a:schemeClr val="tx1"/>
                </a:solidFill>
              </a:rPr>
              <a:t/>
            </a:r>
            <a:br>
              <a:rPr lang="ru-RU" sz="5400" b="1" dirty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/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>
                <a:solidFill>
                  <a:schemeClr val="tx1"/>
                </a:solidFill>
              </a:rPr>
              <a:t/>
            </a:r>
            <a:br>
              <a:rPr lang="ru-RU" sz="5400" b="1" dirty="0">
                <a:solidFill>
                  <a:schemeClr val="tx1"/>
                </a:solidFill>
              </a:rPr>
            </a:br>
            <a:r>
              <a:rPr lang="ru-RU" sz="5400" b="1" dirty="0" smtClean="0">
                <a:solidFill>
                  <a:schemeClr val="tx1"/>
                </a:solidFill>
              </a:rPr>
              <a:t/>
            </a:r>
            <a:br>
              <a:rPr lang="ru-RU" sz="5400" b="1" dirty="0" smtClean="0">
                <a:solidFill>
                  <a:schemeClr val="tx1"/>
                </a:solidFill>
              </a:rPr>
            </a:br>
            <a:r>
              <a:rPr lang="ru-RU" sz="5400" b="1" dirty="0">
                <a:solidFill>
                  <a:schemeClr val="tx1"/>
                </a:solidFill>
              </a:rPr>
              <a:t/>
            </a:r>
            <a:br>
              <a:rPr lang="ru-RU" sz="5400" b="1" dirty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Развитие творческого мышления детей младшего школьного возраста.</a:t>
            </a:r>
            <a:endParaRPr lang="ru-RU" sz="3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165304"/>
            <a:ext cx="4392488" cy="43204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Педагог-психолог Михайленко С.И.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0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1369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так, данная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выявила средний уровень 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оригинальности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дети способны выдвигать идей, отличающиеся от очевидных, банальных и твердо установленных. Однако, можно говорить о преобладании в ответах учащихся стандартных способов решения проблем.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По 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показателю </a:t>
            </a:r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исследуемых детей диагностирован наиболее низкий результат. Дети рисуют одинаковые, похожие рисунки, мало отличающиеся по теме, что говорит о стереотипности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мышления. Ребята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редко используют разнообразные стратегии решения проблемных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 значения и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шкале 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беглости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кольники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 обдумывают варианты и не спешат создавать новые рисунки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Разработанность </a:t>
            </a:r>
            <a:r>
              <a:rPr lang="ru-RU" sz="2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идей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среднюю разработанность по невербальному фигурному тесту.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Таким образом, можно сказать, что по результатам проведенных тестов творческих способностей – у испытуемых выявляются в основном средний уровень творческих способностей, несколько человек имеют низкий уровень. Беглость и гибкость соответствует возрасту. Оригинальность идей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низкая, лишь несколько человек показали высокие баллы по данной  методике.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593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показателей  творческих способностей.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18240367"/>
              </p:ext>
            </p:extLst>
          </p:nvPr>
        </p:nvGraphicFramePr>
        <p:xfrm>
          <a:off x="179512" y="1628800"/>
          <a:ext cx="871296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4980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Михаил\Desktop\i0HODJ5I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280920" cy="633670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Создайте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уютную и безопасную психологическую базу для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творческих  поисков.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Поддерживайте склонность ребенка к творчеству и проявляйте сочувствие к неудачам. Избегайте неодобрительных оценок его творческих идей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Будьте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терпимы к странным идеям, уважайте любознательность, вопросы и идеи ребенка. Пытайтесь отвечать на все вопросы, даже, если они кажутся дикими и абсурдными. 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 Помогайте ребенку учиться строить свою систему ценностей, не обязательно основанную на его собственных взглядах, чтобы он мог уважать себя и свои идеи вместе с другими идеями и их носителями.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Находите слова поддержки для новых творческих начинаний ребенка, избегайте критиковать первые попытки - какими бы неудачными они не были.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.Поддерживайте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необходимую для творчества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атмосферу.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Ребенок, лишенный позитивного творческого выхода, может направить свою творческую энергию в совсем нежелательном </a:t>
            </a:r>
          </a:p>
          <a:p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609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ихаил\Desktop\iHJBRHIM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763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Развитие творческого мышления чрезвычайно важно для ребенка. Развивая его творческое начало,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мы вкладываем  в его </a:t>
            </a: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будущее. </a:t>
            </a:r>
            <a:endPara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000" dirty="0" smtClean="0"/>
              <a:t>	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последнее время многие взрослые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развитию креативных способностей у ребенка. Стало модным заменять слово «творческий» другим словом – «креативный».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Младший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возраст – наиболее благоприятный период развития творческих способностей и формирования креативности личности.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u="sng" dirty="0" smtClean="0"/>
              <a:t>Детям </a:t>
            </a:r>
            <a:r>
              <a:rPr lang="ru-RU" sz="2000" b="1" u="sng" dirty="0"/>
              <a:t>этого возраста </a:t>
            </a:r>
            <a:r>
              <a:rPr lang="ru-RU" sz="2000" b="1" u="sng" dirty="0" smtClean="0"/>
              <a:t>свойственно: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склонность </a:t>
            </a:r>
            <a:r>
              <a:rPr lang="ru-RU" sz="2000" dirty="0"/>
              <a:t>к творчеству и фантазированию</a:t>
            </a:r>
            <a:r>
              <a:rPr lang="ru-RU" sz="20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/>
              <a:t>повышенная впечатлительность и развитая эмпатия; </a:t>
            </a:r>
            <a:endParaRPr lang="ru-RU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стремление </a:t>
            </a:r>
            <a:r>
              <a:rPr lang="ru-RU" sz="2000" dirty="0"/>
              <a:t>познавать все новое и умение радоваться жизни</a:t>
            </a:r>
            <a:r>
              <a:rPr lang="ru-RU" sz="20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dirty="0"/>
              <a:t>развитое образное мышление и поэтическое восприятие мира; </a:t>
            </a:r>
            <a:endParaRPr lang="ru-RU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любознательность </a:t>
            </a:r>
            <a:r>
              <a:rPr lang="ru-RU" sz="2000" dirty="0"/>
              <a:t>и потребность в самовыражении.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Способность </a:t>
            </a:r>
            <a:r>
              <a:rPr lang="ru-RU" sz="2000" dirty="0"/>
              <a:t>к творчеству – креативность </a:t>
            </a:r>
            <a:r>
              <a:rPr lang="ru-RU" sz="2000" dirty="0" smtClean="0"/>
              <a:t>- умение </a:t>
            </a:r>
            <a:r>
              <a:rPr lang="ru-RU" sz="2000" dirty="0"/>
              <a:t>человека видеть вещи в новом, необычном ракурсе. Обучаясь креативности, мы будем искать необычные способы применения обычных вещей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0920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Михаил\Desktop\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28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050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476672"/>
            <a:ext cx="3818467" cy="5688631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Американский психолог Э.П. Торренс, автор ме-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тодики диагностики креативности, пришел к тому,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 творческой деятельности успешны, как правило,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дети с высокой успеваемостью и не те, кто имеет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коэффициент интеллекта (IQ).</a:t>
            </a:r>
          </a:p>
        </p:txBody>
      </p:sp>
      <p:pic>
        <p:nvPicPr>
          <p:cNvPr id="3074" name="Picture 2" descr="C:\Users\Михаил\Desktop\iUBWV88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45" b="16045"/>
          <a:stretch>
            <a:fillRect/>
          </a:stretch>
        </p:blipFill>
        <p:spPr bwMode="auto">
          <a:xfrm rot="21044555">
            <a:off x="467544" y="1124744"/>
            <a:ext cx="374441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592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Тест Э.П. Торренса: оцениваем творческое мышление школьников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04864"/>
            <a:ext cx="40324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Узнать, насколько креативен тот или иной ребёнок, можно с помощью </a:t>
            </a:r>
            <a:r>
              <a:rPr lang="ru-RU" sz="2400" dirty="0" smtClean="0"/>
              <a:t> данного теста. </a:t>
            </a:r>
          </a:p>
          <a:p>
            <a:r>
              <a:rPr lang="ru-RU" sz="2400" dirty="0"/>
              <a:t>Тест творческого мышления Торренса предназначен для детей старшего дошкольного (5–6 лет) и школьного возраста (от 7 до 18 лет). Он состоит из 3 </a:t>
            </a:r>
            <a:r>
              <a:rPr lang="ru-RU" sz="2400" dirty="0" smtClean="0"/>
              <a:t>частей.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098" name="Picture 2" descr="C:\Users\Михаил\Desktop\iO59USO8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822" y="2564904"/>
            <a:ext cx="4627075" cy="33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99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ихаил\Desktop\презентации\iбои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30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HP\HP0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68052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HP\HP0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32656"/>
            <a:ext cx="475252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094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0"/>
            <a:ext cx="806489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ритерии креативности по методике Торренса.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Беглость</a:t>
            </a:r>
            <a:r>
              <a:rPr lang="ru-RU" dirty="0" smtClean="0"/>
              <a:t>. Показатель отражает. На сколько бысьро испытуемые выполняют задания.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Гибкость</a:t>
            </a:r>
            <a:r>
              <a:rPr lang="ru-RU" dirty="0" smtClean="0"/>
              <a:t>. </a:t>
            </a:r>
            <a:r>
              <a:rPr lang="ru-RU" dirty="0"/>
              <a:t>Этот показатель оценивает разнообразие идей и стратегий, способность переходить от одного аспекта к другому. 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Оригинальность</a:t>
            </a:r>
            <a:r>
              <a:rPr lang="ru-RU" dirty="0"/>
              <a:t>. </a:t>
            </a:r>
            <a:r>
              <a:rPr lang="ru-RU" dirty="0" smtClean="0"/>
              <a:t>Способность </a:t>
            </a:r>
            <a:r>
              <a:rPr lang="ru-RU" dirty="0"/>
              <a:t>продуцировать необычные, нестандартные идеи).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Разработанность</a:t>
            </a:r>
            <a:r>
              <a:rPr lang="ru-RU" dirty="0"/>
              <a:t>. </a:t>
            </a:r>
            <a:r>
              <a:rPr lang="ru-RU" dirty="0" smtClean="0"/>
              <a:t>Способность </a:t>
            </a:r>
            <a:r>
              <a:rPr lang="ru-RU" dirty="0"/>
              <a:t>детально разрабатывать возникшие идеи).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10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95536" y="1412776"/>
            <a:ext cx="2664296" cy="432048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исследования изучался уровень развития творческих способностей по методике теста творческого мышления фигурная форма П. Торренса, которая диагностирует невербальный уровень развития креативности и представляет собой графический вариант теста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008112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проведённого психодиагностического исследования творческих способностей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младшего школьного возраста.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0916749"/>
              </p:ext>
            </p:extLst>
          </p:nvPr>
        </p:nvGraphicFramePr>
        <p:xfrm>
          <a:off x="3923928" y="1556792"/>
          <a:ext cx="470470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12466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324</TotalTime>
  <Words>529</Words>
  <Application>Microsoft Office PowerPoint</Application>
  <PresentationFormat>Экран (4:3)</PresentationFormat>
  <Paragraphs>56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        Развитие творческого мышления детей младшего школьного возраста.</vt:lpstr>
      <vt:lpstr>Презентация PowerPoint</vt:lpstr>
      <vt:lpstr>Презентация PowerPoint</vt:lpstr>
      <vt:lpstr>Презентация PowerPoint</vt:lpstr>
      <vt:lpstr>Тест Э.П. Торренса: оцениваем творческое мышление школьников</vt:lpstr>
      <vt:lpstr>Презентация PowerPoint</vt:lpstr>
      <vt:lpstr>Презентация PowerPoint</vt:lpstr>
      <vt:lpstr>Презентация PowerPoint</vt:lpstr>
      <vt:lpstr>Результаты проведённого психодиагностического исследования творческих способностей обучающихся младшего школьного возраста.</vt:lpstr>
      <vt:lpstr>Презентация PowerPoint</vt:lpstr>
      <vt:lpstr>Величина показателей  творческих способностей.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творческого мышления младших школьников.</dc:title>
  <dc:creator>Михаил</dc:creator>
  <cp:lastModifiedBy>Михаил</cp:lastModifiedBy>
  <cp:revision>20</cp:revision>
  <dcterms:created xsi:type="dcterms:W3CDTF">2018-02-08T05:12:27Z</dcterms:created>
  <dcterms:modified xsi:type="dcterms:W3CDTF">2018-02-13T09:57:54Z</dcterms:modified>
</cp:coreProperties>
</file>