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7" r:id="rId2"/>
    <p:sldId id="269" r:id="rId3"/>
    <p:sldId id="256" r:id="rId4"/>
    <p:sldId id="258" r:id="rId5"/>
    <p:sldId id="275" r:id="rId6"/>
    <p:sldId id="259" r:id="rId7"/>
    <p:sldId id="271" r:id="rId8"/>
    <p:sldId id="260" r:id="rId9"/>
    <p:sldId id="272" r:id="rId10"/>
    <p:sldId id="273" r:id="rId11"/>
    <p:sldId id="274" r:id="rId12"/>
    <p:sldId id="261" r:id="rId13"/>
    <p:sldId id="276" r:id="rId14"/>
    <p:sldId id="277" r:id="rId15"/>
    <p:sldId id="280" r:id="rId16"/>
    <p:sldId id="281" r:id="rId17"/>
    <p:sldId id="279" r:id="rId18"/>
    <p:sldId id="282" r:id="rId19"/>
    <p:sldId id="283" r:id="rId20"/>
    <p:sldId id="265" r:id="rId21"/>
    <p:sldId id="284" r:id="rId22"/>
    <p:sldId id="285" r:id="rId23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7744" autoAdjust="0"/>
    <p:restoredTop sz="94660"/>
  </p:normalViewPr>
  <p:slideViewPr>
    <p:cSldViewPr snapToGrid="0">
      <p:cViewPr varScale="1">
        <p:scale>
          <a:sx n="69" d="100"/>
          <a:sy n="69" d="100"/>
        </p:scale>
        <p:origin x="-124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A64D8B-AF86-4E85-A087-544000D90954}" type="datetimeFigureOut">
              <a:rPr lang="ru-RU"/>
              <a:pPr>
                <a:defRPr/>
              </a:pPr>
              <a:t>04.02.2019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D2AE9E-2625-4A22-BF57-9494F64D45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856247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0C63F3-4894-4CD1-A3B0-E13AF13EE4E5}" type="datetimeFigureOut">
              <a:rPr lang="ru-RU"/>
              <a:pPr>
                <a:defRPr/>
              </a:pPr>
              <a:t>04.02.2019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2BEB87-3798-416C-9244-BF300851F1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365561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0EEAC5-988B-4D46-B236-269C91057559}" type="datetimeFigureOut">
              <a:rPr lang="ru-RU"/>
              <a:pPr>
                <a:defRPr/>
              </a:pPr>
              <a:t>04.02.2019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6532E9-B32D-452B-A051-07AF2C4BB5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46516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B06AC7-A7D1-4623-A2E0-95A2B49E7D7C}" type="datetimeFigureOut">
              <a:rPr lang="ru-RU"/>
              <a:pPr>
                <a:defRPr/>
              </a:pPr>
              <a:t>04.02.2019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220E64-7BE8-491C-9C63-43AD52CBFC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77555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6BC98C-F672-43D4-AB89-A5B8071F0512}" type="datetimeFigureOut">
              <a:rPr lang="ru-RU"/>
              <a:pPr>
                <a:defRPr/>
              </a:pPr>
              <a:t>04.02.2019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BBF7E9-512D-4F3D-B1A9-7E86B84F62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559985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2317A5-217A-45CD-8F75-5A63A75AFAD4}" type="datetimeFigureOut">
              <a:rPr lang="ru-RU"/>
              <a:pPr>
                <a:defRPr/>
              </a:pPr>
              <a:t>04.02.2019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635B7B-FF7E-4C76-982D-0E0370C8C7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245607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73B933-C717-47BF-91D3-2721B7C69A0B}" type="datetimeFigureOut">
              <a:rPr lang="ru-RU"/>
              <a:pPr>
                <a:defRPr/>
              </a:pPr>
              <a:t>04.02.2019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ACFED0-2C94-464D-B058-3B48C97187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26387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5C229B-3691-418A-AAC1-AF7BF4A48D2C}" type="datetimeFigureOut">
              <a:rPr lang="ru-RU"/>
              <a:pPr>
                <a:defRPr/>
              </a:pPr>
              <a:t>04.02.2019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AC2085-5894-4871-B6E4-4052C579A5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818724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CB6FCB-20BD-45F5-8F08-11A83DE07474}" type="datetimeFigureOut">
              <a:rPr lang="ru-RU"/>
              <a:pPr>
                <a:defRPr/>
              </a:pPr>
              <a:t>04.02.2019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5D5EF7-7B38-4A0E-B90C-95B46E7628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27718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7777C1-8D01-403E-B837-343B0DD3D60F}" type="datetimeFigureOut">
              <a:rPr lang="ru-RU"/>
              <a:pPr>
                <a:defRPr/>
              </a:pPr>
              <a:t>04.02.2019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10CEE0-AD1C-46C8-8E9C-474982565A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67916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F7A082-1E02-49E6-91C9-E4051CDEA3D9}" type="datetimeFigureOut">
              <a:rPr lang="ru-RU"/>
              <a:pPr>
                <a:defRPr/>
              </a:pPr>
              <a:t>04.02.2019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238B98-A59F-4F03-B82A-572802191C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06173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CCD92EFA-3E87-4203-AF69-141133A3F8F7}" type="datetimeFigureOut">
              <a:rPr lang="ru-RU"/>
              <a:pPr>
                <a:defRPr/>
              </a:pPr>
              <a:t>04.02.2019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852BF3FB-B964-49A8-85C1-81CB3D829C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33" r:id="rId2"/>
    <p:sldLayoutId id="2147483842" r:id="rId3"/>
    <p:sldLayoutId id="2147483834" r:id="rId4"/>
    <p:sldLayoutId id="2147483835" r:id="rId5"/>
    <p:sldLayoutId id="2147483836" r:id="rId6"/>
    <p:sldLayoutId id="2147483837" r:id="rId7"/>
    <p:sldLayoutId id="2147483838" r:id="rId8"/>
    <p:sldLayoutId id="2147483843" r:id="rId9"/>
    <p:sldLayoutId id="2147483839" r:id="rId10"/>
    <p:sldLayoutId id="2147483840" r:id="rId11"/>
  </p:sldLayoutIdLst>
  <p:timing>
    <p:tnLst>
      <p:par>
        <p:cTn id="1" dur="indefinite" restart="never" nodeType="tmRoot"/>
      </p:par>
    </p:tnLst>
  </p:timing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Объект 6"/>
          <p:cNvSpPr>
            <a:spLocks noGrp="1"/>
          </p:cNvSpPr>
          <p:nvPr>
            <p:ph sz="quarter" idx="13"/>
          </p:nvPr>
        </p:nvSpPr>
        <p:spPr>
          <a:xfrm>
            <a:off x="638175" y="471488"/>
            <a:ext cx="7886700" cy="814387"/>
          </a:xfrm>
        </p:spPr>
        <p:txBody>
          <a:bodyPr rtlCol="0">
            <a:normAutofit fontScale="25000" lnSpcReduction="20000"/>
          </a:bodyPr>
          <a:lstStyle/>
          <a:p>
            <a:pPr indent="-182880" algn="ctr" eaLnBrk="1" fontAlgn="auto" hangingPunct="1">
              <a:buClr>
                <a:schemeClr val="accent6">
                  <a:lumMod val="75000"/>
                </a:schemeClr>
              </a:buClr>
              <a:buFont typeface="Arial" charset="0"/>
              <a:buNone/>
              <a:defRPr/>
            </a:pPr>
            <a:endParaRPr lang="ru-RU" sz="54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indent="-182880" algn="ctr" eaLnBrk="1" fontAlgn="auto" hangingPunct="1">
              <a:buClr>
                <a:schemeClr val="accent6">
                  <a:lumMod val="75000"/>
                </a:schemeClr>
              </a:buClr>
              <a:buFont typeface="Arial" charset="0"/>
              <a:buNone/>
              <a:defRPr/>
            </a:pPr>
            <a:r>
              <a:rPr lang="ru-RU" sz="26400" b="1" dirty="0" smtClean="0">
                <a:solidFill>
                  <a:schemeClr val="accent6">
                    <a:lumMod val="50000"/>
                  </a:schemeClr>
                </a:solidFill>
              </a:rPr>
              <a:t>Проект</a:t>
            </a:r>
          </a:p>
          <a:p>
            <a:pPr indent="-182880" algn="ctr" eaLnBrk="1" fontAlgn="auto" hangingPunct="1">
              <a:spcBef>
                <a:spcPts val="0"/>
              </a:spcBef>
              <a:buClr>
                <a:schemeClr val="accent6">
                  <a:lumMod val="75000"/>
                </a:schemeClr>
              </a:buClr>
              <a:buFont typeface="Arial" charset="0"/>
              <a:buNone/>
              <a:defRPr/>
            </a:pPr>
            <a:endParaRPr lang="ru-RU" sz="54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indent="-182880" algn="ctr" eaLnBrk="1" fontAlgn="auto" hangingPunct="1">
              <a:spcBef>
                <a:spcPts val="0"/>
              </a:spcBef>
              <a:buClr>
                <a:schemeClr val="accent6">
                  <a:lumMod val="75000"/>
                </a:schemeClr>
              </a:buClr>
              <a:buFont typeface="Arial" charset="0"/>
              <a:buNone/>
              <a:defRPr/>
            </a:pPr>
            <a:endParaRPr lang="ru-RU" sz="20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indent="-182880" algn="ctr" eaLnBrk="1" fontAlgn="auto" hangingPunct="1">
              <a:buClr>
                <a:schemeClr val="accent6">
                  <a:lumMod val="75000"/>
                </a:schemeClr>
              </a:buClr>
              <a:buFont typeface="Arial" charset="0"/>
              <a:buNone/>
              <a:defRPr/>
            </a:pPr>
            <a:endParaRPr lang="ru-RU" b="1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17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« Что в имени тебе моём…»</a:t>
            </a:r>
          </a:p>
          <a:p>
            <a:pPr marL="0" indent="0" algn="ctr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endParaRPr lang="ru-RU" sz="176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algn="ctr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7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                                           Авторы:  </a:t>
            </a:r>
            <a:r>
              <a:rPr lang="ru-RU" sz="72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Наздрачёва</a:t>
            </a:r>
            <a:r>
              <a:rPr lang="ru-RU" sz="7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Малика ,</a:t>
            </a:r>
          </a:p>
          <a:p>
            <a:pPr marL="0" indent="0" algn="ctr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7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7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                              ученица </a:t>
            </a:r>
            <a:r>
              <a:rPr lang="ru-RU" sz="7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7 </a:t>
            </a:r>
            <a:r>
              <a:rPr lang="ru-RU" sz="7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«В» класса,</a:t>
            </a:r>
          </a:p>
          <a:p>
            <a:pPr marL="0" indent="0" algn="ctr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7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                      </a:t>
            </a:r>
            <a:r>
              <a:rPr lang="ru-RU" sz="72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Чотчаева</a:t>
            </a:r>
            <a:r>
              <a:rPr lang="ru-RU" sz="7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Диана, </a:t>
            </a:r>
          </a:p>
          <a:p>
            <a:pPr marL="0" indent="0" algn="ctr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7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                            ученица </a:t>
            </a:r>
            <a:r>
              <a:rPr lang="ru-RU" sz="7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7</a:t>
            </a:r>
            <a:r>
              <a:rPr lang="ru-RU" sz="7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«В</a:t>
            </a:r>
            <a:r>
              <a:rPr lang="ru-RU" sz="7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» </a:t>
            </a:r>
            <a:r>
              <a:rPr lang="ru-RU" sz="72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класа</a:t>
            </a:r>
            <a:endParaRPr lang="ru-RU" sz="72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algn="ctr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7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                    Руководитель: </a:t>
            </a:r>
            <a:r>
              <a:rPr lang="ru-RU" sz="72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Сикаченко</a:t>
            </a:r>
            <a:r>
              <a:rPr lang="ru-RU" sz="7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Наталья Александровна,</a:t>
            </a:r>
          </a:p>
          <a:p>
            <a:pPr marL="0" indent="0" algn="ctr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7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                     учитель русского языка и литературы  МАОУ СОШ №7</a:t>
            </a:r>
            <a:endParaRPr lang="ru-RU" sz="7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algn="ctr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endParaRPr lang="ru-RU" sz="72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42691" y="144672"/>
            <a:ext cx="4480622" cy="1037583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Елизавета</a:t>
            </a:r>
            <a:endParaRPr lang="ru-RU" dirty="0"/>
          </a:p>
        </p:txBody>
      </p:sp>
      <p:sp>
        <p:nvSpPr>
          <p:cNvPr id="13315" name="Текст 2"/>
          <p:cNvSpPr>
            <a:spLocks noGrp="1"/>
          </p:cNvSpPr>
          <p:nvPr>
            <p:ph type="body" idx="1"/>
          </p:nvPr>
        </p:nvSpPr>
        <p:spPr>
          <a:xfrm>
            <a:off x="655638" y="1376363"/>
            <a:ext cx="8188325" cy="1154112"/>
          </a:xfrm>
        </p:spPr>
        <p:txBody>
          <a:bodyPr/>
          <a:lstStyle/>
          <a:p>
            <a:pPr algn="just"/>
            <a:r>
              <a:rPr lang="ru-RU" smtClean="0"/>
              <a:t>	</a:t>
            </a:r>
            <a:r>
              <a:rPr lang="ru-RU" smtClean="0">
                <a:latin typeface="Calibri" pitchFamily="34" charset="0"/>
                <a:cs typeface="Calibri" pitchFamily="34" charset="0"/>
              </a:rPr>
              <a:t>Имя для нашей девочки возникло в первые минуты ее жизни. Ранее рассматривались имена София или Виктория. Позже выяснилось, что ближе к дате ее рождения есть день ангела, день Святой Елизаветы. </a:t>
            </a:r>
          </a:p>
        </p:txBody>
      </p:sp>
      <p:sp>
        <p:nvSpPr>
          <p:cNvPr id="13316" name="Прямоугольник 4"/>
          <p:cNvSpPr>
            <a:spLocks noChangeArrowheads="1"/>
          </p:cNvSpPr>
          <p:nvPr/>
        </p:nvSpPr>
        <p:spPr bwMode="auto">
          <a:xfrm>
            <a:off x="534988" y="4352925"/>
            <a:ext cx="83089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ru-RU" sz="2000"/>
              <a:t>	Выбор имени начался с изучения интернета , а затем с посещения Томской областной научной библиотеки им. А.С. Пушкина. В итоге решение было принято папой, и выбор пал на имя Малика. </a:t>
            </a:r>
          </a:p>
        </p:txBody>
      </p:sp>
      <p:pic>
        <p:nvPicPr>
          <p:cNvPr id="1331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79838" y="2951163"/>
            <a:ext cx="5364162" cy="169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42691" y="144672"/>
            <a:ext cx="4480622" cy="1037583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Злата</a:t>
            </a:r>
            <a:endParaRPr lang="ru-RU" dirty="0"/>
          </a:p>
        </p:txBody>
      </p:sp>
      <p:sp>
        <p:nvSpPr>
          <p:cNvPr id="14339" name="Текст 2"/>
          <p:cNvSpPr>
            <a:spLocks noGrp="1"/>
          </p:cNvSpPr>
          <p:nvPr>
            <p:ph type="body" idx="1"/>
          </p:nvPr>
        </p:nvSpPr>
        <p:spPr>
          <a:xfrm>
            <a:off x="655638" y="1347788"/>
            <a:ext cx="8188325" cy="1404937"/>
          </a:xfrm>
        </p:spPr>
        <p:txBody>
          <a:bodyPr/>
          <a:lstStyle/>
          <a:p>
            <a:pPr algn="just"/>
            <a:r>
              <a:rPr lang="ru-RU" dirty="0" smtClean="0"/>
              <a:t>	</a:t>
            </a:r>
            <a:r>
              <a:rPr lang="ru-RU" dirty="0" smtClean="0">
                <a:latin typeface="Calibri" pitchFamily="34" charset="0"/>
                <a:cs typeface="Calibri" pitchFamily="34" charset="0"/>
              </a:rPr>
              <a:t>Имя Злата было выбрано мною ещё до рождения ребёнка. Понравилось имя нам обоим. До того про существование имени Злата не слышала и не встречала людей, носящих столь прекрасное имя. Узнали о существовании  данного имени из книги имен.</a:t>
            </a:r>
          </a:p>
        </p:txBody>
      </p:sp>
      <p:sp>
        <p:nvSpPr>
          <p:cNvPr id="14340" name="Прямоугольник 4"/>
          <p:cNvSpPr>
            <a:spLocks noChangeArrowheads="1"/>
          </p:cNvSpPr>
          <p:nvPr/>
        </p:nvSpPr>
        <p:spPr bwMode="auto">
          <a:xfrm>
            <a:off x="611188" y="4356100"/>
            <a:ext cx="8307387" cy="101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ru-RU" sz="2000"/>
              <a:t>	Имя было выбрано дедушкой.  Дедушка хотел, чтобы имя сочеталось с именем старшей сестры Илюза. Всем очень понравился перевод имени - драгоценный камень «бирюза». 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438073" y="3113131"/>
            <a:ext cx="4480622" cy="1037583"/>
          </a:xfrm>
          <a:prstGeom prst="rect">
            <a:avLst/>
          </a:prstGeom>
          <a:effectLst/>
        </p:spPr>
        <p:txBody>
          <a:bodyPr anchor="b"/>
          <a:lstStyle>
            <a:lvl1pPr marL="319088" indent="-319088" algn="r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3260C"/>
              </a:buClr>
              <a:buSzPct val="128000"/>
              <a:buFont typeface="Georgia" pitchFamily="18" charset="0"/>
              <a:buChar char="*"/>
              <a:defRPr sz="4600" b="1" kern="1200" cap="none" baseline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marL="319088" indent="-319088" algn="r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3260C"/>
              </a:buClr>
              <a:buSzPct val="128000"/>
              <a:buFont typeface="Georgia" pitchFamily="18" charset="0"/>
              <a:buChar char="*"/>
              <a:defRPr sz="4600" b="1">
                <a:solidFill>
                  <a:schemeClr val="tx1"/>
                </a:solidFill>
                <a:latin typeface="Trebuchet MS" pitchFamily="34" charset="0"/>
              </a:defRPr>
            </a:lvl2pPr>
            <a:lvl3pPr marL="319088" indent="-319088" algn="r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3260C"/>
              </a:buClr>
              <a:buSzPct val="128000"/>
              <a:buFont typeface="Georgia" pitchFamily="18" charset="0"/>
              <a:buChar char="*"/>
              <a:defRPr sz="4600" b="1">
                <a:solidFill>
                  <a:schemeClr val="tx1"/>
                </a:solidFill>
                <a:latin typeface="Trebuchet MS" pitchFamily="34" charset="0"/>
              </a:defRPr>
            </a:lvl3pPr>
            <a:lvl4pPr marL="319088" indent="-319088" algn="r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3260C"/>
              </a:buClr>
              <a:buSzPct val="128000"/>
              <a:buFont typeface="Georgia" pitchFamily="18" charset="0"/>
              <a:buChar char="*"/>
              <a:defRPr sz="4600" b="1">
                <a:solidFill>
                  <a:schemeClr val="tx1"/>
                </a:solidFill>
                <a:latin typeface="Trebuchet MS" pitchFamily="34" charset="0"/>
              </a:defRPr>
            </a:lvl4pPr>
            <a:lvl5pPr marL="319088" indent="-319088" algn="r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3260C"/>
              </a:buClr>
              <a:buSzPct val="128000"/>
              <a:buFont typeface="Georgia" pitchFamily="18" charset="0"/>
              <a:buChar char="*"/>
              <a:defRPr sz="4600" b="1">
                <a:solidFill>
                  <a:schemeClr val="tx1"/>
                </a:solidFill>
                <a:latin typeface="Trebuchet MS" pitchFamily="34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ru-RU" dirty="0" smtClean="0"/>
              <a:t>Фирюза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596900"/>
            <a:ext cx="8216900" cy="1130300"/>
          </a:xfrm>
        </p:spPr>
        <p:txBody>
          <a:bodyPr>
            <a:normAutofit fontScale="90000"/>
          </a:bodyPr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8000" dirty="0" smtClean="0">
                <a:solidFill>
                  <a:schemeClr val="accent6">
                    <a:lumMod val="50000"/>
                  </a:schemeClr>
                </a:solidFill>
              </a:rPr>
              <a:t>Ономастика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–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err="1" smtClean="0"/>
              <a:t>наука,изучающая</a:t>
            </a:r>
            <a:r>
              <a:rPr lang="ru-RU" dirty="0" smtClean="0"/>
              <a:t> происхождение имён собственных.</a:t>
            </a:r>
            <a:endParaRPr lang="ru-RU" dirty="0"/>
          </a:p>
        </p:txBody>
      </p:sp>
      <p:sp>
        <p:nvSpPr>
          <p:cNvPr id="15363" name="Содержимое 2"/>
          <p:cNvSpPr>
            <a:spLocks noGrp="1"/>
          </p:cNvSpPr>
          <p:nvPr>
            <p:ph sz="quarter" idx="13"/>
          </p:nvPr>
        </p:nvSpPr>
        <p:spPr>
          <a:xfrm>
            <a:off x="628650" y="1825625"/>
            <a:ext cx="7886700" cy="232092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60120" y="714467"/>
            <a:ext cx="7161619" cy="5374341"/>
          </a:xfrm>
        </p:spPr>
      </p:pic>
    </p:spTree>
    <p:extLst>
      <p:ext uri="{BB962C8B-B14F-4D97-AF65-F5344CB8AC3E}">
        <p14:creationId xmlns:p14="http://schemas.microsoft.com/office/powerpoint/2010/main" xmlns="" val="2610386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Содержимое 4"/>
          <p:cNvSpPr>
            <a:spLocks noGrp="1"/>
          </p:cNvSpPr>
          <p:nvPr>
            <p:ph sz="quarter" idx="13"/>
          </p:nvPr>
        </p:nvSpPr>
        <p:spPr>
          <a:xfrm>
            <a:off x="628650" y="823913"/>
            <a:ext cx="7886700" cy="5353050"/>
          </a:xfrm>
        </p:spPr>
        <p:txBody>
          <a:bodyPr rtlCol="0">
            <a:normAutofit/>
          </a:bodyPr>
          <a:lstStyle/>
          <a:p>
            <a:pPr indent="-182880" algn="just" eaLnBrk="1" fontAlgn="auto" hangingPunct="1">
              <a:buClr>
                <a:schemeClr val="accent6">
                  <a:lumMod val="75000"/>
                </a:schemeClr>
              </a:buClr>
              <a:buFont typeface="Arial" charset="0"/>
              <a:buNone/>
              <a:defRPr/>
            </a:pP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Этапы работы над проектом: 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создание творческой группы;</a:t>
            </a:r>
            <a:endParaRPr lang="ru-RU" sz="3200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сбор информации учениками класса;</a:t>
            </a:r>
            <a:endParaRPr lang="ru-RU" sz="3200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создание альбома;</a:t>
            </a:r>
            <a:endParaRPr lang="ru-RU" sz="3200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 с родителями;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сопоставительный анализ.</a:t>
            </a:r>
            <a:endParaRPr lang="ru-RU" sz="3200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endParaRPr lang="ru-RU" sz="32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endParaRPr lang="ru-RU" sz="32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endParaRPr lang="ru-RU" sz="32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07763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3024" y="4688966"/>
            <a:ext cx="8241792" cy="1638681"/>
          </a:xfrm>
        </p:spPr>
        <p:txBody>
          <a:bodyPr/>
          <a:lstStyle/>
          <a:p>
            <a:pPr algn="ctr"/>
            <a:r>
              <a:rPr lang="ru-RU" sz="2400" dirty="0" smtClean="0"/>
              <a:t>формата альбома А4 </a:t>
            </a:r>
            <a:br>
              <a:rPr lang="ru-RU" sz="2400" dirty="0" smtClean="0"/>
            </a:br>
            <a:r>
              <a:rPr lang="ru-RU" sz="2400" dirty="0" smtClean="0"/>
              <a:t>шрифт Times New Roman </a:t>
            </a:r>
            <a:br>
              <a:rPr lang="ru-RU" sz="2400" dirty="0" smtClean="0"/>
            </a:br>
            <a:r>
              <a:rPr lang="ru-RU" sz="2400" dirty="0" smtClean="0"/>
              <a:t>размером 14 </a:t>
            </a:r>
            <a:br>
              <a:rPr lang="ru-RU" sz="2400" dirty="0" smtClean="0"/>
            </a:br>
            <a:r>
              <a:rPr lang="ru-RU" sz="2400" dirty="0" smtClean="0"/>
              <a:t> имена расположили в алфавитном порядке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41248" y="524255"/>
            <a:ext cx="7778496" cy="4059938"/>
          </a:xfrm>
        </p:spPr>
        <p:txBody>
          <a:bodyPr/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Азалия - в переводе с греческого языка означает «цветущий кустарник». Имя произошло от названия одноименного цветка – азалии. Особенность этого растения в том, что оно представляет собой совершенно невзрачный карликовый кустарник, но полностью преображается во время цветения…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Александра – имя   Александра (прост.  Лександра)  - женская  форма от имени греческого происхождения Александр, означает - защитница людей , мужественная, защита мужественная, помощь надежная, мужественная защитница. Хорошее и гладкое имя. Сильное и властное звучание этого имени создает образ повелительницы, солидной и независимой…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Богдан- имя Богдан – это славянское имя, означает «данный Богом», «дарованный Богом», «Божий дар». Очень часто имя Богдан использовали как вариант имён Иоанн (Иван), Феодор (Фёдор) и Феодот (Федот), имеющих такое же значение Богдан отличается мечтательностью и некоторым самолюбованием….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Виктория - имя Виктория произошло от латинского слова «Victoria», означающего «победа». Такое же толкование дают и этому имени. В римской мифологии Виктория – богиня победы, соответствует греческой богине победы Нике, поэтому аналогом имени Виктория является имя Ника. Женщина, названная именем Виктория, обладает такими чертами характера, как напористость, упрямство, хитрость, двигательная активность и подвижность…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12753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153543"/>
            <a:ext cx="5681472" cy="626745"/>
          </a:xfrm>
        </p:spPr>
        <p:txBody>
          <a:bodyPr/>
          <a:lstStyle/>
          <a:p>
            <a:r>
              <a:rPr lang="ru-RU" dirty="0" smtClean="0"/>
              <a:t>Егор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xmlns="" val="4083185824"/>
              </p:ext>
            </p:extLst>
          </p:nvPr>
        </p:nvGraphicFramePr>
        <p:xfrm>
          <a:off x="228600" y="807721"/>
          <a:ext cx="8531352" cy="34765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5676"/>
                <a:gridCol w="4265676"/>
              </a:tblGrid>
              <a:tr h="324321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/>
                        <a:t>Описательная характеристика</a:t>
                      </a:r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Характеристика родителей</a:t>
                      </a:r>
                      <a:endParaRPr lang="ru-RU" dirty="0"/>
                    </a:p>
                  </a:txBody>
                  <a:tcPr/>
                </a:tc>
              </a:tr>
              <a:tr h="3110774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/>
                        <a:t>Имя  Егор является русским вариантом греческого имени Георгий, поэтому имеет тоже значение – «земледелец». В Егоре с детских лет можно разглядеть практичного и деловитого человека. В характере мальчика можно выделить трудолюбие и старательность. Кроме этого Егором нередко овладевает одержимость к какому-либо делу. Он всегда старается быть откровенным по отношению к окружающим его людям. В делах такого человека преобладает порядок.  У Егора всегда есть шансы добиться успеха в жизни. </a:t>
                      </a:r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Егор очень добрый и отзывчивый ребенок.  Всегда помогает, поддерживает. Характер у него мягкий, покладистый, но бывают ситуации, когда он проявляет упрямство, силу воли, настойчивость.  Егор всегда знает  чего  хочет, стремится к реальным  и осязаемым вещам. Очень общительный, активный, энергичный.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872838718"/>
              </p:ext>
            </p:extLst>
          </p:nvPr>
        </p:nvGraphicFramePr>
        <p:xfrm>
          <a:off x="649224" y="4379976"/>
          <a:ext cx="7744968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72484"/>
                <a:gridCol w="3872484"/>
              </a:tblGrid>
              <a:tr h="259080">
                <a:tc>
                  <a:txBody>
                    <a:bodyPr/>
                    <a:lstStyle/>
                    <a:p>
                      <a:r>
                        <a:rPr lang="ru-RU" dirty="0" smtClean="0"/>
                        <a:t>трудолюбие и старательность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всегда помогает, поддерживает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нередко овладевает одержимость к какому-либо делу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бывают ситуации, когда он проявляет упрямство, силу воли, настойчивость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старается быть откровенным по отношению к окружающим его людям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очень общительный, добрый и отзывчивый ребенок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603560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731" y="190119"/>
            <a:ext cx="6350381" cy="760857"/>
          </a:xfrm>
        </p:spPr>
        <p:txBody>
          <a:bodyPr/>
          <a:lstStyle/>
          <a:p>
            <a:r>
              <a:rPr lang="ru-RU" dirty="0" smtClean="0"/>
              <a:t>Диана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xmlns="" val="2418698359"/>
              </p:ext>
            </p:extLst>
          </p:nvPr>
        </p:nvGraphicFramePr>
        <p:xfrm>
          <a:off x="182880" y="1033590"/>
          <a:ext cx="8796528" cy="3754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8264"/>
                <a:gridCol w="439826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Описательная характеристика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Характеристика родителей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Имя римской богини луны и охоты Дианы. В переводе с латинского языка означает «божественная». Это очень жизнерадостная и энергичная натура, которой всегда необходимо стремиться к цели. Для Дианы нет невозможного, она всегда со всем справляется, так как обладает нескончаемой энергией, логикой и аналитическим складом ума. Это очень эмоциональная и чувствительная натура.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Диана  жизнерадостная, дружелюбная девочка,  очень исполнительная, реально оценивает свои силы и возможности. Всегда отстаивает  свою точку зрения, в достижении своих целей решительна.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380723963"/>
              </p:ext>
            </p:extLst>
          </p:nvPr>
        </p:nvGraphicFramePr>
        <p:xfrm>
          <a:off x="1033272" y="4853432"/>
          <a:ext cx="7086600" cy="165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43300"/>
                <a:gridCol w="35433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жизнерадостная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жизнерадостная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всегда необходимо стремиться к цели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 достижении своих целей решительна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она всегда со всем справляется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очень исполнительная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256149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9347" y="177927"/>
            <a:ext cx="6350381" cy="760857"/>
          </a:xfrm>
        </p:spPr>
        <p:txBody>
          <a:bodyPr/>
          <a:lstStyle/>
          <a:p>
            <a:r>
              <a:rPr lang="ru-RU" dirty="0" smtClean="0"/>
              <a:t>Малика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xmlns="" val="2105308994"/>
              </p:ext>
            </p:extLst>
          </p:nvPr>
        </p:nvGraphicFramePr>
        <p:xfrm>
          <a:off x="402336" y="939102"/>
          <a:ext cx="8238744" cy="2976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9372"/>
                <a:gridCol w="4119372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Описательная характеристика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Характеристика родителей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/>
                        <a:t>Имя Малика имеет несколько версий происхождения. Это арабское имя. Все версии происхождения имени имеют похожее значение – «чем-то владеющая, обладающая, правящая». Девушка с именем Малика ценит традиции и обычаи. Её можно назвать здравомыслящим спокойным человеком, стремящимся к стабильности в жизни.  Она неуверенна в себе и потому с трудом сходится с другими людьми.</a:t>
                      </a:r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/>
                        <a:t>Малика серьёзная, ответственная девочка, коммуникабельная.  По своей природе Малика – лидер.  Её  желание быть одной из лучших   дает во всем хорошие результаты. Малика очень добрая, внимательная, заботливая и очень ранимая.</a:t>
                      </a:r>
                      <a:endParaRPr lang="ru-RU" sz="15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21546972"/>
              </p:ext>
            </p:extLst>
          </p:nvPr>
        </p:nvGraphicFramePr>
        <p:xfrm>
          <a:off x="996696" y="4067048"/>
          <a:ext cx="7086600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43300"/>
                <a:gridCol w="35433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«чем-то владеющая, обладающая, правящая»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 своей природе является лидером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ценит традиции и обычаи, стремится к стабильности в жизни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серьёзная, ответственная девочка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 трудом сходится с другими людьми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коммуникабельная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422537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731" y="190119"/>
            <a:ext cx="6350381" cy="760857"/>
          </a:xfrm>
        </p:spPr>
        <p:txBody>
          <a:bodyPr/>
          <a:lstStyle/>
          <a:p>
            <a:r>
              <a:rPr lang="ru-RU" dirty="0" smtClean="0"/>
              <a:t>Ратмир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xmlns="" val="2460411597"/>
              </p:ext>
            </p:extLst>
          </p:nvPr>
        </p:nvGraphicFramePr>
        <p:xfrm>
          <a:off x="566928" y="939102"/>
          <a:ext cx="7936992" cy="3754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8496"/>
                <a:gridCol w="3968496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Описательная характеристика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Характеристика родителей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Ратмир - это славянское имя. Буквально имя переводится как «ратующий за мир». Его обладателя отличают хитрость, целеустремлённость и гордость. Для реализации своей цели он практически ни перед чем не остановится. Ратмир очень  умён, не редко бывает капризен. В коллективе  старается держаться обособленно. Не каждый может найти к нему подход.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Ратмир умный, целеустремленный, отзывчивый, добрый ребенок. Он очень сдержан и закрыт. Избирательно относится к выбору друзей, но дружбой дорожит. Ратмир справедлив и всегда готов прийти на помощь.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571306052"/>
              </p:ext>
            </p:extLst>
          </p:nvPr>
        </p:nvGraphicFramePr>
        <p:xfrm>
          <a:off x="1106424" y="4816856"/>
          <a:ext cx="6876288" cy="165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38144"/>
                <a:gridCol w="343814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хитрость, целеустремлённость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целеустремленный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очень умён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умный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 коллективе  старается держаться обособленно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очень сдержан и закрыт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495288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838"/>
            <a:ext cx="6400800" cy="3475037"/>
          </a:xfrm>
        </p:spPr>
        <p:txBody>
          <a:bodyPr/>
          <a:lstStyle/>
          <a:p>
            <a:pPr>
              <a:defRPr/>
            </a:pPr>
            <a:r>
              <a:rPr lang="ru-RU" sz="3200" dirty="0" smtClean="0"/>
              <a:t>« У каждого человека с младенчества есть имя, но важно суметь найти имя для своей жизни - слово, которое должно сообщить этой жизни смысл».</a:t>
            </a:r>
          </a:p>
          <a:p>
            <a:pPr marL="46037" indent="0">
              <a:buFont typeface="Georgia" pitchFamily="18" charset="0"/>
              <a:buNone/>
              <a:defRPr/>
            </a:pPr>
            <a:r>
              <a:rPr lang="ru-RU" sz="3200" dirty="0" smtClean="0"/>
              <a:t>                                                        Пауло Коэльо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1177925" y="0"/>
            <a:ext cx="7823200" cy="1052513"/>
          </a:xfrm>
        </p:spPr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sz="7200" dirty="0" smtClean="0">
                <a:solidFill>
                  <a:schemeClr val="accent6">
                    <a:lumMod val="50000"/>
                  </a:schemeClr>
                </a:solidFill>
              </a:rPr>
              <a:t>Вывод: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5400" dirty="0" smtClean="0"/>
              <a:t>имя человека влияет на его характер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1177925" y="304800"/>
            <a:ext cx="7823200" cy="1052513"/>
          </a:xfrm>
        </p:spPr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sz="7200" dirty="0" smtClean="0">
                <a:solidFill>
                  <a:schemeClr val="accent6">
                    <a:lumMod val="50000"/>
                  </a:schemeClr>
                </a:solidFill>
              </a:rPr>
              <a:t>Перспектива: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Изучение степени распространенности имен среди </a:t>
            </a:r>
            <a:r>
              <a:rPr lang="ru-RU" dirty="0" smtClean="0"/>
              <a:t>классов нашей параллели</a:t>
            </a:r>
            <a:endParaRPr lang="ru-RU" sz="5400" dirty="0" smtClean="0"/>
          </a:p>
        </p:txBody>
      </p:sp>
    </p:spTree>
    <p:extLst>
      <p:ext uri="{BB962C8B-B14F-4D97-AF65-F5344CB8AC3E}">
        <p14:creationId xmlns:p14="http://schemas.microsoft.com/office/powerpoint/2010/main" xmlns="" val="3900037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7155" y="904126"/>
            <a:ext cx="5856270" cy="4582274"/>
          </a:xfrm>
        </p:spPr>
        <p:txBody>
          <a:bodyPr/>
          <a:lstStyle/>
          <a:p>
            <a:r>
              <a:rPr lang="ru-RU" sz="7200" dirty="0" smtClean="0"/>
              <a:t>Спасибо за внимание!</a:t>
            </a:r>
            <a:endParaRPr lang="ru-RU" sz="7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4"/>
          <p:cNvSpPr>
            <a:spLocks noGrp="1"/>
          </p:cNvSpPr>
          <p:nvPr>
            <p:ph type="ctrTitle"/>
          </p:nvPr>
        </p:nvSpPr>
        <p:spPr>
          <a:xfrm>
            <a:off x="452438" y="542925"/>
            <a:ext cx="8310562" cy="113823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sz="8000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3200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300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300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изучить влияние имени человека на формирование его характера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Содержимое 4"/>
          <p:cNvSpPr>
            <a:spLocks noGrp="1"/>
          </p:cNvSpPr>
          <p:nvPr>
            <p:ph sz="quarter" idx="13"/>
          </p:nvPr>
        </p:nvSpPr>
        <p:spPr>
          <a:xfrm>
            <a:off x="628650" y="823913"/>
            <a:ext cx="7886700" cy="5353050"/>
          </a:xfrm>
        </p:spPr>
        <p:txBody>
          <a:bodyPr rtlCol="0">
            <a:normAutofit/>
          </a:bodyPr>
          <a:lstStyle/>
          <a:p>
            <a:pPr indent="-182880" algn="just" eaLnBrk="1" fontAlgn="auto" hangingPunct="1">
              <a:buClr>
                <a:schemeClr val="accent6">
                  <a:lumMod val="75000"/>
                </a:schemeClr>
              </a:buClr>
              <a:buFont typeface="Arial" charset="0"/>
              <a:buNone/>
              <a:defRPr/>
            </a:pP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Задачи: 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узнать , какая наука изучает имена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зучить происхождение имен каждого ученика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ыполнить сопоставительный анализ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создать </a:t>
            </a:r>
            <a:r>
              <a:rPr lang="ru-RU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альбома с происхождением имен 6 « В» класса</a:t>
            </a:r>
            <a:r>
              <a:rPr lang="ru-RU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» 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endParaRPr lang="ru-RU" sz="32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endParaRPr lang="ru-RU" sz="32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endParaRPr lang="ru-RU" sz="32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Содержимое 4"/>
          <p:cNvSpPr>
            <a:spLocks noGrp="1"/>
          </p:cNvSpPr>
          <p:nvPr>
            <p:ph sz="quarter" idx="13"/>
          </p:nvPr>
        </p:nvSpPr>
        <p:spPr>
          <a:xfrm>
            <a:off x="628650" y="823913"/>
            <a:ext cx="7886700" cy="5353050"/>
          </a:xfrm>
        </p:spPr>
        <p:txBody>
          <a:bodyPr rtlCol="0">
            <a:normAutofit/>
          </a:bodyPr>
          <a:lstStyle/>
          <a:p>
            <a:pPr indent="-182880" algn="just" eaLnBrk="1" fontAlgn="auto" hangingPunct="1">
              <a:buClr>
                <a:schemeClr val="accent6">
                  <a:lumMod val="75000"/>
                </a:schemeClr>
              </a:buClr>
              <a:buFont typeface="Arial" charset="0"/>
              <a:buNone/>
              <a:defRPr/>
            </a:pP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Методы исследования: 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 сбора материала;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Описательный</a:t>
            </a:r>
            <a:r>
              <a:rPr lang="ru-RU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метод анализ и </a:t>
            </a:r>
            <a:r>
              <a:rPr lang="ru-RU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обобщения;</a:t>
            </a:r>
            <a:endParaRPr lang="ru-RU" sz="3200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Изучение </a:t>
            </a:r>
            <a:r>
              <a:rPr lang="ru-RU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научной </a:t>
            </a:r>
            <a:r>
              <a:rPr lang="ru-RU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литературы;</a:t>
            </a:r>
            <a:endParaRPr lang="ru-RU" sz="3200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Поиск </a:t>
            </a:r>
            <a:r>
              <a:rPr lang="ru-RU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обработка необходимой информации в сети Интернет.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endParaRPr lang="ru-RU" sz="32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endParaRPr lang="ru-RU" sz="32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endParaRPr lang="ru-RU" sz="32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1755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611188" y="814388"/>
            <a:ext cx="7886700" cy="2843212"/>
          </a:xfrm>
        </p:spPr>
        <p:txBody>
          <a:bodyPr/>
          <a:lstStyle/>
          <a:p>
            <a:pPr marL="320040" indent="-32004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sz="5400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Актуальность: </a:t>
            </a:r>
            <a:br>
              <a:rPr lang="ru-RU" sz="5400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5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Прямоугольник 1"/>
          <p:cNvSpPr>
            <a:spLocks noChangeArrowheads="1"/>
          </p:cNvSpPr>
          <p:nvPr/>
        </p:nvSpPr>
        <p:spPr bwMode="auto">
          <a:xfrm>
            <a:off x="2286000" y="1997075"/>
            <a:ext cx="45720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ru-RU" sz="2000" dirty="0">
                <a:latin typeface="Times New Roman" pitchFamily="18" charset="0"/>
                <a:cs typeface="Calibri" pitchFamily="34" charset="0"/>
              </a:rPr>
              <a:t> </a:t>
            </a:r>
            <a:r>
              <a:rPr lang="ru-RU" sz="2400" dirty="0">
                <a:latin typeface="+mn-lt"/>
                <a:cs typeface="Calibri" pitchFamily="34" charset="0"/>
              </a:rPr>
              <a:t>Каждый человек не раз задавался вопросом о выборе своего имени. Что оно означает и какова роль имени в формировании характера человека. </a:t>
            </a:r>
            <a:endParaRPr lang="ru-RU" sz="24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944563" y="1112838"/>
            <a:ext cx="3233737" cy="4237037"/>
          </a:xfrm>
        </p:spPr>
      </p:pic>
      <p:pic>
        <p:nvPicPr>
          <p:cNvPr id="10243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5068888" y="1054100"/>
            <a:ext cx="2852737" cy="42751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165975" cy="1325563"/>
          </a:xfrm>
        </p:spPr>
        <p:txBody>
          <a:bodyPr>
            <a:normAutofit fontScale="90000"/>
          </a:bodyPr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sz="89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Гипотеза:</a:t>
            </a:r>
            <a:br>
              <a:rPr lang="ru-RU" sz="89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имя влияет на характер человека</a:t>
            </a:r>
            <a:endParaRPr lang="ru-RU" sz="60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7" name="Содержимое 2"/>
          <p:cNvSpPr>
            <a:spLocks noGrp="1"/>
          </p:cNvSpPr>
          <p:nvPr>
            <p:ph sz="quarter" idx="13"/>
          </p:nvPr>
        </p:nvSpPr>
        <p:spPr>
          <a:xfrm>
            <a:off x="679450" y="1863725"/>
            <a:ext cx="7886700" cy="16049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   </a:t>
            </a:r>
          </a:p>
        </p:txBody>
      </p:sp>
      <p:sp>
        <p:nvSpPr>
          <p:cNvPr id="11268" name="AutoShape 2" descr="https://www.rebenok.com/file/81558/Glueckliche_Familie_249480.jpg"/>
          <p:cNvSpPr>
            <a:spLocks noChangeAspect="1" noChangeArrowheads="1"/>
          </p:cNvSpPr>
          <p:nvPr/>
        </p:nvSpPr>
        <p:spPr bwMode="auto">
          <a:xfrm>
            <a:off x="1444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269" name="AutoShape 4" descr="https://www.rebenok.com/file/81558/Glueckliche_Familie_249480.jpg"/>
          <p:cNvSpPr>
            <a:spLocks noChangeAspect="1" noChangeArrowheads="1"/>
          </p:cNvSpPr>
          <p:nvPr/>
        </p:nvSpPr>
        <p:spPr bwMode="auto">
          <a:xfrm>
            <a:off x="1444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3261" y="578572"/>
            <a:ext cx="7730371" cy="5206591"/>
          </a:xfrm>
        </p:spPr>
        <p:txBody>
          <a:bodyPr/>
          <a:lstStyle/>
          <a:p>
            <a:pPr algn="l">
              <a:defRPr/>
            </a:pPr>
            <a:r>
              <a:rPr lang="ru-RU" sz="4000" dirty="0" smtClean="0"/>
              <a:t>Азалия, Александра, Богдан, Виктория, Данил, Даниил, Диана, Динислам, Егор, Елена, Елизавета, Злата, Исламбек, Максим, Малика, Милана, Наталья, Ратмир, Роман, Софья, Тахмина, Фирюза, Шамиль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914</TotalTime>
  <Words>1018</Words>
  <Application>Microsoft Office PowerPoint</Application>
  <PresentationFormat>Экран (4:3)</PresentationFormat>
  <Paragraphs>101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Воздушный поток</vt:lpstr>
      <vt:lpstr>Слайд 1</vt:lpstr>
      <vt:lpstr>Слайд 2</vt:lpstr>
      <vt:lpstr>Цель:   изучить влияние имени человека на формирование его характера</vt:lpstr>
      <vt:lpstr>Слайд 4</vt:lpstr>
      <vt:lpstr>Слайд 5</vt:lpstr>
      <vt:lpstr>Актуальность:  </vt:lpstr>
      <vt:lpstr>Слайд 7</vt:lpstr>
      <vt:lpstr>Гипотеза:   имя влияет на характер человека</vt:lpstr>
      <vt:lpstr>Азалия, Александра, Богдан, Виктория, Данил, Даниил, Диана, Динислам, Егор, Елена, Елизавета, Злата, Исламбек, Максим, Малика, Милана, Наталья, Ратмир, Роман, Софья, Тахмина, Фирюза, Шамиль</vt:lpstr>
      <vt:lpstr>Елизавета</vt:lpstr>
      <vt:lpstr>Злата</vt:lpstr>
      <vt:lpstr>Ономастика –   наука,изучающая происхождение имён собственных.</vt:lpstr>
      <vt:lpstr>Слайд 13</vt:lpstr>
      <vt:lpstr>Слайд 14</vt:lpstr>
      <vt:lpstr>формата альбома А4  шрифт Times New Roman  размером 14   имена расположили в алфавитном порядке</vt:lpstr>
      <vt:lpstr>Егор</vt:lpstr>
      <vt:lpstr>Диана</vt:lpstr>
      <vt:lpstr>Малика</vt:lpstr>
      <vt:lpstr>Ратмир</vt:lpstr>
      <vt:lpstr>Вывод:  имя человека влияет на его характер</vt:lpstr>
      <vt:lpstr>Перспектива:  Изучение степени распространенности имен среди классов нашей параллели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Инна</dc:creator>
  <cp:lastModifiedBy>школа №7</cp:lastModifiedBy>
  <cp:revision>100</cp:revision>
  <dcterms:created xsi:type="dcterms:W3CDTF">2015-02-16T07:43:27Z</dcterms:created>
  <dcterms:modified xsi:type="dcterms:W3CDTF">2019-02-04T04:11:50Z</dcterms:modified>
</cp:coreProperties>
</file>