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6" r:id="rId3"/>
    <p:sldId id="257" r:id="rId4"/>
    <p:sldId id="260" r:id="rId5"/>
    <p:sldId id="259" r:id="rId6"/>
    <p:sldId id="261" r:id="rId7"/>
    <p:sldId id="266" r:id="rId8"/>
    <p:sldId id="264" r:id="rId9"/>
    <p:sldId id="263" r:id="rId10"/>
    <p:sldId id="265" r:id="rId11"/>
    <p:sldId id="267" r:id="rId12"/>
    <p:sldId id="268" r:id="rId13"/>
    <p:sldId id="269" r:id="rId14"/>
    <p:sldId id="270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1" d="100"/>
          <a:sy n="71" d="100"/>
        </p:scale>
        <p:origin x="-150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09.12.2019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hyperlink" Target="&#1089;&#1089;&#1099;&#1083;&#1082;&#1072;.docx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&#1056;&#1086;&#1083;&#1080;&#1082;%20&#1082;%20&#1091;&#1088;&#1086;&#1082;&#1091;1.mp4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40" name="Picture 4" descr="https://arhivurokov.ru/videouroki/html/2017/02/15/v_58a4171d66c64/img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b="1" dirty="0" smtClean="0"/>
              <a:t>Добро пожаловать</a:t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на урок!!!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Основные свойства строительных материалов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028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743200"/>
                <a:gridCol w="27432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физические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механические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химические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плотность, пористость, </a:t>
                      </a:r>
                      <a:r>
                        <a:rPr lang="ru-RU" dirty="0" err="1" smtClean="0"/>
                        <a:t>водопоглощение</a:t>
                      </a:r>
                      <a:r>
                        <a:rPr lang="ru-RU" dirty="0" smtClean="0"/>
                        <a:t>, влагоотдача, гигроскопичность, водопроницаемость, морозостойкость, теплопроводность, теплоемкость, </a:t>
                      </a:r>
                      <a:r>
                        <a:rPr lang="ru-RU" dirty="0" err="1" smtClean="0"/>
                        <a:t>паро</a:t>
                      </a:r>
                      <a:r>
                        <a:rPr lang="ru-RU" dirty="0" smtClean="0"/>
                        <a:t>- и газопроницаемость, звукопоглощение, звукопроницаемость, огнестойкость, огнеупорность;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прочность, упругость, пластичность, хрупкость, твердость, </a:t>
                      </a:r>
                      <a:r>
                        <a:rPr lang="ru-RU" dirty="0" err="1" smtClean="0"/>
                        <a:t>истираемость</a:t>
                      </a:r>
                      <a:r>
                        <a:rPr lang="ru-RU" dirty="0" smtClean="0"/>
                        <a:t>, износ;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химическая стойкость, коррозийная стойкость, растворимость</a:t>
                      </a: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</a:t>
                      </a:r>
                      <a:r>
                        <a:rPr lang="ru-RU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т</a:t>
                      </a:r>
                      <a:r>
                        <a:rPr lang="ru-RU" dirty="0" smtClean="0"/>
                        <a:t>оксичность, </a:t>
                      </a:r>
                      <a:r>
                        <a:rPr lang="ru-RU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т</a:t>
                      </a: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вердение, старение.</a:t>
                      </a:r>
                    </a:p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76470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Практическая работа №1</a:t>
            </a:r>
            <a:br>
              <a:rPr lang="ru-RU" dirty="0" smtClean="0"/>
            </a:br>
            <a:r>
              <a:rPr lang="ru-RU" dirty="0" smtClean="0"/>
              <a:t> «Сравнительный анализ строительных материалов»</a:t>
            </a:r>
            <a:br>
              <a:rPr lang="ru-RU" dirty="0" smtClean="0"/>
            </a:b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611560" y="1988840"/>
          <a:ext cx="8244407" cy="4536504"/>
        </p:xfrm>
        <a:graphic>
          <a:graphicData uri="http://schemas.openxmlformats.org/drawingml/2006/table">
            <a:tbl>
              <a:tblPr/>
              <a:tblGrid>
                <a:gridCol w="1013429"/>
                <a:gridCol w="864678"/>
                <a:gridCol w="906949"/>
                <a:gridCol w="986140"/>
                <a:gridCol w="1211940"/>
                <a:gridCol w="986140"/>
                <a:gridCol w="1289526"/>
                <a:gridCol w="985605"/>
              </a:tblGrid>
              <a:tr h="97210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Строительный материал</a:t>
                      </a:r>
                      <a:endParaRPr lang="ru-RU" sz="105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696" marR="426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err="1">
                          <a:latin typeface="Times New Roman"/>
                          <a:ea typeface="Calibri"/>
                          <a:cs typeface="Times New Roman"/>
                        </a:rPr>
                        <a:t>Экологичность</a:t>
                      </a:r>
                      <a:endParaRPr lang="ru-RU" sz="105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696" marR="426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Долговечность, прочность</a:t>
                      </a:r>
                      <a:endParaRPr lang="ru-RU" sz="105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696" marR="426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Пожаробезопасность</a:t>
                      </a:r>
                      <a:endParaRPr lang="ru-RU" sz="105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696" marR="426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Тепло- и звукоизоляционные качества</a:t>
                      </a:r>
                      <a:endParaRPr lang="ru-RU" sz="105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696" marR="426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воздухопроницаемость</a:t>
                      </a:r>
                      <a:endParaRPr lang="ru-RU" sz="105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696" marR="426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Гигросскопичность</a:t>
                      </a:r>
                      <a:endParaRPr lang="ru-RU" sz="105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696" marR="426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Стоимость</a:t>
                      </a:r>
                      <a:endParaRPr lang="ru-RU" sz="105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696" marR="426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403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Дерево </a:t>
                      </a:r>
                      <a:endParaRPr lang="ru-RU" sz="105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696" marR="426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2696" marR="426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2696" marR="426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2696" marR="426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2696" marR="426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2696" marR="426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2696" marR="426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2696" marR="426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403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Кирпич</a:t>
                      </a:r>
                      <a:endParaRPr lang="ru-RU" sz="105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696" marR="426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2696" marR="426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2696" marR="426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2696" marR="426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2696" marR="426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2696" marR="426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2696" marR="426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2696" marR="426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403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Газобетон</a:t>
                      </a:r>
                      <a:endParaRPr lang="ru-RU" sz="105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696" marR="426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2696" marR="426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2696" marR="426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2696" marR="426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2696" marR="426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2696" marR="426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2696" marR="426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2696" marR="426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403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Пенобетон</a:t>
                      </a:r>
                      <a:endParaRPr lang="ru-RU" sz="105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696" marR="426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2696" marR="426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2696" marR="426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2696" marR="426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2696" marR="426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2696" marR="426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2696" marR="426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2696" marR="426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4807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Шлакобетон</a:t>
                      </a:r>
                      <a:endParaRPr lang="ru-RU" sz="105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696" marR="426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2696" marR="426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2696" marR="426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2696" marR="426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2696" marR="426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2696" marR="426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2696" marR="426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2696" marR="426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7210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ru-RU" sz="1400" kern="1200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Железобетонные панели</a:t>
                      </a:r>
                    </a:p>
                  </a:txBody>
                  <a:tcPr marL="42696" marR="426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2696" marR="426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2696" marR="426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2696" marR="426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2696" marR="426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2696" marR="426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2696" marR="426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2696" marR="426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4807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Calibri"/>
                          <a:cs typeface="Times New Roman"/>
                        </a:rPr>
                        <a:t>Природный </a:t>
                      </a: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камень</a:t>
                      </a:r>
                      <a:endParaRPr lang="ru-RU" sz="105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696" marR="426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2696" marR="426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2696" marR="426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2696" marR="426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2696" marR="426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2696" marR="426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2696" marR="426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2696" marR="426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9269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Предприятия Ярославской области, производящие строительные материалы</a:t>
            </a:r>
            <a:endParaRPr lang="ru-RU" dirty="0"/>
          </a:p>
        </p:txBody>
      </p:sp>
      <p:pic>
        <p:nvPicPr>
          <p:cNvPr id="1026" name="Picture 2" descr="http://neuroniq.ru/upload/medialibrary/968/%D0%A1%D0%BA%D0%BB%D0%B0%D0%B4_%D0%BF%D1%80%D0%BE%D0%B8%D0%B7%D0%B2%D0%BE%D0%B4%D1%81%D1%82%D0%B2%D0%BE.png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979712" y="2276872"/>
            <a:ext cx="5688632" cy="424492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4868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«Что нам стоит дом построить»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25604" name="Picture 4" descr="https://www.esa.int/var/esa/storage/images/esa_multimedia/images/2018/10/3d-printed_lunar_base_design/17891946-2-eng-GB/3D-printed_lunar_base_design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899592" y="1700808"/>
            <a:ext cx="7490765" cy="446449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dirty="0" smtClean="0"/>
              <a:t>Существительное – урок 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2 прилагательных:</a:t>
            </a:r>
          </a:p>
          <a:p>
            <a:r>
              <a:rPr lang="ru-RU" dirty="0" smtClean="0"/>
              <a:t>3 глагола: </a:t>
            </a:r>
          </a:p>
          <a:p>
            <a:r>
              <a:rPr lang="ru-RU" dirty="0" smtClean="0"/>
              <a:t>Короткое предложение:</a:t>
            </a:r>
          </a:p>
          <a:p>
            <a:r>
              <a:rPr lang="ru-RU" dirty="0" smtClean="0"/>
              <a:t>Эмоции: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avatars.mds.yandex.net/get-pdb/1008348/00ad55b2-25fa-4475-babd-fbd3f8818bb3/s1200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Улыбающееся лицо 4">
            <a:hlinkClick r:id="rId3" action="ppaction://hlinkfile"/>
          </p:cNvPr>
          <p:cNvSpPr/>
          <p:nvPr/>
        </p:nvSpPr>
        <p:spPr>
          <a:xfrm rot="20580056">
            <a:off x="2051720" y="188640"/>
            <a:ext cx="720080" cy="648072"/>
          </a:xfrm>
          <a:prstGeom prst="smileyFac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Тема урока: </a:t>
            </a:r>
            <a:br>
              <a:rPr lang="ru-RU" dirty="0" smtClean="0"/>
            </a:br>
            <a:r>
              <a:rPr lang="ru-RU" dirty="0" smtClean="0"/>
              <a:t>«Строительные материалы: от пещеры до небоскреба»  </a:t>
            </a:r>
            <a:endParaRPr lang="ru-RU" dirty="0"/>
          </a:p>
        </p:txBody>
      </p:sp>
      <p:pic>
        <p:nvPicPr>
          <p:cNvPr id="15364" name="Picture 4" descr="https://img.freepik.com/free-vector/cartoon-cave-isolated-white-background_29190-1058.jpg?size=626&amp;ext=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67544" y="2852936"/>
            <a:ext cx="2549977" cy="2232248"/>
          </a:xfrm>
          <a:prstGeom prst="rect">
            <a:avLst/>
          </a:prstGeom>
          <a:noFill/>
        </p:spPr>
      </p:pic>
      <p:sp>
        <p:nvSpPr>
          <p:cNvPr id="8" name="Выгнутая вверх стрелка 7"/>
          <p:cNvSpPr/>
          <p:nvPr/>
        </p:nvSpPr>
        <p:spPr>
          <a:xfrm>
            <a:off x="3275856" y="2636912"/>
            <a:ext cx="2376264" cy="936104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15366" name="Picture 6" descr="https://i.ya-webdesign.com/images/skyscraper-png-4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779912" y="2801607"/>
            <a:ext cx="5793412" cy="405639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5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53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Вопросы к заданию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dirty="0" smtClean="0"/>
              <a:t>Почему бывают разные жилища?</a:t>
            </a:r>
          </a:p>
          <a:p>
            <a:pPr lvl="0"/>
            <a:r>
              <a:rPr lang="ru-RU" dirty="0" smtClean="0"/>
              <a:t>Какие материалы использовались для возведения домов?</a:t>
            </a:r>
          </a:p>
          <a:p>
            <a:pPr lvl="0"/>
            <a:r>
              <a:rPr lang="ru-RU" dirty="0" smtClean="0"/>
              <a:t>Что влияет на выбор материалов?</a:t>
            </a:r>
          </a:p>
          <a:p>
            <a:pPr lvl="0"/>
            <a:r>
              <a:rPr lang="ru-RU" dirty="0" smtClean="0"/>
              <a:t>Какие дома нужны человеку будущего?</a:t>
            </a:r>
          </a:p>
          <a:p>
            <a:endParaRPr lang="ru-RU" dirty="0"/>
          </a:p>
        </p:txBody>
      </p:sp>
      <p:pic>
        <p:nvPicPr>
          <p:cNvPr id="5" name="Picture 5" descr="27139909-%D0%A1%D1%82%D1%80%D0%BE%D0%B8%D1%82%D0%B5%D0%BB%D1%8C%D0%BD%D0%B0%D1%8F-%D0%BF%D0%BB%D0%BE%D1%89%D0%B0%D0%B4%D0%BA%D0%B0-%D0%BA%D0%B0%D0%BC%D0%B5%D0%BD%D1%89%D0%B8%D0%BA-%D1%80%D0%B0%D0%B1%D0%BE%D1%87%D0%B8%D0%B9-%D0%B2-%D0%BA%D0%B0%D1%81%D0%BA%D0%B5-%D0%B7%D0%B4%D0%B0%D0%BD%D0%B8%D0%B5-%D0%B8%D0%B7-%D0%BA%D1%80%D0%B0%D1%81%D0%BD%D0%BE%D0%B3%D0%BE-%D0%BA%D0%B8%D1%80%D0%BF%D0%B8%D1%87%D0%B0-%D1%81%D1%82%D0%B5%D0%BD%D1%8B-%D1%81-%D1%88%D0%BF%D0%B0%D1%82%D0%B5%D0%BB%D1%8C-%D0%B2%D0%B5%D0%BA%D1%82%D0%BE%D1%80%D0%BD%D1%8B%D0%B5-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292080" y="4375903"/>
            <a:ext cx="3851920" cy="248209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76470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Цель урока- познакомиться с материалами из которых можно построить хороший дом.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Picture 2" descr="http://www.playcast.ru/uploads/2015/03/11/12592046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771800" y="3284984"/>
            <a:ext cx="3579748" cy="3293369"/>
          </a:xfrm>
          <a:prstGeom prst="rect">
            <a:avLst/>
          </a:prstGeom>
          <a:noFill/>
        </p:spPr>
      </p:pic>
      <p:sp>
        <p:nvSpPr>
          <p:cNvPr id="5" name="Выгнутая вверх стрелка 4"/>
          <p:cNvSpPr/>
          <p:nvPr/>
        </p:nvSpPr>
        <p:spPr>
          <a:xfrm>
            <a:off x="1619672" y="3429000"/>
            <a:ext cx="2016224" cy="720080"/>
          </a:xfrm>
          <a:prstGeom prst="curvedDownArrow">
            <a:avLst>
              <a:gd name="adj1" fmla="val 25000"/>
              <a:gd name="adj2" fmla="val 50000"/>
              <a:gd name="adj3" fmla="val 1701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 какой дом хороший?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Критерии:</a:t>
            </a:r>
          </a:p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2694285"/>
          </a:xfrm>
        </p:spPr>
        <p:txBody>
          <a:bodyPr>
            <a:normAutofit/>
          </a:bodyPr>
          <a:lstStyle/>
          <a:p>
            <a:r>
              <a:rPr lang="ru-RU" dirty="0" smtClean="0"/>
              <a:t>Прочный;</a:t>
            </a:r>
          </a:p>
          <a:p>
            <a:r>
              <a:rPr lang="ru-RU" dirty="0" smtClean="0"/>
              <a:t>Надежный;</a:t>
            </a:r>
          </a:p>
          <a:p>
            <a:r>
              <a:rPr lang="ru-RU" dirty="0" smtClean="0"/>
              <a:t>Теплый;</a:t>
            </a:r>
          </a:p>
          <a:p>
            <a:r>
              <a:rPr lang="ru-RU" dirty="0" err="1" smtClean="0"/>
              <a:t>Экологичный</a:t>
            </a:r>
            <a:r>
              <a:rPr lang="ru-RU" dirty="0" smtClean="0"/>
              <a:t>;</a:t>
            </a:r>
          </a:p>
          <a:p>
            <a:r>
              <a:rPr lang="ru-RU" dirty="0" smtClean="0"/>
              <a:t>Безопасный;</a:t>
            </a:r>
          </a:p>
          <a:p>
            <a:r>
              <a:rPr lang="ru-RU" dirty="0" smtClean="0"/>
              <a:t>Недорогой;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algn="r"/>
            <a:r>
              <a:rPr lang="ru-RU" dirty="0" smtClean="0"/>
              <a:t>Критерии:</a:t>
            </a:r>
          </a:p>
          <a:p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2838301"/>
          </a:xfrm>
        </p:spPr>
        <p:txBody>
          <a:bodyPr/>
          <a:lstStyle/>
          <a:p>
            <a:pPr algn="r"/>
            <a:r>
              <a:rPr lang="ru-RU" dirty="0" smtClean="0"/>
              <a:t>Долговечный;</a:t>
            </a:r>
          </a:p>
          <a:p>
            <a:pPr algn="r"/>
            <a:r>
              <a:rPr lang="ru-RU" dirty="0" smtClean="0"/>
              <a:t>Красивый;</a:t>
            </a:r>
          </a:p>
          <a:p>
            <a:pPr algn="r"/>
            <a:r>
              <a:rPr lang="ru-RU" dirty="0" smtClean="0"/>
              <a:t>Практичный;</a:t>
            </a:r>
          </a:p>
          <a:p>
            <a:pPr algn="r"/>
            <a:r>
              <a:rPr lang="ru-RU" dirty="0" smtClean="0"/>
              <a:t>Современный;</a:t>
            </a:r>
          </a:p>
          <a:p>
            <a:pPr algn="r"/>
            <a:r>
              <a:rPr lang="ru-RU" dirty="0" smtClean="0"/>
              <a:t>Удобный;</a:t>
            </a:r>
          </a:p>
          <a:p>
            <a:pPr algn="r"/>
            <a:r>
              <a:rPr lang="ru-RU" dirty="0" smtClean="0"/>
              <a:t>Просторный;</a:t>
            </a:r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18434" name="Picture 2" descr="https://images.golos.io/DQmZ36GiYUnirEwJE26J438GXjwAnqszpztJvFc6aXSP4Lz/3Houses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987824" y="4293096"/>
            <a:ext cx="3410093" cy="2808312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827584" y="2132856"/>
            <a:ext cx="2736304" cy="432048"/>
          </a:xfrm>
          <a:prstGeom prst="rect">
            <a:avLst/>
          </a:prstGeom>
          <a:solidFill>
            <a:srgbClr val="FFCCCC"/>
          </a:solidFill>
          <a:ln>
            <a:solidFill>
              <a:srgbClr val="FF33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827584" y="2564904"/>
            <a:ext cx="2736304" cy="432048"/>
          </a:xfrm>
          <a:prstGeom prst="rect">
            <a:avLst/>
          </a:prstGeom>
          <a:solidFill>
            <a:srgbClr val="FFCCCC"/>
          </a:solidFill>
          <a:ln>
            <a:solidFill>
              <a:srgbClr val="FF33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827584" y="2996952"/>
            <a:ext cx="2736304" cy="432048"/>
          </a:xfrm>
          <a:prstGeom prst="rect">
            <a:avLst/>
          </a:prstGeom>
          <a:solidFill>
            <a:srgbClr val="FFCCCC"/>
          </a:solidFill>
          <a:ln>
            <a:solidFill>
              <a:srgbClr val="FF33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827584" y="3429000"/>
            <a:ext cx="2736304" cy="432048"/>
          </a:xfrm>
          <a:prstGeom prst="rect">
            <a:avLst/>
          </a:prstGeom>
          <a:solidFill>
            <a:srgbClr val="FFCCCC"/>
          </a:solidFill>
          <a:ln>
            <a:solidFill>
              <a:srgbClr val="FF33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827584" y="3861048"/>
            <a:ext cx="2736304" cy="432048"/>
          </a:xfrm>
          <a:prstGeom prst="rect">
            <a:avLst/>
          </a:prstGeom>
          <a:solidFill>
            <a:srgbClr val="FFCCCC"/>
          </a:solidFill>
          <a:ln>
            <a:solidFill>
              <a:srgbClr val="FF33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827584" y="4293096"/>
            <a:ext cx="2736304" cy="432048"/>
          </a:xfrm>
          <a:prstGeom prst="rect">
            <a:avLst/>
          </a:prstGeom>
          <a:solidFill>
            <a:srgbClr val="FFCCCC"/>
          </a:solidFill>
          <a:ln>
            <a:solidFill>
              <a:srgbClr val="FF33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6156176" y="2132856"/>
            <a:ext cx="2736304" cy="432048"/>
          </a:xfrm>
          <a:prstGeom prst="rect">
            <a:avLst/>
          </a:prstGeom>
          <a:solidFill>
            <a:srgbClr val="FFCCCC"/>
          </a:solidFill>
          <a:ln>
            <a:solidFill>
              <a:srgbClr val="FF33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6156176" y="2564904"/>
            <a:ext cx="2736304" cy="432048"/>
          </a:xfrm>
          <a:prstGeom prst="rect">
            <a:avLst/>
          </a:prstGeom>
          <a:solidFill>
            <a:srgbClr val="FFCCCC"/>
          </a:solidFill>
          <a:ln>
            <a:solidFill>
              <a:srgbClr val="FF33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6156176" y="2996952"/>
            <a:ext cx="2736304" cy="432048"/>
          </a:xfrm>
          <a:prstGeom prst="rect">
            <a:avLst/>
          </a:prstGeom>
          <a:solidFill>
            <a:srgbClr val="FFCCCC"/>
          </a:solidFill>
          <a:ln>
            <a:solidFill>
              <a:srgbClr val="FF33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6156176" y="3429000"/>
            <a:ext cx="2736304" cy="432048"/>
          </a:xfrm>
          <a:prstGeom prst="rect">
            <a:avLst/>
          </a:prstGeom>
          <a:solidFill>
            <a:srgbClr val="FFCCCC"/>
          </a:solidFill>
          <a:ln>
            <a:solidFill>
              <a:srgbClr val="FF33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6156176" y="3861048"/>
            <a:ext cx="2736304" cy="432048"/>
          </a:xfrm>
          <a:prstGeom prst="rect">
            <a:avLst/>
          </a:prstGeom>
          <a:solidFill>
            <a:srgbClr val="FFCCCC"/>
          </a:solidFill>
          <a:ln>
            <a:solidFill>
              <a:srgbClr val="FF33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6156176" y="4293096"/>
            <a:ext cx="2736304" cy="432048"/>
          </a:xfrm>
          <a:prstGeom prst="rect">
            <a:avLst/>
          </a:prstGeom>
          <a:solidFill>
            <a:srgbClr val="FFCCCC"/>
          </a:solidFill>
          <a:ln>
            <a:solidFill>
              <a:srgbClr val="FF33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4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8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51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2" fill="hold">
                      <p:stCondLst>
                        <p:cond delay="0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5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58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9" fill="hold">
                      <p:stCondLst>
                        <p:cond delay="0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2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65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6" fill="hold">
                      <p:stCondLst>
                        <p:cond delay="0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9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72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3" fill="hold">
                      <p:stCondLst>
                        <p:cond delay="0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6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79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0" fill="hold">
                      <p:stCondLst>
                        <p:cond delay="0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83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https://cf.ppt-online.org/files/slide/g/gXnOGlWwaAIdis76ymP0utzKTkp9fqcjrbMx5U/slide-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108520" y="0"/>
            <a:ext cx="961256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s://cf.ppt-online.org/files/slide/g/gXnOGlWwaAIdis76ymP0utzKTkp9fqcjrbMx5U/slide-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202" name="Rectangle 2"/>
          <p:cNvSpPr>
            <a:spLocks noGrp="1" noChangeArrowheads="1"/>
          </p:cNvSpPr>
          <p:nvPr>
            <p:ph type="title"/>
          </p:nvPr>
        </p:nvSpPr>
        <p:spPr>
          <a:xfrm>
            <a:off x="971550" y="188913"/>
            <a:ext cx="7315200" cy="715962"/>
          </a:xfrm>
        </p:spPr>
        <p:txBody>
          <a:bodyPr/>
          <a:lstStyle/>
          <a:p>
            <a:pPr algn="ctr"/>
            <a:r>
              <a:rPr lang="ru-RU" sz="3600">
                <a:solidFill>
                  <a:srgbClr val="B92D14"/>
                </a:solidFill>
              </a:rPr>
              <a:t>Строительные материалы:</a:t>
            </a:r>
          </a:p>
        </p:txBody>
      </p:sp>
      <p:sp>
        <p:nvSpPr>
          <p:cNvPr id="1792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55650" y="1341438"/>
            <a:ext cx="3671888" cy="4751387"/>
          </a:xfrm>
        </p:spPr>
        <p:txBody>
          <a:bodyPr/>
          <a:lstStyle/>
          <a:p>
            <a:r>
              <a:rPr lang="ru-RU" sz="2800">
                <a:solidFill>
                  <a:schemeClr val="accent1"/>
                </a:solidFill>
              </a:rPr>
              <a:t>Древесина</a:t>
            </a:r>
          </a:p>
          <a:p>
            <a:r>
              <a:rPr lang="ru-RU" sz="2800">
                <a:solidFill>
                  <a:schemeClr val="accent1"/>
                </a:solidFill>
              </a:rPr>
              <a:t>Камень</a:t>
            </a:r>
          </a:p>
          <a:p>
            <a:r>
              <a:rPr lang="ru-RU" sz="2800">
                <a:solidFill>
                  <a:schemeClr val="accent1"/>
                </a:solidFill>
              </a:rPr>
              <a:t>Кирпич</a:t>
            </a:r>
          </a:p>
          <a:p>
            <a:r>
              <a:rPr lang="ru-RU" sz="2800">
                <a:solidFill>
                  <a:schemeClr val="accent1"/>
                </a:solidFill>
              </a:rPr>
              <a:t>Бетон</a:t>
            </a:r>
          </a:p>
          <a:p>
            <a:r>
              <a:rPr lang="ru-RU" sz="2800">
                <a:solidFill>
                  <a:schemeClr val="accent1"/>
                </a:solidFill>
              </a:rPr>
              <a:t>Сталь</a:t>
            </a:r>
          </a:p>
          <a:p>
            <a:r>
              <a:rPr lang="ru-RU" sz="2800">
                <a:solidFill>
                  <a:schemeClr val="accent1"/>
                </a:solidFill>
              </a:rPr>
              <a:t>Стекло</a:t>
            </a:r>
          </a:p>
          <a:p>
            <a:r>
              <a:rPr lang="ru-RU" sz="2800">
                <a:solidFill>
                  <a:schemeClr val="accent1"/>
                </a:solidFill>
              </a:rPr>
              <a:t>Пластмасса</a:t>
            </a:r>
          </a:p>
          <a:p>
            <a:r>
              <a:rPr lang="ru-RU" sz="2800">
                <a:solidFill>
                  <a:schemeClr val="accent1"/>
                </a:solidFill>
              </a:rPr>
              <a:t>Железобетон</a:t>
            </a:r>
          </a:p>
          <a:p>
            <a:r>
              <a:rPr lang="ru-RU" sz="2800">
                <a:solidFill>
                  <a:schemeClr val="accent1"/>
                </a:solidFill>
              </a:rPr>
              <a:t>Металлопластик</a:t>
            </a:r>
          </a:p>
          <a:p>
            <a:endParaRPr lang="ru-RU" sz="2800">
              <a:solidFill>
                <a:schemeClr val="accent1"/>
              </a:solidFill>
            </a:endParaRPr>
          </a:p>
          <a:p>
            <a:pPr>
              <a:buFontTx/>
              <a:buNone/>
            </a:pPr>
            <a:endParaRPr lang="ru-RU" sz="2800"/>
          </a:p>
        </p:txBody>
      </p:sp>
      <p:sp>
        <p:nvSpPr>
          <p:cNvPr id="5" name="TextBox 4"/>
          <p:cNvSpPr txBox="1"/>
          <p:nvPr/>
        </p:nvSpPr>
        <p:spPr>
          <a:xfrm>
            <a:off x="1979712" y="6165304"/>
            <a:ext cx="57606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/>
              <a:t>Какие материалы выбрать ?</a:t>
            </a:r>
            <a:endParaRPr lang="ru-RU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192</TotalTime>
  <Words>213</Words>
  <Application>Microsoft Office PowerPoint</Application>
  <PresentationFormat>Экран (4:3)</PresentationFormat>
  <Paragraphs>64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Добро пожаловать  на урок!!!</vt:lpstr>
      <vt:lpstr>Слайд 2</vt:lpstr>
      <vt:lpstr>Тема урока:  «Строительные материалы: от пещеры до небоскреба»  </vt:lpstr>
      <vt:lpstr>Вопросы к заданию</vt:lpstr>
      <vt:lpstr>Цель урока- познакомиться с материалами из которых можно построить хороший дом. </vt:lpstr>
      <vt:lpstr>А какой дом хороший?</vt:lpstr>
      <vt:lpstr>Слайд 7</vt:lpstr>
      <vt:lpstr>Слайд 8</vt:lpstr>
      <vt:lpstr>Строительные материалы:</vt:lpstr>
      <vt:lpstr>Основные свойства строительных материалов</vt:lpstr>
      <vt:lpstr>Практическая работа №1  «Сравнительный анализ строительных материалов» </vt:lpstr>
      <vt:lpstr>Предприятия Ярославской области, производящие строительные материалы</vt:lpstr>
      <vt:lpstr>«Что нам стоит дом построить» </vt:lpstr>
      <vt:lpstr>Существительное – урок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Добро пожаловать  на урок!!!</dc:title>
  <dc:creator>User</dc:creator>
  <cp:lastModifiedBy>RePack by SPecialiST</cp:lastModifiedBy>
  <cp:revision>24</cp:revision>
  <dcterms:created xsi:type="dcterms:W3CDTF">2019-05-30T06:11:05Z</dcterms:created>
  <dcterms:modified xsi:type="dcterms:W3CDTF">2019-12-09T11:15:45Z</dcterms:modified>
</cp:coreProperties>
</file>