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1" r:id="rId4"/>
    <p:sldId id="263" r:id="rId5"/>
    <p:sldId id="264" r:id="rId6"/>
    <p:sldId id="287" r:id="rId7"/>
    <p:sldId id="279" r:id="rId8"/>
    <p:sldId id="277" r:id="rId9"/>
    <p:sldId id="281" r:id="rId10"/>
    <p:sldId id="283" r:id="rId11"/>
    <p:sldId id="290" r:id="rId12"/>
    <p:sldId id="270" r:id="rId13"/>
    <p:sldId id="275" r:id="rId14"/>
    <p:sldId id="273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5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5CFA-8635-4765-B379-80720864C004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C658-5D6C-42C3-98DB-5F0AFD454B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080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5CFA-8635-4765-B379-80720864C004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C658-5D6C-42C3-98DB-5F0AFD454B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801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5CFA-8635-4765-B379-80720864C004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C658-5D6C-42C3-98DB-5F0AFD454B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718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5CFA-8635-4765-B379-80720864C004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C658-5D6C-42C3-98DB-5F0AFD454B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985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5CFA-8635-4765-B379-80720864C004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C658-5D6C-42C3-98DB-5F0AFD454B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004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5CFA-8635-4765-B379-80720864C004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C658-5D6C-42C3-98DB-5F0AFD454B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610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5CFA-8635-4765-B379-80720864C004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C658-5D6C-42C3-98DB-5F0AFD454B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068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5CFA-8635-4765-B379-80720864C004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C658-5D6C-42C3-98DB-5F0AFD454B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286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5CFA-8635-4765-B379-80720864C004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C658-5D6C-42C3-98DB-5F0AFD454B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510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5CFA-8635-4765-B379-80720864C004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C658-5D6C-42C3-98DB-5F0AFD454B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600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5CFA-8635-4765-B379-80720864C004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C658-5D6C-42C3-98DB-5F0AFD454B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407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305CFA-8635-4765-B379-80720864C004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AC658-5D6C-42C3-98DB-5F0AFD454B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242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58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7.jpeg"/><Relationship Id="rId5" Type="http://schemas.openxmlformats.org/officeDocument/2006/relationships/image" Target="../media/image56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7" Type="http://schemas.openxmlformats.org/officeDocument/2006/relationships/image" Target="../media/image64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jpeg"/><Relationship Id="rId5" Type="http://schemas.openxmlformats.org/officeDocument/2006/relationships/image" Target="../media/image62.png"/><Relationship Id="rId4" Type="http://schemas.openxmlformats.org/officeDocument/2006/relationships/image" Target="../media/image6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7" Type="http://schemas.openxmlformats.org/officeDocument/2006/relationships/image" Target="../media/image70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3.jpeg"/><Relationship Id="rId4" Type="http://schemas.openxmlformats.org/officeDocument/2006/relationships/image" Target="../media/image7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13" Type="http://schemas.openxmlformats.org/officeDocument/2006/relationships/image" Target="../media/image39.png"/><Relationship Id="rId3" Type="http://schemas.openxmlformats.org/officeDocument/2006/relationships/image" Target="../media/image30.jpeg"/><Relationship Id="rId7" Type="http://schemas.openxmlformats.org/officeDocument/2006/relationships/image" Target="../media/image17.png"/><Relationship Id="rId12" Type="http://schemas.openxmlformats.org/officeDocument/2006/relationships/image" Target="../media/image38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jpeg"/><Relationship Id="rId11" Type="http://schemas.openxmlformats.org/officeDocument/2006/relationships/image" Target="../media/image37.jpeg"/><Relationship Id="rId5" Type="http://schemas.openxmlformats.org/officeDocument/2006/relationships/image" Target="../media/image32.jpeg"/><Relationship Id="rId10" Type="http://schemas.openxmlformats.org/officeDocument/2006/relationships/image" Target="../media/image36.jpeg"/><Relationship Id="rId4" Type="http://schemas.openxmlformats.org/officeDocument/2006/relationships/image" Target="../media/image31.jpeg"/><Relationship Id="rId9" Type="http://schemas.openxmlformats.org/officeDocument/2006/relationships/image" Target="../media/image35.jpeg"/><Relationship Id="rId14" Type="http://schemas.openxmlformats.org/officeDocument/2006/relationships/image" Target="../media/image4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13" Type="http://schemas.openxmlformats.org/officeDocument/2006/relationships/image" Target="../media/image51.png"/><Relationship Id="rId3" Type="http://schemas.openxmlformats.org/officeDocument/2006/relationships/image" Target="../media/image42.jpeg"/><Relationship Id="rId7" Type="http://schemas.openxmlformats.org/officeDocument/2006/relationships/image" Target="../media/image2.png"/><Relationship Id="rId12" Type="http://schemas.openxmlformats.org/officeDocument/2006/relationships/image" Target="../media/image50.jpeg"/><Relationship Id="rId2" Type="http://schemas.openxmlformats.org/officeDocument/2006/relationships/image" Target="../media/image41.jpeg"/><Relationship Id="rId16" Type="http://schemas.openxmlformats.org/officeDocument/2006/relationships/image" Target="../media/image5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5.png"/><Relationship Id="rId11" Type="http://schemas.openxmlformats.org/officeDocument/2006/relationships/image" Target="../media/image49.jpeg"/><Relationship Id="rId5" Type="http://schemas.openxmlformats.org/officeDocument/2006/relationships/image" Target="../media/image44.jpeg"/><Relationship Id="rId15" Type="http://schemas.openxmlformats.org/officeDocument/2006/relationships/image" Target="../media/image53.png"/><Relationship Id="rId10" Type="http://schemas.openxmlformats.org/officeDocument/2006/relationships/image" Target="../media/image48.jpeg"/><Relationship Id="rId4" Type="http://schemas.openxmlformats.org/officeDocument/2006/relationships/image" Target="../media/image43.jpeg"/><Relationship Id="rId9" Type="http://schemas.openxmlformats.org/officeDocument/2006/relationships/image" Target="../media/image47.jpeg"/><Relationship Id="rId14" Type="http://schemas.openxmlformats.org/officeDocument/2006/relationships/image" Target="../media/image5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РУГ\Desktop\shablon-daryi-oseni-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7504" y="116632"/>
            <a:ext cx="8928992" cy="6609024"/>
          </a:xfrm>
          <a:prstGeom prst="rect">
            <a:avLst/>
          </a:prstGeom>
          <a:ln w="2286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107504" y="2852936"/>
            <a:ext cx="8928992" cy="259228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8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2996952"/>
            <a:ext cx="748883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>
                <a:ln w="11430">
                  <a:solidFill>
                    <a:srgbClr val="FFFF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Проект </a:t>
            </a:r>
          </a:p>
          <a:p>
            <a:pPr algn="ctr"/>
            <a:r>
              <a:rPr lang="ru-RU" sz="7200" b="1" spc="50" dirty="0">
                <a:ln w="11430">
                  <a:solidFill>
                    <a:srgbClr val="FFFF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«НАШ ОГОРОД»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7" name="Picture 3" descr="G:\DCIM\141_FUJI\DSCF111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644" y="1169318"/>
            <a:ext cx="4038600" cy="3028950"/>
          </a:xfrm>
          <a:prstGeom prst="rect">
            <a:avLst/>
          </a:prstGeom>
          <a:noFill/>
        </p:spPr>
      </p:pic>
      <p:pic>
        <p:nvPicPr>
          <p:cNvPr id="6" name="Picture 6" descr="http://cliparting.com/wp-content/uploads/2016/06/Grass-clip-art-to-download-clipartcow-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877272"/>
            <a:ext cx="9144000" cy="980728"/>
          </a:xfrm>
          <a:prstGeom prst="rect">
            <a:avLst/>
          </a:prstGeom>
          <a:noFill/>
        </p:spPr>
      </p:pic>
      <p:pic>
        <p:nvPicPr>
          <p:cNvPr id="7" name="Picture 2" descr="http://vignette1.wikia.nocookie.net/dragonball/images/3/38/Clouds.png/revision/latest?cb=2013030704273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0"/>
            <a:ext cx="2265588" cy="1340768"/>
          </a:xfrm>
          <a:prstGeom prst="rect">
            <a:avLst/>
          </a:prstGeom>
          <a:noFill/>
        </p:spPr>
      </p:pic>
      <p:pic>
        <p:nvPicPr>
          <p:cNvPr id="15361" name="Picture 1" descr="C:\Users\ДРУГ\Desktop\1.jpg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4293096"/>
            <a:ext cx="2729880" cy="2047410"/>
          </a:xfrm>
          <a:prstGeom prst="rect">
            <a:avLst/>
          </a:prstGeom>
          <a:noFill/>
        </p:spPr>
      </p:pic>
      <p:pic>
        <p:nvPicPr>
          <p:cNvPr id="8" name="Picture 1" descr="C:\Users\ДРУГ\Desktop\огород\DSC_0247.jpg">
            <a:extLst>
              <a:ext uri="{FF2B5EF4-FFF2-40B4-BE49-F238E27FC236}">
                <a16:creationId xmlns:a16="http://schemas.microsoft.com/office/drawing/2014/main" id="{AC998DFF-3284-490C-AAF7-3FD28BFBBE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1332" y="1800153"/>
            <a:ext cx="4038599" cy="2925461"/>
          </a:xfrm>
          <a:prstGeom prst="rect">
            <a:avLst/>
          </a:prstGeom>
          <a:noFill/>
        </p:spPr>
      </p:pic>
      <p:pic>
        <p:nvPicPr>
          <p:cNvPr id="10" name="Picture 4" descr="http://2.bp.blogspot.com/-bRMEAcgiU70/URZiJk1_6DI/AAAAAAAAtn0/MS1Tap15y6k/s1600/cliparts8.png">
            <a:extLst>
              <a:ext uri="{FF2B5EF4-FFF2-40B4-BE49-F238E27FC236}">
                <a16:creationId xmlns:a16="http://schemas.microsoft.com/office/drawing/2014/main" id="{93E230DE-9390-45C1-A534-0858FE7666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6254" y="-25127"/>
            <a:ext cx="2687756" cy="27089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7092280" cy="1143000"/>
          </a:xfrm>
        </p:spPr>
        <p:txBody>
          <a:bodyPr>
            <a:normAutofit/>
          </a:bodyPr>
          <a:lstStyle/>
          <a:p>
            <a:r>
              <a:rPr lang="ru-RU" sz="3100" dirty="0"/>
              <a:t>Чтение художественной литературы</a:t>
            </a:r>
            <a:r>
              <a:rPr lang="ru-RU" dirty="0"/>
              <a:t>: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7"/>
            <a:ext cx="8229600" cy="3168352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600" dirty="0" err="1"/>
              <a:t>Свен</a:t>
            </a:r>
            <a:r>
              <a:rPr lang="ru-RU" sz="2600" dirty="0"/>
              <a:t> </a:t>
            </a:r>
            <a:r>
              <a:rPr lang="ru-RU" sz="2600" dirty="0" err="1"/>
              <a:t>Нурдквист</a:t>
            </a:r>
            <a:r>
              <a:rPr lang="ru-RU" sz="2600" dirty="0"/>
              <a:t>: «Переполох в огороде», «Чужак в огороде», Агния </a:t>
            </a:r>
            <a:r>
              <a:rPr lang="ru-RU" sz="2600" dirty="0" err="1"/>
              <a:t>Барто</a:t>
            </a:r>
            <a:r>
              <a:rPr lang="ru-RU" sz="2600" dirty="0"/>
              <a:t>: «Нарисуем огород», «Было у бабушки сорок внучат». Ю. </a:t>
            </a:r>
            <a:r>
              <a:rPr lang="ru-RU" sz="2600" dirty="0" err="1"/>
              <a:t>Тувим</a:t>
            </a:r>
            <a:r>
              <a:rPr lang="ru-RU" sz="2600" dirty="0"/>
              <a:t> «Овощи», Т. Шорыгина: «Летний дождик», «Корзина овощей», «Росток», Я. </a:t>
            </a:r>
            <a:r>
              <a:rPr lang="ru-RU" sz="2600" dirty="0" err="1"/>
              <a:t>Бжехва</a:t>
            </a:r>
            <a:r>
              <a:rPr lang="ru-RU" sz="2600" dirty="0"/>
              <a:t> «Помидор», Т. Бокова «Праздник урожая». В.Степанов «Был у зайца огород», Р.н.с. «Вершки – корешки», Н. Носов «Огурцы» и др.</a:t>
            </a:r>
          </a:p>
          <a:p>
            <a:pPr marL="0" indent="0" algn="just">
              <a:buNone/>
            </a:pPr>
            <a:r>
              <a:rPr lang="ru-RU" sz="2600" dirty="0"/>
              <a:t>     Расширять знания детей о значении огорода для людей, познакомить детей с тем, какие культуры выращивают на огородах .</a:t>
            </a:r>
          </a:p>
          <a:p>
            <a:endParaRPr lang="ru-RU" dirty="0"/>
          </a:p>
        </p:txBody>
      </p:sp>
      <p:pic>
        <p:nvPicPr>
          <p:cNvPr id="8194" name="Picture 2" descr="http://bookashka.co.uk/image/catalog/albus-corvus/sven-nurdkvist/perepolokh/titl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677" y="4430576"/>
            <a:ext cx="863911" cy="1171972"/>
          </a:xfrm>
          <a:prstGeom prst="rect">
            <a:avLst/>
          </a:prstGeom>
          <a:noFill/>
        </p:spPr>
      </p:pic>
      <p:pic>
        <p:nvPicPr>
          <p:cNvPr id="8198" name="Picture 6" descr="http://www.booqs.ru/products_pictures/89667_bi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6662" y="4600507"/>
            <a:ext cx="1034405" cy="1047335"/>
          </a:xfrm>
          <a:prstGeom prst="rect">
            <a:avLst/>
          </a:prstGeom>
          <a:noFill/>
        </p:spPr>
      </p:pic>
      <p:pic>
        <p:nvPicPr>
          <p:cNvPr id="8202" name="Picture 10" descr="http://www.booksiti.net.ru/books/893435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96657" y="4581129"/>
            <a:ext cx="863912" cy="1145091"/>
          </a:xfrm>
          <a:prstGeom prst="rect">
            <a:avLst/>
          </a:prstGeom>
          <a:noFill/>
        </p:spPr>
      </p:pic>
      <p:pic>
        <p:nvPicPr>
          <p:cNvPr id="9" name="Picture 6" descr="http://cliparting.com/wp-content/uploads/2016/06/Grass-clip-art-to-download-clipartcow-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65304"/>
            <a:ext cx="9144000" cy="692696"/>
          </a:xfrm>
          <a:prstGeom prst="rect">
            <a:avLst/>
          </a:prstGeom>
          <a:noFill/>
        </p:spPr>
      </p:pic>
      <p:pic>
        <p:nvPicPr>
          <p:cNvPr id="8204" name="Picture 12" descr="http://skupiknigi.ru/image/Large/multimedia/books_covers/100596012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6906" y="4494271"/>
            <a:ext cx="863912" cy="1195135"/>
          </a:xfrm>
          <a:prstGeom prst="rect">
            <a:avLst/>
          </a:prstGeom>
          <a:noFill/>
        </p:spPr>
      </p:pic>
      <p:pic>
        <p:nvPicPr>
          <p:cNvPr id="8206" name="Picture 14" descr="http://skazvikt.ucoz.ru/_pu/16/7495110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5679" y="4497301"/>
            <a:ext cx="863911" cy="11487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6250" y="40036"/>
            <a:ext cx="6275040" cy="1143000"/>
          </a:xfrm>
        </p:spPr>
        <p:txBody>
          <a:bodyPr/>
          <a:lstStyle/>
          <a:p>
            <a:r>
              <a:rPr lang="ru-RU" dirty="0"/>
              <a:t>Дидактические игры: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2209" y="963961"/>
            <a:ext cx="8352927" cy="1588740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2400" b="1" dirty="0"/>
              <a:t>       «Овощи и фрукты», «Опиши овощ», «Угадай, что это», «Вершки-корешки», «Четвёртый лишний», Игра-лото «В саду, на поле, огороде», «Один - много», «Чудесный мешочек», «Узнай на вкус», «Что пропало?», « Подбери пару», «Что сажают в огороде?»</a:t>
            </a:r>
          </a:p>
          <a:p>
            <a:pPr marL="0" indent="0" algn="just">
              <a:buNone/>
            </a:pPr>
            <a:r>
              <a:rPr lang="ru-RU" sz="2400" b="1" dirty="0"/>
              <a:t>       Расширение словарного запаса, классификация растений по месту произрастания: различие овощей и фруктов. </a:t>
            </a:r>
          </a:p>
        </p:txBody>
      </p:sp>
      <p:pic>
        <p:nvPicPr>
          <p:cNvPr id="32769" name="Picture 1" descr="G:\DCIM\101CANON\IMG_85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209" y="2552701"/>
            <a:ext cx="3024336" cy="2016224"/>
          </a:xfrm>
          <a:prstGeom prst="rect">
            <a:avLst/>
          </a:prstGeom>
          <a:noFill/>
        </p:spPr>
      </p:pic>
      <p:pic>
        <p:nvPicPr>
          <p:cNvPr id="32770" name="Picture 2" descr="G:\DCIM\101CANON\IMG_85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106" y="2552701"/>
            <a:ext cx="3024335" cy="2016224"/>
          </a:xfrm>
          <a:prstGeom prst="rect">
            <a:avLst/>
          </a:prstGeom>
          <a:noFill/>
        </p:spPr>
      </p:pic>
      <p:pic>
        <p:nvPicPr>
          <p:cNvPr id="6" name="Picture 2" descr="C:\Users\ДРУГ\Pictures\сад 2015-2016 год\5 2015 день здоровья\IMG_3983.JPG">
            <a:extLst>
              <a:ext uri="{FF2B5EF4-FFF2-40B4-BE49-F238E27FC236}">
                <a16:creationId xmlns:a16="http://schemas.microsoft.com/office/drawing/2014/main" id="{1D56ED3E-A3F9-4018-A8E2-458CB73A1B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209" y="4695661"/>
            <a:ext cx="3024336" cy="2016225"/>
          </a:xfrm>
          <a:prstGeom prst="rect">
            <a:avLst/>
          </a:prstGeom>
          <a:noFill/>
        </p:spPr>
      </p:pic>
      <p:pic>
        <p:nvPicPr>
          <p:cNvPr id="7" name="Picture 3" descr="C:\Users\ДРУГ\Pictures\сад 2015-2016 год\5 2015 день здоровья\IMG_3986.JPG">
            <a:extLst>
              <a:ext uri="{FF2B5EF4-FFF2-40B4-BE49-F238E27FC236}">
                <a16:creationId xmlns:a16="http://schemas.microsoft.com/office/drawing/2014/main" id="{4451B5BC-46DD-41F2-9957-C592D36648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103" y="4638347"/>
            <a:ext cx="3024338" cy="2016225"/>
          </a:xfrm>
          <a:prstGeom prst="rect">
            <a:avLst/>
          </a:prstGeom>
          <a:noFill/>
        </p:spPr>
      </p:pic>
      <p:pic>
        <p:nvPicPr>
          <p:cNvPr id="8" name="Picture 4" descr="C:\Users\ДРУГ\Desktop\1414409649_bezimeni-2.jpg">
            <a:extLst>
              <a:ext uri="{FF2B5EF4-FFF2-40B4-BE49-F238E27FC236}">
                <a16:creationId xmlns:a16="http://schemas.microsoft.com/office/drawing/2014/main" id="{34AB3282-B6C1-475D-B63C-B08BBE5D3D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3092" y="3560813"/>
            <a:ext cx="2504465" cy="1800084"/>
          </a:xfrm>
          <a:prstGeom prst="rect">
            <a:avLst/>
          </a:prstGeom>
          <a:noFill/>
        </p:spPr>
      </p:pic>
      <p:pic>
        <p:nvPicPr>
          <p:cNvPr id="9" name="Picture 2" descr="http://vignette1.wikia.nocookie.net/dragonball/images/3/38/Clouds.png/revision/latest?cb=20130307042738">
            <a:extLst>
              <a:ext uri="{FF2B5EF4-FFF2-40B4-BE49-F238E27FC236}">
                <a16:creationId xmlns:a16="http://schemas.microsoft.com/office/drawing/2014/main" id="{2CAD0191-7EB2-4898-83B0-E705A8578F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6909" y="56910"/>
            <a:ext cx="1724882" cy="10207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599" y="207644"/>
            <a:ext cx="6905625" cy="779462"/>
          </a:xfrm>
        </p:spPr>
        <p:txBody>
          <a:bodyPr/>
          <a:lstStyle/>
          <a:p>
            <a:r>
              <a:rPr lang="ru-RU" b="1" dirty="0"/>
              <a:t>Подвижные игры</a:t>
            </a:r>
            <a:r>
              <a:rPr lang="ru-RU" dirty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4511" y="987107"/>
            <a:ext cx="3825039" cy="2000234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/>
              <a:t>«Собери все предметы», «Собираем урожай», «Сад и огород», «Горячая картошка»</a:t>
            </a:r>
          </a:p>
        </p:txBody>
      </p:sp>
      <p:pic>
        <p:nvPicPr>
          <p:cNvPr id="27649" name="Picture 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511" y="2856508"/>
            <a:ext cx="2670960" cy="1816253"/>
          </a:xfrm>
          <a:prstGeom prst="rect">
            <a:avLst/>
          </a:prstGeom>
          <a:noFill/>
        </p:spPr>
      </p:pic>
      <p:pic>
        <p:nvPicPr>
          <p:cNvPr id="6" name="Picture 6" descr="http://cliparting.com/wp-content/uploads/2016/06/Grass-clip-art-to-download-clipartcow-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65304"/>
            <a:ext cx="9144000" cy="692696"/>
          </a:xfrm>
          <a:prstGeom prst="rect">
            <a:avLst/>
          </a:prstGeom>
          <a:noFill/>
        </p:spPr>
      </p:pic>
      <p:pic>
        <p:nvPicPr>
          <p:cNvPr id="10242" name="Picture 2" descr="http://www.playcast.ru/uploads/2016/01/29/17044463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115" y="5111106"/>
            <a:ext cx="1169165" cy="1054198"/>
          </a:xfrm>
          <a:prstGeom prst="rect">
            <a:avLst/>
          </a:prstGeom>
          <a:noFill/>
        </p:spPr>
      </p:pic>
      <p:pic>
        <p:nvPicPr>
          <p:cNvPr id="9" name="Picture 3">
            <a:extLst>
              <a:ext uri="{FF2B5EF4-FFF2-40B4-BE49-F238E27FC236}">
                <a16:creationId xmlns:a16="http://schemas.microsoft.com/office/drawing/2014/main" id="{8FC5408B-CD30-4429-94B4-CBC1DF7EC6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5236" y="4479884"/>
            <a:ext cx="3000350" cy="2000234"/>
          </a:xfrm>
          <a:prstGeom prst="rect">
            <a:avLst/>
          </a:prstGeom>
          <a:noFill/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1CEC9E2-0844-45B6-87A2-2F51166F36B5}"/>
              </a:ext>
            </a:extLst>
          </p:cNvPr>
          <p:cNvSpPr/>
          <p:nvPr/>
        </p:nvSpPr>
        <p:spPr>
          <a:xfrm>
            <a:off x="5200650" y="1781175"/>
            <a:ext cx="374883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i="1" dirty="0"/>
              <a:t>«Магазин: сюжет - продукты»</a:t>
            </a:r>
            <a:r>
              <a:rPr lang="ru-RU" dirty="0"/>
              <a:t>, </a:t>
            </a:r>
            <a:r>
              <a:rPr lang="ru-RU" i="1" dirty="0"/>
              <a:t>«Приятного аппетита: сюжет – готовим обед»</a:t>
            </a:r>
            <a:r>
              <a:rPr lang="ru-RU" dirty="0"/>
              <a:t>, </a:t>
            </a:r>
            <a:r>
              <a:rPr lang="ru-RU" i="1" dirty="0"/>
              <a:t>«Кафе»</a:t>
            </a:r>
            <a:r>
              <a:rPr lang="ru-RU" dirty="0"/>
              <a:t>.</a:t>
            </a:r>
          </a:p>
          <a:p>
            <a:pPr>
              <a:buNone/>
            </a:pPr>
            <a:r>
              <a:rPr lang="ru-RU" dirty="0"/>
              <a:t>Развитие игровой деятельности. Развитие речи.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F0B2F7C-83EC-4093-BDC0-6AA1C65A9E14}"/>
              </a:ext>
            </a:extLst>
          </p:cNvPr>
          <p:cNvSpPr/>
          <p:nvPr/>
        </p:nvSpPr>
        <p:spPr>
          <a:xfrm>
            <a:off x="5085585" y="352686"/>
            <a:ext cx="39258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Сюжетно-ролевые игры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6948264" cy="1143000"/>
          </a:xfrm>
        </p:spPr>
        <p:txBody>
          <a:bodyPr>
            <a:normAutofit/>
          </a:bodyPr>
          <a:lstStyle/>
          <a:p>
            <a:r>
              <a:rPr lang="ru-RU" sz="2800" b="1" dirty="0"/>
              <a:t>Художественно - эстетическое развитие</a:t>
            </a:r>
            <a:r>
              <a:rPr lang="ru-RU" sz="2800" dirty="0"/>
              <a:t>: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/>
              <a:t>Лепка «Корзина овощей», </a:t>
            </a:r>
            <a:r>
              <a:rPr lang="ru-RU" b="1" i="1" dirty="0" err="1"/>
              <a:t>пластилинография</a:t>
            </a:r>
            <a:r>
              <a:rPr lang="ru-RU" b="1" dirty="0"/>
              <a:t>, аппликация </a:t>
            </a:r>
            <a:r>
              <a:rPr lang="ru-RU" b="1" i="1" dirty="0"/>
              <a:t>«На грядке»</a:t>
            </a:r>
            <a:r>
              <a:rPr lang="ru-RU" b="1" dirty="0"/>
              <a:t>, рисование </a:t>
            </a:r>
            <a:r>
              <a:rPr lang="ru-RU" b="1" i="1" dirty="0"/>
              <a:t>«Овощи на тарелке»</a:t>
            </a:r>
            <a:r>
              <a:rPr lang="ru-RU" b="1" dirty="0"/>
              <a:t>, «Натюрморт».</a:t>
            </a:r>
          </a:p>
          <a:p>
            <a:pPr>
              <a:buNone/>
            </a:pPr>
            <a:r>
              <a:rPr lang="ru-RU" b="1" dirty="0"/>
              <a:t>Развитие продуктивной деятельности детей, детского творчества в художественном конструировании. Формирование трудовых умений и навыков.</a:t>
            </a:r>
          </a:p>
          <a:p>
            <a:endParaRPr lang="ru-RU" dirty="0"/>
          </a:p>
        </p:txBody>
      </p:sp>
      <p:pic>
        <p:nvPicPr>
          <p:cNvPr id="4" name="Picture 6" descr="http://cliparting.com/wp-content/uploads/2016/06/Grass-clip-art-to-download-clipartcow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949280"/>
            <a:ext cx="9144000" cy="908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11256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200" dirty="0"/>
              <a:t>          </a:t>
            </a:r>
            <a:r>
              <a:rPr lang="ru-RU" sz="2200" b="1" dirty="0"/>
              <a:t>В ХОДЕ ПРОЕКТА У ДЕТЕЙ ВОЗНИК ИНТЕРЕС К ЖИЗНИ И РОСТУ РАСТЕНИЙ. ДЕТИУЗНАЛИ, КАК ВЫРАЩИВАЮТ ОВОЩИ, ОСУЩЕСТВЛЯЮТУХОДЗА РАСТЕНИЯМИ, КАКОВЫ ПЛОДЫ НАВКУС, КАКИЕ ВИТАМИНЫ СОДЕРЖАТСЯ В ОВОЩАХ, КАК ОНИ ВЛИЯЮТ НА ЗДОРОВЬЕ ЛЮДЕЙ И КАК ЗДОРОВОЕ ПИТАНИЕ ВЛИЯЕТ НА ЧЕЛОВЕКА. СПОМОЩЬЮ РАЗЛИЧНЫХ ЗАНЯТИЙИ, ИГРЕ ДЕТИ ПОСЛЕДОВАТЕЛЬНО ДОСТИГАЛИ ЦЕЛИ, ПРОЯВЛЯЯ ВНИМАНИЕИ НАСТОЙЧИВОСТЬ.</a:t>
            </a:r>
          </a:p>
          <a:p>
            <a:pPr marL="0" indent="0" algn="just">
              <a:buNone/>
            </a:pPr>
            <a:r>
              <a:rPr lang="ru-RU" sz="2200" b="1" dirty="0"/>
              <a:t>        КАКОЙ ВОСТОРГ И ГОРДОСТЬ БЫЛИ У ДЕТЕЙ, КОГДА ОНИ СОБИРАЯ УРОЖАЙ ПОНИМАЛИ, ЧТО ЭТО ОНИ САМИ ВЫРАСТИЛИ ОВОЩИ,  ОТЛИЧНЫЕ НА ВКУС И НЕОБХОДИМЫЕ ДЛЯ ЗДОРОВЬЯ.</a:t>
            </a:r>
          </a:p>
          <a:p>
            <a:pPr marL="0" indent="0" algn="just">
              <a:buNone/>
            </a:pPr>
            <a:r>
              <a:rPr lang="ru-RU" sz="2200" b="1" dirty="0"/>
              <a:t>        А ГЛАВНОЕ ДЕТИ ПОНЯЛИ , ЧТО ВСЁ,  ЧТО ПРИГОТОВЛЕНО ИЗ ОВОЩЕЙ НУЖНО КУШАТЬ ПОТОМУ, ЧТО ЭТО ПОЛЕЗНО И НЕОБХОДИМО. </a:t>
            </a:r>
          </a:p>
          <a:p>
            <a:pPr marL="0" indent="0" algn="just">
              <a:buNone/>
            </a:pPr>
            <a:r>
              <a:rPr lang="ru-RU" sz="2200" b="1" dirty="0"/>
              <a:t>РАБОТА НАД ПРОЕКТОМ ПОКАЗАЛА,  ЧТО ДЕТИ С ЖЕЛАНИЕМ И ИНТЕРЕСОМ ПРИНИМАЛИУЧАСТИЕ В РАБОТЕ ДЛИТЕЛЬНОГО ПРОЕКТА.</a:t>
            </a:r>
          </a:p>
          <a:p>
            <a:pPr marL="0" indent="0" algn="just">
              <a:buNone/>
            </a:pPr>
            <a:endParaRPr lang="ru-RU" sz="2400" dirty="0"/>
          </a:p>
        </p:txBody>
      </p:sp>
      <p:pic>
        <p:nvPicPr>
          <p:cNvPr id="4" name="Picture 6" descr="http://cliparting.com/wp-content/uploads/2016/06/Grass-clip-art-to-download-clipartcow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461001"/>
            <a:ext cx="9144000" cy="1397000"/>
          </a:xfrm>
          <a:prstGeom prst="rect">
            <a:avLst/>
          </a:prstGeom>
          <a:noFill/>
        </p:spPr>
      </p:pic>
      <p:pic>
        <p:nvPicPr>
          <p:cNvPr id="5" name="Picture 2" descr="http://vignette1.wikia.nocookie.net/dragonball/images/3/38/Clouds.png/revision/latest?cb=2013030704273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0"/>
            <a:ext cx="2265588" cy="1340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81228"/>
            <a:ext cx="8334374" cy="151592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400" b="1" dirty="0"/>
              <a:t>УЧАСТНИКИ ПРОЕКТА:</a:t>
            </a:r>
          </a:p>
          <a:p>
            <a:pPr>
              <a:buNone/>
            </a:pPr>
            <a:r>
              <a:rPr lang="ru-RU" sz="1400" b="1" dirty="0"/>
              <a:t>дети подготовительной группы; воспитатели;</a:t>
            </a:r>
          </a:p>
          <a:p>
            <a:pPr>
              <a:buNone/>
            </a:pPr>
            <a:r>
              <a:rPr lang="ru-RU" sz="1400" b="1" dirty="0"/>
              <a:t>ВИД ПРОЕКТА:  познавательно-исследовательский</a:t>
            </a:r>
          </a:p>
          <a:p>
            <a:pPr>
              <a:buNone/>
            </a:pPr>
            <a:r>
              <a:rPr lang="ru-RU" sz="1400" b="1" dirty="0"/>
              <a:t>СРОК РЕАЛИЗАЦИИ ПРОЕКТА:  долгосрочный  </a:t>
            </a:r>
            <a:r>
              <a:rPr lang="ru-RU" sz="1400" b="1" i="1" dirty="0"/>
              <a:t>с мая по сентябрь 2016г.</a:t>
            </a:r>
            <a:endParaRPr lang="ru-RU" sz="1400" b="1" dirty="0"/>
          </a:p>
        </p:txBody>
      </p:sp>
      <p:pic>
        <p:nvPicPr>
          <p:cNvPr id="14338" name="Picture 2" descr="http://vignette1.wikia.nocookie.net/dragonball/images/3/38/Clouds.png/revision/latest?cb=2013030704273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7556" y="81228"/>
            <a:ext cx="2265588" cy="1340768"/>
          </a:xfrm>
          <a:prstGeom prst="rect">
            <a:avLst/>
          </a:prstGeom>
          <a:noFill/>
        </p:spPr>
      </p:pic>
      <p:pic>
        <p:nvPicPr>
          <p:cNvPr id="14340" name="Picture 4" descr="http://2.bp.blogspot.com/-bRMEAcgiU70/URZiJk1_6DI/AAAAAAAAtn0/MS1Tap15y6k/s1600/cliparts8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8012" y="-93925"/>
            <a:ext cx="1677863" cy="1691075"/>
          </a:xfrm>
          <a:prstGeom prst="rect">
            <a:avLst/>
          </a:prstGeom>
          <a:noFill/>
        </p:spPr>
      </p:pic>
      <p:pic>
        <p:nvPicPr>
          <p:cNvPr id="14342" name="Picture 6" descr="http://cliparting.com/wp-content/uploads/2016/06/Grass-clip-art-to-download-clipartcow-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461001"/>
            <a:ext cx="9144000" cy="1397000"/>
          </a:xfrm>
          <a:prstGeom prst="rect">
            <a:avLst/>
          </a:prstGeom>
          <a:noFill/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9933F7BB-CCD2-4B7B-96A6-C00BCF312B4D}"/>
              </a:ext>
            </a:extLst>
          </p:cNvPr>
          <p:cNvSpPr/>
          <p:nvPr/>
        </p:nvSpPr>
        <p:spPr>
          <a:xfrm>
            <a:off x="404813" y="1282825"/>
            <a:ext cx="8334374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/>
              <a:t>    </a:t>
            </a:r>
            <a:r>
              <a:rPr lang="ru-RU" sz="1200" dirty="0"/>
              <a:t>  </a:t>
            </a:r>
            <a:r>
              <a:rPr lang="ru-RU" sz="1200" b="1" dirty="0"/>
              <a:t>Актуальность:</a:t>
            </a:r>
          </a:p>
          <a:p>
            <a:pPr algn="just"/>
            <a:r>
              <a:rPr lang="ru-RU" sz="1200" dirty="0"/>
              <a:t> </a:t>
            </a:r>
            <a:r>
              <a:rPr lang="ru-RU" sz="1200" b="1" dirty="0"/>
              <a:t>В современном мире все больший интерес детей, в том числе и дошкольников , привлекают компьютерные игры, приставки, телефоны и прочие устройства. А все меньше интересует детей природные явления, процессы, взаимосвязи. Часто дети не имеют элементарных представлений откуда появляются фрукты, овощи и другие продукты в магазине. Взрослые (родители)  из-за своей «загруженности», незнания или неумения не могут или не считают важным  донести до детей цикл развития растений от «семени к плоду».</a:t>
            </a:r>
          </a:p>
          <a:p>
            <a:pPr algn="just"/>
            <a:r>
              <a:rPr lang="ru-RU" sz="1200" b="1" dirty="0"/>
              <a:t>       Китайская пословица гласит: «Расскажи – и я забуду, покажи –и я запомню, дай попробовать и я пойму». Так и ребенок усваивает все прочно и надолго, когда   слышит, видит и делает сам. Ребенок-дошкольник - маленький исследователь, который с радостью и удивлением открывает для себя окружающий мир. 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C5249F1-C24E-442F-A639-C8575D8657AF}"/>
              </a:ext>
            </a:extLst>
          </p:cNvPr>
          <p:cNvSpPr/>
          <p:nvPr/>
        </p:nvSpPr>
        <p:spPr>
          <a:xfrm>
            <a:off x="404812" y="3152677"/>
            <a:ext cx="8334373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/>
              <a:t>Окружающая среда призвана обеспечить детям возможность развиваться. Наблюдая за явлениями и объектами природы ребенок обогащает свои знания. Чем глубже ребенок познает окружающую среду, тем больше у него возникает вопросов. Для того чтобы ребенок самостоятельно мог найти ответы на некоторые вопросы, было решено организовать на территории детского сада мини - огород. </a:t>
            </a:r>
          </a:p>
          <a:p>
            <a:pPr algn="just"/>
            <a:r>
              <a:rPr lang="ru-RU" sz="1400" b="1" dirty="0"/>
              <a:t>     Чтобы удовлетворить детскую любознательность, привить навыки активности и самостоятельности мышления, мы создали условия для поисково-исследовательской деятельности детей. Дети смогут принять активное участие в экспериментировании, наблюдении, исследовании. </a:t>
            </a:r>
          </a:p>
          <a:p>
            <a:pPr algn="just"/>
            <a:r>
              <a:rPr lang="ru-RU" sz="1400" b="1" dirty="0"/>
              <a:t>      Таким образом, будут созданы благоприятные условия для формирования у детей навыков ухода за различными культурами, трудовых навыков, ребенок приучается к аккуратности, обращает внимание на детали, не упускает из виду общую картину, склоняются к самостоятельному наблюдению за объектами живой природы.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 descr="C:\Users\ДРУГ\Desktop\90e21f4f60cad916ec0b3c77e11a9518.jpg">
            <a:extLst>
              <a:ext uri="{FF2B5EF4-FFF2-40B4-BE49-F238E27FC236}">
                <a16:creationId xmlns:a16="http://schemas.microsoft.com/office/drawing/2014/main" id="{F3BDADA9-0D78-4806-9BE4-1D35D66DF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5328" y="5084441"/>
            <a:ext cx="2959019" cy="18002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" y="48696"/>
            <a:ext cx="7467599" cy="2646015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sz="1800" b="1" u="sng" dirty="0"/>
              <a:t>ЦЕЛЬ</a:t>
            </a:r>
            <a:r>
              <a:rPr lang="ru-RU" sz="1800" b="1" dirty="0"/>
              <a:t>:</a:t>
            </a:r>
          </a:p>
          <a:p>
            <a:pPr algn="just">
              <a:buNone/>
            </a:pPr>
            <a:r>
              <a:rPr lang="ru-RU" sz="1800" b="1" dirty="0"/>
              <a:t>Создание оптимальных условий для формирования у детей элементарных знаний о выращивании огородных культур, развитие познавательных интересов, формирование исследовательских навыков через вовлечение в практическую деятельность, воспитание у детей умения наблюдать, делать выводы.</a:t>
            </a:r>
          </a:p>
          <a:p>
            <a:pPr algn="just">
              <a:buNone/>
            </a:pPr>
            <a:r>
              <a:rPr lang="ru-RU" sz="1800" b="1" u="sng" dirty="0"/>
              <a:t>ЗАДАЧИ</a:t>
            </a:r>
            <a:r>
              <a:rPr lang="ru-RU" sz="1800" b="1" dirty="0"/>
              <a:t>:</a:t>
            </a:r>
          </a:p>
          <a:p>
            <a:pPr marL="87313" indent="-87313" algn="just">
              <a:buNone/>
            </a:pPr>
            <a:r>
              <a:rPr lang="ru-RU" sz="1800" b="1" dirty="0"/>
              <a:t>-Развивать познавательный интерес, формировать навыки экспериментирования.</a:t>
            </a:r>
          </a:p>
          <a:p>
            <a:pPr marL="87313" indent="-87313" algn="just">
              <a:buFontTx/>
              <a:buChar char="-"/>
            </a:pPr>
            <a:r>
              <a:rPr lang="ru-RU" sz="1800" b="1" dirty="0"/>
              <a:t>Закреплять представление об общих признаках растений и о   потребностях растения во влаге, тепле, свете для их роста.</a:t>
            </a:r>
          </a:p>
          <a:p>
            <a:pPr algn="just">
              <a:buNone/>
            </a:pPr>
            <a:r>
              <a:rPr lang="ru-RU" sz="1800" b="1" dirty="0"/>
              <a:t>- Развивать чувство ответственности за порученное дело.</a:t>
            </a:r>
          </a:p>
          <a:p>
            <a:pPr algn="just">
              <a:buNone/>
            </a:pPr>
            <a:r>
              <a:rPr lang="ru-RU" sz="1800" b="1" dirty="0"/>
              <a:t>- Развитие у детей умения наблюдать, делать выводы.</a:t>
            </a:r>
          </a:p>
          <a:p>
            <a:pPr algn="just">
              <a:buNone/>
            </a:pPr>
            <a:r>
              <a:rPr lang="ru-RU" sz="1800" b="1" dirty="0"/>
              <a:t>- Формирование исследовательских навыков через вовлечение в практическую деятельность.</a:t>
            </a:r>
          </a:p>
          <a:p>
            <a:pPr algn="just"/>
            <a:endParaRPr lang="ru-RU" dirty="0"/>
          </a:p>
        </p:txBody>
      </p:sp>
      <p:pic>
        <p:nvPicPr>
          <p:cNvPr id="4" name="Picture 6" descr="http://cliparting.com/wp-content/uploads/2016/06/Grass-clip-art-to-download-clipartcow-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877272"/>
            <a:ext cx="9144000" cy="980728"/>
          </a:xfrm>
          <a:prstGeom prst="rect">
            <a:avLst/>
          </a:prstGeom>
          <a:noFill/>
        </p:spPr>
      </p:pic>
      <p:pic>
        <p:nvPicPr>
          <p:cNvPr id="5" name="Picture 2" descr="http://vignette1.wikia.nocookie.net/dragonball/images/3/38/Clouds.png/revision/latest?cb=2013030704273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2350" y="32752"/>
            <a:ext cx="1771650" cy="1048457"/>
          </a:xfrm>
          <a:prstGeom prst="rect">
            <a:avLst/>
          </a:prstGeom>
          <a:noFill/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4FA328C-232B-4595-BE43-52B524C15624}"/>
              </a:ext>
            </a:extLst>
          </p:cNvPr>
          <p:cNvSpPr/>
          <p:nvPr/>
        </p:nvSpPr>
        <p:spPr>
          <a:xfrm>
            <a:off x="33337" y="2694711"/>
            <a:ext cx="876299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600" b="1" dirty="0"/>
              <a:t>ПРОГНОЗИРУЕМЫЙ РЕЗУЛЬТАТ:</a:t>
            </a:r>
          </a:p>
          <a:p>
            <a:pPr algn="just"/>
            <a:r>
              <a:rPr lang="ru-RU" sz="1600" b="1" dirty="0"/>
              <a:t>Формирование бережного отношения к растительному миру.</a:t>
            </a:r>
          </a:p>
          <a:p>
            <a:pPr algn="just"/>
            <a:r>
              <a:rPr lang="ru-RU" sz="1600" b="1" dirty="0"/>
              <a:t>Приобретение новых знаний и представлений о посадке и выращивания культурных растений.</a:t>
            </a:r>
          </a:p>
          <a:p>
            <a:pPr algn="just"/>
            <a:r>
              <a:rPr lang="ru-RU" sz="1600" b="1" dirty="0"/>
              <a:t> Привитие детям уважительного чувства к труду.</a:t>
            </a:r>
          </a:p>
          <a:p>
            <a:pPr algn="just"/>
            <a:r>
              <a:rPr lang="ru-RU" sz="1600" b="1" dirty="0"/>
              <a:t> Получить урожай свеклы, огурцов, кабачков, декоративных кабачков, лука, тыквы, картошки.</a:t>
            </a:r>
          </a:p>
          <a:p>
            <a:pPr algn="just">
              <a:buNone/>
            </a:pPr>
            <a:r>
              <a:rPr lang="ru-RU" sz="1600" b="1" dirty="0"/>
              <a:t>ФОРМЫ РЕАЛИЗАЦИИ ПРОЕКТА: беседы, практическая деятельность, чтение художественной литературы, игры, экспериментирование, изобразительная деятельность.</a:t>
            </a:r>
          </a:p>
        </p:txBody>
      </p:sp>
      <p:pic>
        <p:nvPicPr>
          <p:cNvPr id="6" name="Picture 2" descr="C:\Users\ДРУГ\Desktop\998e8493.png">
            <a:extLst>
              <a:ext uri="{FF2B5EF4-FFF2-40B4-BE49-F238E27FC236}">
                <a16:creationId xmlns:a16="http://schemas.microsoft.com/office/drawing/2014/main" id="{656D9913-3207-4D5F-8144-C90A8A46AA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5305218"/>
            <a:ext cx="3343276" cy="1579423"/>
          </a:xfrm>
          <a:prstGeom prst="rect">
            <a:avLst/>
          </a:prstGeom>
          <a:noFill/>
        </p:spPr>
      </p:pic>
      <p:pic>
        <p:nvPicPr>
          <p:cNvPr id="8" name="Picture 2" descr="C:\Users\ДРУГ\Desktop\998e8493.png">
            <a:extLst>
              <a:ext uri="{FF2B5EF4-FFF2-40B4-BE49-F238E27FC236}">
                <a16:creationId xmlns:a16="http://schemas.microsoft.com/office/drawing/2014/main" id="{89D15B75-B00B-4E5F-A7BD-C8B08D82DF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0182" y="5380554"/>
            <a:ext cx="2969493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7402016" cy="720080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dirty="0"/>
              <a:t>РЕАЛИЗАЦИЯ ПРОЕКТА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9"/>
            <a:ext cx="8352928" cy="374441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/>
              <a:t>  </a:t>
            </a:r>
            <a:r>
              <a:rPr lang="ru-RU" b="1" dirty="0"/>
              <a:t>С детьми были проведены беседы: </a:t>
            </a:r>
          </a:p>
          <a:p>
            <a:pPr>
              <a:buNone/>
            </a:pPr>
            <a:r>
              <a:rPr lang="ru-RU" b="1" dirty="0"/>
              <a:t>«Что такое огород и для чего он нужен» </a:t>
            </a:r>
          </a:p>
          <a:p>
            <a:pPr>
              <a:buNone/>
            </a:pPr>
            <a:r>
              <a:rPr lang="ru-RU" b="1" dirty="0"/>
              <a:t> «Для чего растению семена?» </a:t>
            </a:r>
          </a:p>
          <a:p>
            <a:pPr>
              <a:buNone/>
            </a:pPr>
            <a:r>
              <a:rPr lang="ru-RU" b="1" dirty="0"/>
              <a:t>«Когда овощи могут помочь, а когда могут навредить нашему здоровью»</a:t>
            </a:r>
          </a:p>
          <a:p>
            <a:pPr>
              <a:buNone/>
            </a:pPr>
            <a:r>
              <a:rPr lang="ru-RU" b="1" dirty="0"/>
              <a:t>«Овощи» </a:t>
            </a:r>
          </a:p>
          <a:p>
            <a:pPr>
              <a:buNone/>
            </a:pPr>
            <a:r>
              <a:rPr lang="ru-RU" b="1" dirty="0"/>
              <a:t>«Вода и земля- овощей лучшие друзья»</a:t>
            </a:r>
          </a:p>
          <a:p>
            <a:pPr>
              <a:buNone/>
            </a:pPr>
            <a:r>
              <a:rPr lang="ru-RU" b="1" dirty="0"/>
              <a:t>«Заготовки овощей на зиму».</a:t>
            </a:r>
          </a:p>
          <a:p>
            <a:pPr algn="just">
              <a:buNone/>
            </a:pPr>
            <a:r>
              <a:rPr lang="ru-RU" b="1" dirty="0"/>
              <a:t>       Рассматривание энциклопедий иллюстраций о культурных растениях.</a:t>
            </a:r>
          </a:p>
          <a:p>
            <a:pPr marL="0" indent="0" algn="just">
              <a:buNone/>
            </a:pPr>
            <a:r>
              <a:rPr lang="ru-RU" b="1" dirty="0"/>
              <a:t>Старались заботиться о них, углублять и расширять знания о видах растений вызвать интерес к растениям, желание заботиться о них, углублять и расширять знания о видах растений. </a:t>
            </a:r>
          </a:p>
          <a:p>
            <a:endParaRPr lang="ru-RU" dirty="0"/>
          </a:p>
        </p:txBody>
      </p:sp>
      <p:pic>
        <p:nvPicPr>
          <p:cNvPr id="1026" name="Picture 2" descr="C:\Users\ДРУГ\Desktop\998e8493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991768"/>
            <a:ext cx="5400600" cy="1605584"/>
          </a:xfrm>
          <a:prstGeom prst="rect">
            <a:avLst/>
          </a:prstGeom>
          <a:noFill/>
        </p:spPr>
      </p:pic>
      <p:pic>
        <p:nvPicPr>
          <p:cNvPr id="1027" name="Picture 3" descr="C:\Users\ДРУГ\Desktop\998e849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5085184"/>
            <a:ext cx="5256584" cy="1428750"/>
          </a:xfrm>
          <a:prstGeom prst="rect">
            <a:avLst/>
          </a:prstGeom>
          <a:noFill/>
        </p:spPr>
      </p:pic>
      <p:pic>
        <p:nvPicPr>
          <p:cNvPr id="6" name="Picture 2" descr="http://vignette1.wikia.nocookie.net/dragonball/images/3/38/Clouds.png/revision/latest?cb=2013030704273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4150" y="344066"/>
            <a:ext cx="1535526" cy="908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03032" cy="1143000"/>
          </a:xfrm>
        </p:spPr>
        <p:txBody>
          <a:bodyPr/>
          <a:lstStyle/>
          <a:p>
            <a:r>
              <a:rPr lang="ru-RU" dirty="0"/>
              <a:t>Экспериментирование: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8352928" cy="25488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/>
              <a:t>рассматривание семян через увеличительное стекло, выявление благоприятных условий для прорастания семян. Расширять знания детей о семенах, откуда они берутся и как появляются из них растения.</a:t>
            </a:r>
          </a:p>
        </p:txBody>
      </p:sp>
      <p:pic>
        <p:nvPicPr>
          <p:cNvPr id="7171" name="Picture 3" descr="G:\DCIM\101CANON\IMG_70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6168" y="3958968"/>
            <a:ext cx="2719772" cy="1813182"/>
          </a:xfrm>
          <a:prstGeom prst="rect">
            <a:avLst/>
          </a:prstGeom>
          <a:noFill/>
        </p:spPr>
      </p:pic>
      <p:pic>
        <p:nvPicPr>
          <p:cNvPr id="6" name="Picture 6" descr="http://cliparting.com/wp-content/uploads/2016/06/Grass-clip-art-to-download-clipartcow-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37312"/>
            <a:ext cx="9144000" cy="620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3204355" cy="820737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Проращивание семян на окне</a:t>
            </a:r>
          </a:p>
        </p:txBody>
      </p:sp>
      <p:pic>
        <p:nvPicPr>
          <p:cNvPr id="43011" name="Picture 3" descr="G:\DCIM\140_FUJI\DSCF048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017" y="1095375"/>
            <a:ext cx="2667583" cy="2000687"/>
          </a:xfrm>
          <a:prstGeom prst="rect">
            <a:avLst/>
          </a:prstGeom>
          <a:noFill/>
        </p:spPr>
      </p:pic>
      <p:pic>
        <p:nvPicPr>
          <p:cNvPr id="43013" name="Picture 5" descr="G:\DCIM\140_FUJI\DSCF049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731463" y="3131894"/>
            <a:ext cx="2784309" cy="2088232"/>
          </a:xfrm>
          <a:prstGeom prst="rect">
            <a:avLst/>
          </a:prstGeom>
          <a:noFill/>
        </p:spPr>
      </p:pic>
      <p:pic>
        <p:nvPicPr>
          <p:cNvPr id="43017" name="Picture 9" descr="G:\DCIM\101CANON\IMG_705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017" y="4745541"/>
            <a:ext cx="2543758" cy="1907819"/>
          </a:xfrm>
          <a:prstGeom prst="rect">
            <a:avLst/>
          </a:prstGeom>
          <a:noFill/>
        </p:spPr>
      </p:pic>
      <p:pic>
        <p:nvPicPr>
          <p:cNvPr id="9" name="Picture 6" descr="http://cliparting.com/wp-content/uploads/2016/06/Grass-clip-art-to-download-clipartcow-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65304"/>
            <a:ext cx="9144000" cy="692696"/>
          </a:xfrm>
          <a:prstGeom prst="rect">
            <a:avLst/>
          </a:prstGeom>
          <a:noFill/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C3834A8D-3BF5-44D8-846A-67DB24289B12}"/>
              </a:ext>
            </a:extLst>
          </p:cNvPr>
          <p:cNvSpPr txBox="1">
            <a:spLocks/>
          </p:cNvSpPr>
          <p:nvPr/>
        </p:nvSpPr>
        <p:spPr>
          <a:xfrm>
            <a:off x="5448300" y="164953"/>
            <a:ext cx="3286125" cy="1035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ru-RU" dirty="0"/>
            </a:br>
            <a:r>
              <a:rPr lang="ru-RU" dirty="0"/>
              <a:t> </a:t>
            </a:r>
            <a:r>
              <a:rPr lang="ru-RU" sz="8500" dirty="0"/>
              <a:t>Посадка семян в открытый грунт</a:t>
            </a:r>
          </a:p>
        </p:txBody>
      </p:sp>
      <p:pic>
        <p:nvPicPr>
          <p:cNvPr id="8" name="Picture 2" descr="C:\Users\ДРУГ\Desktop\огород\DSC_0134.jpg">
            <a:extLst>
              <a:ext uri="{FF2B5EF4-FFF2-40B4-BE49-F238E27FC236}">
                <a16:creationId xmlns:a16="http://schemas.microsoft.com/office/drawing/2014/main" id="{9B0ECCAC-72C3-454F-A214-9D69B32067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8002" y="1177205"/>
            <a:ext cx="2838623" cy="1596725"/>
          </a:xfrm>
          <a:prstGeom prst="rect">
            <a:avLst/>
          </a:prstGeom>
          <a:noFill/>
        </p:spPr>
      </p:pic>
      <p:pic>
        <p:nvPicPr>
          <p:cNvPr id="10" name="Picture 4" descr="C:\Users\ДРУГ\Desktop\огород\DSC_0125.jpg">
            <a:extLst>
              <a:ext uri="{FF2B5EF4-FFF2-40B4-BE49-F238E27FC236}">
                <a16:creationId xmlns:a16="http://schemas.microsoft.com/office/drawing/2014/main" id="{C5DFC1BF-94AD-462D-B80D-54FCF6F9CB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6313" y="2918557"/>
            <a:ext cx="2941856" cy="1654794"/>
          </a:xfrm>
          <a:prstGeom prst="rect">
            <a:avLst/>
          </a:prstGeom>
          <a:noFill/>
        </p:spPr>
      </p:pic>
      <p:pic>
        <p:nvPicPr>
          <p:cNvPr id="11" name="Picture 3" descr="C:\Users\ДРУГ\Desktop\огород\DSC_0121.jpg">
            <a:extLst>
              <a:ext uri="{FF2B5EF4-FFF2-40B4-BE49-F238E27FC236}">
                <a16:creationId xmlns:a16="http://schemas.microsoft.com/office/drawing/2014/main" id="{29EDBC94-9BB9-4FC9-B2E2-6E10615170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3259" y="4650048"/>
            <a:ext cx="3061649" cy="17221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632" y="-93142"/>
            <a:ext cx="4941093" cy="1325563"/>
          </a:xfrm>
        </p:spPr>
        <p:txBody>
          <a:bodyPr/>
          <a:lstStyle/>
          <a:p>
            <a:r>
              <a:rPr lang="ru-RU" dirty="0"/>
              <a:t>Посадка картофеля</a:t>
            </a:r>
          </a:p>
        </p:txBody>
      </p:sp>
      <p:pic>
        <p:nvPicPr>
          <p:cNvPr id="35843" name="Picture 3" descr="C:\Users\ДРУГ\Desktop\огород\DSC_01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428" y="2932963"/>
            <a:ext cx="3171267" cy="1783838"/>
          </a:xfrm>
          <a:prstGeom prst="rect">
            <a:avLst/>
          </a:prstGeom>
          <a:noFill/>
        </p:spPr>
      </p:pic>
      <p:pic>
        <p:nvPicPr>
          <p:cNvPr id="35844" name="Picture 4" descr="C:\Users\ДРУГ\Desktop\огород\DSC_011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428" y="1091852"/>
            <a:ext cx="3171267" cy="1783838"/>
          </a:xfrm>
          <a:prstGeom prst="rect">
            <a:avLst/>
          </a:prstGeom>
          <a:noFill/>
        </p:spPr>
      </p:pic>
      <p:pic>
        <p:nvPicPr>
          <p:cNvPr id="35845" name="Picture 5" descr="C:\Users\ДРУГ\Desktop\огород\DSC_011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079" y="4789141"/>
            <a:ext cx="3171267" cy="1832260"/>
          </a:xfrm>
          <a:prstGeom prst="rect">
            <a:avLst/>
          </a:prstGeom>
          <a:noFill/>
        </p:spPr>
      </p:pic>
      <p:pic>
        <p:nvPicPr>
          <p:cNvPr id="4099" name="Picture 3" descr="C:\Users\ДРУГ\Desktop\673f78f94176684195a7c2abb8ab786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695" y="1258850"/>
            <a:ext cx="1501159" cy="2280345"/>
          </a:xfrm>
          <a:prstGeom prst="rect">
            <a:avLst/>
          </a:prstGeom>
          <a:noFill/>
        </p:spPr>
      </p:pic>
      <p:pic>
        <p:nvPicPr>
          <p:cNvPr id="8" name="Picture 6" descr="http://cliparting.com/wp-content/uploads/2016/06/Grass-clip-art-to-download-clipartcow-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93296"/>
            <a:ext cx="9144000" cy="764704"/>
          </a:xfrm>
          <a:prstGeom prst="rect">
            <a:avLst/>
          </a:prstGeom>
          <a:noFill/>
        </p:spPr>
      </p:pic>
      <p:pic>
        <p:nvPicPr>
          <p:cNvPr id="9" name="Picture 2" descr="http://vignette1.wikia.nocookie.net/dragonball/images/3/38/Clouds.png/revision/latest?cb=2013030704273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0279" y="569640"/>
            <a:ext cx="1454596" cy="860825"/>
          </a:xfrm>
          <a:prstGeom prst="rect">
            <a:avLst/>
          </a:prstGeom>
          <a:noFill/>
        </p:spPr>
      </p:pic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C1A8AAED-504F-4094-AB3A-76AC9DF0E5C1}"/>
              </a:ext>
            </a:extLst>
          </p:cNvPr>
          <p:cNvSpPr txBox="1">
            <a:spLocks/>
          </p:cNvSpPr>
          <p:nvPr/>
        </p:nvSpPr>
        <p:spPr>
          <a:xfrm>
            <a:off x="5385681" y="1663960"/>
            <a:ext cx="35283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Полив огорода</a:t>
            </a: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C9D14BEB-7F58-41A0-94E5-E6D62700C7BC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9177" y="3966501"/>
            <a:ext cx="3121399" cy="2104129"/>
          </a:xfrm>
          <a:prstGeom prst="rect">
            <a:avLst/>
          </a:prstGeom>
          <a:noFill/>
        </p:spPr>
      </p:pic>
      <p:pic>
        <p:nvPicPr>
          <p:cNvPr id="16" name="Picture 2" descr="C:\Users\ДРУГ\Desktop\0_f6383_79b3a1c1_orig.png">
            <a:extLst>
              <a:ext uri="{FF2B5EF4-FFF2-40B4-BE49-F238E27FC236}">
                <a16:creationId xmlns:a16="http://schemas.microsoft.com/office/drawing/2014/main" id="{08563D1A-E711-40A6-9A45-589C167BC0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4950" y="3862373"/>
            <a:ext cx="2687513" cy="26663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6876256" cy="1143000"/>
          </a:xfrm>
        </p:spPr>
        <p:txBody>
          <a:bodyPr>
            <a:normAutofit fontScale="90000"/>
          </a:bodyPr>
          <a:lstStyle/>
          <a:p>
            <a:r>
              <a:rPr lang="ru-RU" sz="2700" dirty="0"/>
              <a:t>Наблюдения: «Растут ли наши растения»</a:t>
            </a:r>
            <a:br>
              <a:rPr lang="ru-RU" sz="2700" dirty="0"/>
            </a:br>
            <a:r>
              <a:rPr lang="ru-RU" sz="2700" dirty="0"/>
              <a:t>Цель: Продолжать учить детей замечать изменения в росте и развитии растений.</a:t>
            </a:r>
            <a:br>
              <a:rPr lang="ru-RU" dirty="0"/>
            </a:br>
            <a:endParaRPr lang="ru-RU" dirty="0"/>
          </a:p>
        </p:txBody>
      </p:sp>
      <p:pic>
        <p:nvPicPr>
          <p:cNvPr id="33796" name="Picture 4" descr="C:\Users\ДРУГ\Desktop\огород\DSC_007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844494">
            <a:off x="267228" y="1574613"/>
            <a:ext cx="2032001" cy="1143001"/>
          </a:xfrm>
          <a:prstGeom prst="rect">
            <a:avLst/>
          </a:prstGeom>
          <a:noFill/>
        </p:spPr>
      </p:pic>
      <p:pic>
        <p:nvPicPr>
          <p:cNvPr id="33798" name="Picture 6" descr="C:\Users\ДРУГ\Desktop\огород\DSC_01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1107" y="2924734"/>
            <a:ext cx="2862791" cy="1610320"/>
          </a:xfrm>
          <a:prstGeom prst="rect">
            <a:avLst/>
          </a:prstGeom>
          <a:noFill/>
        </p:spPr>
      </p:pic>
      <p:pic>
        <p:nvPicPr>
          <p:cNvPr id="33799" name="Picture 7" descr="C:\Users\ДРУГ\Desktop\огород\DSC_015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655492" y="1643451"/>
            <a:ext cx="1586881" cy="892620"/>
          </a:xfrm>
          <a:prstGeom prst="rect">
            <a:avLst/>
          </a:prstGeom>
          <a:noFill/>
        </p:spPr>
      </p:pic>
      <p:pic>
        <p:nvPicPr>
          <p:cNvPr id="33800" name="Picture 8" descr="C:\Users\ДРУГ\Desktop\огород\DSC_015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076745" y="1643451"/>
            <a:ext cx="1586882" cy="892621"/>
          </a:xfrm>
          <a:prstGeom prst="rect">
            <a:avLst/>
          </a:prstGeom>
          <a:noFill/>
        </p:spPr>
      </p:pic>
      <p:pic>
        <p:nvPicPr>
          <p:cNvPr id="33801" name="Picture 9" descr="C:\Users\ДРУГ\Desktop\огород\DSC_018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60463">
            <a:off x="7088682" y="1738035"/>
            <a:ext cx="1817104" cy="1022121"/>
          </a:xfrm>
          <a:prstGeom prst="rect">
            <a:avLst/>
          </a:prstGeom>
          <a:noFill/>
        </p:spPr>
      </p:pic>
      <p:pic>
        <p:nvPicPr>
          <p:cNvPr id="8" name="Picture 6" descr="http://cliparting.com/wp-content/uploads/2016/06/Grass-clip-art-to-download-clipartcow-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65304"/>
            <a:ext cx="9144000" cy="692696"/>
          </a:xfrm>
          <a:prstGeom prst="rect">
            <a:avLst/>
          </a:prstGeom>
          <a:noFill/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65C19FD8-9BD4-4906-AE38-A9F1220578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261" y="2924734"/>
            <a:ext cx="2781135" cy="1564389"/>
          </a:xfrm>
          <a:prstGeom prst="rect">
            <a:avLst/>
          </a:prstGeom>
          <a:noFill/>
        </p:spPr>
      </p:pic>
      <p:pic>
        <p:nvPicPr>
          <p:cNvPr id="10" name="Picture 5">
            <a:extLst>
              <a:ext uri="{FF2B5EF4-FFF2-40B4-BE49-F238E27FC236}">
                <a16:creationId xmlns:a16="http://schemas.microsoft.com/office/drawing/2014/main" id="{4A2CE1EB-F3FE-4733-9179-326F69EB39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9890" y="2924734"/>
            <a:ext cx="2732664" cy="1610320"/>
          </a:xfrm>
          <a:prstGeom prst="rect">
            <a:avLst/>
          </a:prstGeom>
          <a:noFill/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96DAACAC-959A-4F50-B43D-674C960749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6619" y="4657655"/>
            <a:ext cx="2732664" cy="1537124"/>
          </a:xfrm>
          <a:prstGeom prst="rect">
            <a:avLst/>
          </a:prstGeom>
          <a:noFill/>
        </p:spPr>
      </p:pic>
      <p:pic>
        <p:nvPicPr>
          <p:cNvPr id="12" name="Picture 3" descr="C:\Users\ДРУГ\Desktop\огород\DSC_0302.jpg">
            <a:extLst>
              <a:ext uri="{FF2B5EF4-FFF2-40B4-BE49-F238E27FC236}">
                <a16:creationId xmlns:a16="http://schemas.microsoft.com/office/drawing/2014/main" id="{A361E4A0-719E-4ED8-9EBF-CDA3FFFC67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0675" y="4625208"/>
            <a:ext cx="2862793" cy="1610321"/>
          </a:xfrm>
          <a:prstGeom prst="rect">
            <a:avLst/>
          </a:prstGeom>
          <a:noFill/>
        </p:spPr>
      </p:pic>
      <p:pic>
        <p:nvPicPr>
          <p:cNvPr id="13" name="Picture 5">
            <a:extLst>
              <a:ext uri="{FF2B5EF4-FFF2-40B4-BE49-F238E27FC236}">
                <a16:creationId xmlns:a16="http://schemas.microsoft.com/office/drawing/2014/main" id="{2300B58E-2AD7-4E89-8E26-7813671C75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529" y="4621057"/>
            <a:ext cx="2907394" cy="1610320"/>
          </a:xfrm>
          <a:prstGeom prst="rect">
            <a:avLst/>
          </a:prstGeom>
          <a:noFill/>
        </p:spPr>
      </p:pic>
      <p:pic>
        <p:nvPicPr>
          <p:cNvPr id="14" name="Picture 1" descr="C:\Users\ДРУГ\Desktop\pugalo1.jpg.png">
            <a:extLst>
              <a:ext uri="{FF2B5EF4-FFF2-40B4-BE49-F238E27FC236}">
                <a16:creationId xmlns:a16="http://schemas.microsoft.com/office/drawing/2014/main" id="{E0B08B16-6AB3-4140-A236-DC1EABAB04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5663" y="233503"/>
            <a:ext cx="1198063" cy="1485321"/>
          </a:xfrm>
          <a:prstGeom prst="rect">
            <a:avLst/>
          </a:prstGeom>
          <a:noFill/>
        </p:spPr>
      </p:pic>
      <p:pic>
        <p:nvPicPr>
          <p:cNvPr id="15" name="Picture 5">
            <a:extLst>
              <a:ext uri="{FF2B5EF4-FFF2-40B4-BE49-F238E27FC236}">
                <a16:creationId xmlns:a16="http://schemas.microsoft.com/office/drawing/2014/main" id="{6A670909-339E-450A-8BC0-DED0FD52F3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3041" y="1363214"/>
            <a:ext cx="2640572" cy="1485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63900" y="365126"/>
            <a:ext cx="5251450" cy="1325563"/>
          </a:xfrm>
        </p:spPr>
        <p:txBody>
          <a:bodyPr/>
          <a:lstStyle/>
          <a:p>
            <a:r>
              <a:rPr lang="ru-RU" dirty="0"/>
              <a:t>Сбор урожая</a:t>
            </a:r>
          </a:p>
        </p:txBody>
      </p:sp>
      <p:pic>
        <p:nvPicPr>
          <p:cNvPr id="38914" name="Picture 2" descr="C:\Users\ДРУГ\Desktop\огород\DSC_024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340769"/>
            <a:ext cx="2540169" cy="1476916"/>
          </a:xfrm>
          <a:prstGeom prst="rect">
            <a:avLst/>
          </a:prstGeom>
          <a:noFill/>
        </p:spPr>
      </p:pic>
      <p:pic>
        <p:nvPicPr>
          <p:cNvPr id="38915" name="Picture 3" descr="C:\Users\ДРУГ\Desktop\огород\DSC_027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002609"/>
            <a:ext cx="2540169" cy="1428845"/>
          </a:xfrm>
          <a:prstGeom prst="rect">
            <a:avLst/>
          </a:prstGeom>
          <a:noFill/>
        </p:spPr>
      </p:pic>
      <p:pic>
        <p:nvPicPr>
          <p:cNvPr id="38917" name="Picture 5" descr="C:\Users\ДРУГ\Desktop\огород\DSC_028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339720" y="4410264"/>
            <a:ext cx="1737153" cy="1317485"/>
          </a:xfrm>
          <a:prstGeom prst="rect">
            <a:avLst/>
          </a:prstGeom>
          <a:noFill/>
        </p:spPr>
      </p:pic>
      <p:pic>
        <p:nvPicPr>
          <p:cNvPr id="38918" name="Picture 6" descr="G:\DCIM\141_FUJI\DSCF109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958860" y="1489390"/>
            <a:ext cx="1756648" cy="1317486"/>
          </a:xfrm>
          <a:prstGeom prst="rect">
            <a:avLst/>
          </a:prstGeom>
          <a:noFill/>
        </p:spPr>
      </p:pic>
      <p:pic>
        <p:nvPicPr>
          <p:cNvPr id="8" name="Picture 6" descr="http://cliparting.com/wp-content/uploads/2016/06/Grass-clip-art-to-download-clipartcow-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21288"/>
            <a:ext cx="9144000" cy="836712"/>
          </a:xfrm>
          <a:prstGeom prst="rect">
            <a:avLst/>
          </a:prstGeom>
          <a:noFill/>
        </p:spPr>
      </p:pic>
      <p:pic>
        <p:nvPicPr>
          <p:cNvPr id="9" name="Picture 2" descr="http://vignette1.wikia.nocookie.net/dragonball/images/3/38/Clouds.png/revision/latest?cb=2013030704273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0"/>
            <a:ext cx="2265588" cy="1340768"/>
          </a:xfrm>
          <a:prstGeom prst="rect">
            <a:avLst/>
          </a:prstGeom>
          <a:noFill/>
        </p:spPr>
      </p:pic>
      <p:pic>
        <p:nvPicPr>
          <p:cNvPr id="11" name="Picture 6">
            <a:extLst>
              <a:ext uri="{FF2B5EF4-FFF2-40B4-BE49-F238E27FC236}">
                <a16:creationId xmlns:a16="http://schemas.microsoft.com/office/drawing/2014/main" id="{1A5C593B-B941-4527-83EF-96854F1CD5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852948" y="542736"/>
            <a:ext cx="2400267" cy="1800200"/>
          </a:xfrm>
          <a:prstGeom prst="rect">
            <a:avLst/>
          </a:prstGeom>
          <a:noFill/>
        </p:spPr>
      </p:pic>
      <p:pic>
        <p:nvPicPr>
          <p:cNvPr id="12" name="Picture 5">
            <a:extLst>
              <a:ext uri="{FF2B5EF4-FFF2-40B4-BE49-F238E27FC236}">
                <a16:creationId xmlns:a16="http://schemas.microsoft.com/office/drawing/2014/main" id="{2CDC2C74-E49F-42D2-A69E-C7C43FAA6D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545237"/>
            <a:ext cx="2540169" cy="1652464"/>
          </a:xfrm>
          <a:prstGeom prst="rect">
            <a:avLst/>
          </a:prstGeom>
          <a:noFill/>
        </p:spPr>
      </p:pic>
      <p:pic>
        <p:nvPicPr>
          <p:cNvPr id="13" name="Picture 3">
            <a:extLst>
              <a:ext uri="{FF2B5EF4-FFF2-40B4-BE49-F238E27FC236}">
                <a16:creationId xmlns:a16="http://schemas.microsoft.com/office/drawing/2014/main" id="{8B3F49D5-1D88-4257-8857-8A9EFF7853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934087" y="4238712"/>
            <a:ext cx="2400268" cy="1800201"/>
          </a:xfrm>
          <a:prstGeom prst="rect">
            <a:avLst/>
          </a:prstGeom>
          <a:noFill/>
        </p:spPr>
      </p:pic>
      <p:pic>
        <p:nvPicPr>
          <p:cNvPr id="14" name="Picture 4">
            <a:extLst>
              <a:ext uri="{FF2B5EF4-FFF2-40B4-BE49-F238E27FC236}">
                <a16:creationId xmlns:a16="http://schemas.microsoft.com/office/drawing/2014/main" id="{367ABC55-AAF4-4C51-87DF-871B3B89F7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724551" y="1544053"/>
            <a:ext cx="2400269" cy="1800202"/>
          </a:xfrm>
          <a:prstGeom prst="rect">
            <a:avLst/>
          </a:prstGeom>
          <a:noFill/>
        </p:spPr>
      </p:pic>
      <p:pic>
        <p:nvPicPr>
          <p:cNvPr id="15" name="Picture 7">
            <a:extLst>
              <a:ext uri="{FF2B5EF4-FFF2-40B4-BE49-F238E27FC236}">
                <a16:creationId xmlns:a16="http://schemas.microsoft.com/office/drawing/2014/main" id="{349F8588-E6FA-4B2F-8414-E8E785EF5B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752738" y="4065620"/>
            <a:ext cx="2436666" cy="1827499"/>
          </a:xfrm>
          <a:prstGeom prst="rect">
            <a:avLst/>
          </a:prstGeom>
          <a:noFill/>
        </p:spPr>
      </p:pic>
      <p:pic>
        <p:nvPicPr>
          <p:cNvPr id="17409" name="Picture 1" descr="C:\Users\ДРУГ\Desktop\17044463.pn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6072" y="2832278"/>
            <a:ext cx="1517681" cy="1368152"/>
          </a:xfrm>
          <a:prstGeom prst="rect">
            <a:avLst/>
          </a:prstGeom>
          <a:noFill/>
        </p:spPr>
      </p:pic>
      <p:pic>
        <p:nvPicPr>
          <p:cNvPr id="16" name="Picture 4" descr="C:\Users\ДРУГ\Desktop\3409098.png">
            <a:extLst>
              <a:ext uri="{FF2B5EF4-FFF2-40B4-BE49-F238E27FC236}">
                <a16:creationId xmlns:a16="http://schemas.microsoft.com/office/drawing/2014/main" id="{A797EAF2-9CE2-4264-9DC3-D09DAC0427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351377" y="2312763"/>
            <a:ext cx="1376536" cy="2016224"/>
          </a:xfrm>
          <a:prstGeom prst="rect">
            <a:avLst/>
          </a:prstGeom>
          <a:noFill/>
        </p:spPr>
      </p:pic>
      <p:pic>
        <p:nvPicPr>
          <p:cNvPr id="17" name="Picture 4" descr="C:\Users\ДРУГ\Desktop\3409098.png">
            <a:extLst>
              <a:ext uri="{FF2B5EF4-FFF2-40B4-BE49-F238E27FC236}">
                <a16:creationId xmlns:a16="http://schemas.microsoft.com/office/drawing/2014/main" id="{9D7928C0-551B-47C5-BFAD-095C555F99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464713" y="2258927"/>
            <a:ext cx="1376536" cy="2016224"/>
          </a:xfrm>
          <a:prstGeom prst="rect">
            <a:avLst/>
          </a:prstGeom>
          <a:noFill/>
        </p:spPr>
      </p:pic>
      <p:pic>
        <p:nvPicPr>
          <p:cNvPr id="18" name="Picture 2" descr="C:\Users\ДРУГ\Desktop\107835179_6.png">
            <a:extLst>
              <a:ext uri="{FF2B5EF4-FFF2-40B4-BE49-F238E27FC236}">
                <a16:creationId xmlns:a16="http://schemas.microsoft.com/office/drawing/2014/main" id="{358F2F2D-697A-4583-BAAD-D02D1B7ED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7678" y="4660319"/>
            <a:ext cx="759020" cy="1728192"/>
          </a:xfrm>
          <a:prstGeom prst="rect">
            <a:avLst/>
          </a:prstGeom>
          <a:noFill/>
        </p:spPr>
      </p:pic>
      <p:pic>
        <p:nvPicPr>
          <p:cNvPr id="19" name="Picture 1" descr="C:\Users\ДРУГ\Desktop\0_10bfa9_5871c5c5_orig.png">
            <a:extLst>
              <a:ext uri="{FF2B5EF4-FFF2-40B4-BE49-F238E27FC236}">
                <a16:creationId xmlns:a16="http://schemas.microsoft.com/office/drawing/2014/main" id="{8C1E4CED-C12D-44EF-AD4D-CF7A697688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37877" y="2919322"/>
            <a:ext cx="915305" cy="1611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1059</Words>
  <Application>Microsoft Office PowerPoint</Application>
  <PresentationFormat>Экран (4:3)</PresentationFormat>
  <Paragraphs>62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 РЕАЛИЗАЦИЯ ПРОЕКТА </vt:lpstr>
      <vt:lpstr>Экспериментирование:</vt:lpstr>
      <vt:lpstr>Проращивание семян на окне</vt:lpstr>
      <vt:lpstr>Посадка картофеля</vt:lpstr>
      <vt:lpstr>Наблюдения: «Растут ли наши растения» Цель: Продолжать учить детей замечать изменения в росте и развитии растений. </vt:lpstr>
      <vt:lpstr>Сбор урожая</vt:lpstr>
      <vt:lpstr>Презентация PowerPoint</vt:lpstr>
      <vt:lpstr>Чтение художественной литературы: </vt:lpstr>
      <vt:lpstr>Дидактические игры: </vt:lpstr>
      <vt:lpstr>Подвижные игры </vt:lpstr>
      <vt:lpstr>Художественно - эстетическое развитие: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Наталия Карапузкина</dc:creator>
  <cp:lastModifiedBy>Наталия Карапузкина</cp:lastModifiedBy>
  <cp:revision>8</cp:revision>
  <dcterms:created xsi:type="dcterms:W3CDTF">2019-12-09T19:47:30Z</dcterms:created>
  <dcterms:modified xsi:type="dcterms:W3CDTF">2019-12-09T20:11:02Z</dcterms:modified>
</cp:coreProperties>
</file>