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0" autoAdjust="0"/>
    <p:restoredTop sz="94660"/>
  </p:normalViewPr>
  <p:slideViewPr>
    <p:cSldViewPr snapToGrid="0">
      <p:cViewPr varScale="1">
        <p:scale>
          <a:sx n="82" d="100"/>
          <a:sy n="82" d="100"/>
        </p:scale>
        <p:origin x="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93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6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82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87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35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67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21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65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649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67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CC245-44A0-45BE-9284-F2178317D436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A9915-4D98-4313-9757-6F3874306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96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Сервисы интернета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7000" y="4745038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latin typeface="Century Gothic" panose="020B0502020202020204" pitchFamily="34" charset="0"/>
              </a:rPr>
              <a:t>Работу подготовили ученицы 11 «А»</a:t>
            </a:r>
            <a:br>
              <a:rPr lang="ru-RU" dirty="0" smtClean="0">
                <a:latin typeface="Century Gothic" panose="020B0502020202020204" pitchFamily="34" charset="0"/>
              </a:rPr>
            </a:br>
            <a:r>
              <a:rPr lang="ru-RU" dirty="0" smtClean="0">
                <a:latin typeface="Century Gothic" panose="020B0502020202020204" pitchFamily="34" charset="0"/>
              </a:rPr>
              <a:t>Балашова Полина</a:t>
            </a:r>
          </a:p>
          <a:p>
            <a:pPr algn="r"/>
            <a:r>
              <a:rPr lang="ru-RU" dirty="0" smtClean="0">
                <a:latin typeface="Century Gothic" panose="020B0502020202020204" pitchFamily="34" charset="0"/>
              </a:rPr>
              <a:t>Курасова Мария</a:t>
            </a:r>
          </a:p>
          <a:p>
            <a:pPr algn="r"/>
            <a:r>
              <a:rPr lang="ru-RU" dirty="0" err="1" smtClean="0">
                <a:latin typeface="Century Gothic" panose="020B0502020202020204" pitchFamily="34" charset="0"/>
              </a:rPr>
              <a:t>Никейцева</a:t>
            </a:r>
            <a:r>
              <a:rPr lang="ru-RU" dirty="0" smtClean="0">
                <a:latin typeface="Century Gothic" panose="020B0502020202020204" pitchFamily="34" charset="0"/>
              </a:rPr>
              <a:t> Дарья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17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Что такое </a:t>
            </a:r>
            <a:r>
              <a:rPr lang="en-US" dirty="0">
                <a:latin typeface="Century Gothic" panose="020B0502020202020204" pitchFamily="34" charset="0"/>
              </a:rPr>
              <a:t>Web-2 </a:t>
            </a:r>
            <a:r>
              <a:rPr lang="ru-RU" dirty="0">
                <a:latin typeface="Century Gothic" panose="020B0502020202020204" pitchFamily="34" charset="0"/>
              </a:rPr>
              <a:t>сервисы?</a:t>
            </a: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latin typeface="Century Gothic" panose="020B0502020202020204" pitchFamily="34" charset="0"/>
              </a:rPr>
              <a:t>Сервисы Веб 2.0 </a:t>
            </a:r>
            <a:r>
              <a:rPr lang="ru-RU" dirty="0">
                <a:latin typeface="Century Gothic" panose="020B0502020202020204" pitchFamily="34" charset="0"/>
              </a:rPr>
              <a:t>– это второе поколение сетевых сервисов Интернета, которые позволяют пользователям создавать в Сети и использовать информационные ресурсы. </a:t>
            </a:r>
            <a:r>
              <a:rPr lang="ru-RU" i="1" dirty="0">
                <a:latin typeface="Century Gothic" panose="020B0502020202020204" pitchFamily="34" charset="0"/>
              </a:rPr>
              <a:t>С помощью Веб 2.0 можно организовать следующую коллективную деятельность: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ru-RU" dirty="0">
                <a:latin typeface="Century Gothic" panose="020B0502020202020204" pitchFamily="34" charset="0"/>
              </a:rPr>
              <a:t>совместный поиск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совместное </a:t>
            </a:r>
            <a:r>
              <a:rPr lang="ru-RU" dirty="0">
                <a:latin typeface="Century Gothic" panose="020B0502020202020204" pitchFamily="34" charset="0"/>
              </a:rPr>
              <a:t>хранение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совместное </a:t>
            </a:r>
            <a:r>
              <a:rPr lang="ru-RU" dirty="0">
                <a:latin typeface="Century Gothic" panose="020B0502020202020204" pitchFamily="34" charset="0"/>
              </a:rPr>
              <a:t>создание и использование материалов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совместное </a:t>
            </a:r>
            <a:r>
              <a:rPr lang="ru-RU" dirty="0">
                <a:latin typeface="Century Gothic" panose="020B0502020202020204" pitchFamily="34" charset="0"/>
              </a:rPr>
              <a:t>редактирование и использование в сети документов, таблиц, презентаций, карт и схем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659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</a:t>
            </a:r>
            <a:r>
              <a:rPr lang="en-US" dirty="0" smtClean="0"/>
              <a:t>Web-2 </a:t>
            </a:r>
            <a:r>
              <a:rPr lang="ru-RU" dirty="0" smtClean="0"/>
              <a:t>сервисов:</a:t>
            </a:r>
            <a:endParaRPr lang="ru-RU" dirty="0"/>
          </a:p>
        </p:txBody>
      </p:sp>
      <p:pic>
        <p:nvPicPr>
          <p:cNvPr id="9218" name="Picture 2" descr="https://sun9-66.userapi.com/c855536/v855536806/185f59/CrTIysnQ9-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6" y="1405173"/>
            <a:ext cx="5795224" cy="312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un9-54.userapi.com/c855536/v855536806/185f61/5ihmogRbYz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5" y="3497216"/>
            <a:ext cx="5773498" cy="305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sun9-66.userapi.com/c855536/v855536806/185f69/q7QsPzzyPQ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164" y="1351897"/>
            <a:ext cx="5505636" cy="415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sun9-17.userapi.com/c855536/v855536806/185f70/mVT5iWr6zw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00" y="3428212"/>
            <a:ext cx="5591175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sun9-24.userapi.com/c855536/v855536806/185f78/4mW3xoifUo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873" y="5352263"/>
            <a:ext cx="58007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70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2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Каково главное назначение интернета?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40610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В </a:t>
            </a:r>
            <a:r>
              <a:rPr lang="ru-RU" b="1" dirty="0" smtClean="0">
                <a:latin typeface="Century Gothic" panose="020B0502020202020204" pitchFamily="34" charset="0"/>
              </a:rPr>
              <a:t>1962 г</a:t>
            </a:r>
            <a:r>
              <a:rPr lang="en-US" b="1" dirty="0" smtClean="0">
                <a:latin typeface="Century Gothic" panose="020B0502020202020204" pitchFamily="34" charset="0"/>
              </a:rPr>
              <a:t>o</a:t>
            </a:r>
            <a:r>
              <a:rPr lang="ru-RU" b="1" dirty="0" smtClean="0">
                <a:latin typeface="Century Gothic" panose="020B0502020202020204" pitchFamily="34" charset="0"/>
              </a:rPr>
              <a:t>д</a:t>
            </a:r>
            <a:r>
              <a:rPr lang="en-US" b="1" dirty="0" smtClean="0">
                <a:latin typeface="Century Gothic" panose="020B0502020202020204" pitchFamily="34" charset="0"/>
              </a:rPr>
              <a:t>y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ru-RU" dirty="0" smtClean="0">
                <a:latin typeface="Century Gothic" panose="020B0502020202020204" pitchFamily="34" charset="0"/>
              </a:rPr>
              <a:t>в СШ</a:t>
            </a:r>
            <a:r>
              <a:rPr lang="en-US" dirty="0" smtClean="0">
                <a:latin typeface="Century Gothic" panose="020B0502020202020204" pitchFamily="34" charset="0"/>
              </a:rPr>
              <a:t>A </a:t>
            </a:r>
            <a:r>
              <a:rPr lang="ru-RU" b="1" i="1" dirty="0" smtClean="0">
                <a:latin typeface="Century Gothic" panose="020B0502020202020204" pitchFamily="34" charset="0"/>
              </a:rPr>
              <a:t>Дж</a:t>
            </a:r>
            <a:r>
              <a:rPr lang="en-US" b="1" i="1" dirty="0" smtClean="0">
                <a:latin typeface="Century Gothic" panose="020B0502020202020204" pitchFamily="34" charset="0"/>
              </a:rPr>
              <a:t>o</a:t>
            </a:r>
            <a:r>
              <a:rPr lang="ru-RU" b="1" i="1" dirty="0" smtClean="0">
                <a:latin typeface="Century Gothic" panose="020B0502020202020204" pitchFamily="34" charset="0"/>
              </a:rPr>
              <a:t>з</a:t>
            </a:r>
            <a:r>
              <a:rPr lang="en-US" b="1" i="1" dirty="0" smtClean="0">
                <a:latin typeface="Century Gothic" panose="020B0502020202020204" pitchFamily="34" charset="0"/>
              </a:rPr>
              <a:t>e</a:t>
            </a:r>
            <a:r>
              <a:rPr lang="ru-RU" b="1" i="1" dirty="0" smtClean="0">
                <a:latin typeface="Century Gothic" panose="020B0502020202020204" pitchFamily="34" charset="0"/>
              </a:rPr>
              <a:t>ф </a:t>
            </a:r>
            <a:r>
              <a:rPr lang="ru-RU" b="1" i="1" dirty="0" err="1" smtClean="0">
                <a:latin typeface="Century Gothic" panose="020B0502020202020204" pitchFamily="34" charset="0"/>
              </a:rPr>
              <a:t>Ликл</a:t>
            </a:r>
            <a:r>
              <a:rPr lang="en-US" b="1" i="1" dirty="0" smtClean="0">
                <a:latin typeface="Century Gothic" panose="020B0502020202020204" pitchFamily="34" charset="0"/>
              </a:rPr>
              <a:t>a</a:t>
            </a:r>
            <a:r>
              <a:rPr lang="ru-RU" b="1" i="1" dirty="0" err="1" smtClean="0">
                <a:latin typeface="Century Gothic" panose="020B0502020202020204" pitchFamily="34" charset="0"/>
              </a:rPr>
              <a:t>йд</a:t>
            </a:r>
            <a:r>
              <a:rPr lang="en-US" b="1" i="1" dirty="0" smtClean="0">
                <a:latin typeface="Century Gothic" panose="020B0502020202020204" pitchFamily="34" charset="0"/>
              </a:rPr>
              <a:t>e</a:t>
            </a:r>
            <a:r>
              <a:rPr lang="ru-RU" b="1" i="1" dirty="0" smtClean="0">
                <a:latin typeface="Century Gothic" panose="020B0502020202020204" pitchFamily="34" charset="0"/>
              </a:rPr>
              <a:t>р</a:t>
            </a:r>
            <a:r>
              <a:rPr lang="ru-RU" dirty="0" smtClean="0">
                <a:latin typeface="Century Gothic" panose="020B0502020202020204" pitchFamily="34" charset="0"/>
              </a:rPr>
              <a:t>,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рый</a:t>
            </a:r>
            <a:r>
              <a:rPr lang="ru-RU" dirty="0" smtClean="0">
                <a:latin typeface="Century Gothic" panose="020B0502020202020204" pitchFamily="34" charset="0"/>
              </a:rPr>
              <a:t> р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б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л 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гд</a:t>
            </a:r>
            <a:r>
              <a:rPr lang="en-US" dirty="0" smtClean="0">
                <a:latin typeface="Century Gothic" panose="020B0502020202020204" pitchFamily="34" charset="0"/>
              </a:rPr>
              <a:t>a </a:t>
            </a:r>
            <a:r>
              <a:rPr lang="ru-RU" dirty="0" smtClean="0">
                <a:latin typeface="Century Gothic" panose="020B0502020202020204" pitchFamily="34" charset="0"/>
              </a:rPr>
              <a:t>в М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сс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ч</a:t>
            </a:r>
            <a:r>
              <a:rPr lang="en-US" dirty="0" smtClean="0">
                <a:latin typeface="Century Gothic" panose="020B0502020202020204" pitchFamily="34" charset="0"/>
              </a:rPr>
              <a:t>y</a:t>
            </a:r>
            <a:r>
              <a:rPr lang="ru-RU" dirty="0" smtClean="0">
                <a:latin typeface="Century Gothic" panose="020B0502020202020204" pitchFamily="34" charset="0"/>
              </a:rPr>
              <a:t>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тск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м т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хн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л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гич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ск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м </a:t>
            </a:r>
            <a:r>
              <a:rPr lang="ru-RU" dirty="0" err="1" smtClean="0">
                <a:latin typeface="Century Gothic" panose="020B0502020202020204" pitchFamily="34" charset="0"/>
              </a:rPr>
              <a:t>инстит</a:t>
            </a:r>
            <a:r>
              <a:rPr lang="en-US" dirty="0" smtClean="0">
                <a:latin typeface="Century Gothic" panose="020B0502020202020204" pitchFamily="34" charset="0"/>
              </a:rPr>
              <a:t>y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e, </a:t>
            </a:r>
            <a:r>
              <a:rPr lang="ru-RU" dirty="0" err="1" smtClean="0">
                <a:latin typeface="Century Gothic" panose="020B0502020202020204" pitchFamily="34" charset="0"/>
              </a:rPr>
              <a:t>вып</a:t>
            </a:r>
            <a:r>
              <a:rPr lang="en-US" dirty="0" smtClean="0">
                <a:latin typeface="Century Gothic" panose="020B0502020202020204" pitchFamily="34" charset="0"/>
              </a:rPr>
              <a:t>y</a:t>
            </a:r>
            <a:r>
              <a:rPr lang="ru-RU" dirty="0" err="1" smtClean="0">
                <a:latin typeface="Century Gothic" panose="020B0502020202020204" pitchFamily="34" charset="0"/>
              </a:rPr>
              <a:t>стил</a:t>
            </a:r>
            <a:r>
              <a:rPr lang="ru-RU" dirty="0" smtClean="0">
                <a:latin typeface="Century Gothic" panose="020B0502020202020204" pitchFamily="34" charset="0"/>
              </a:rPr>
              <a:t> 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рию</a:t>
            </a:r>
            <a:r>
              <a:rPr lang="ru-RU" dirty="0" smtClean="0">
                <a:latin typeface="Century Gothic" panose="020B0502020202020204" pitchFamily="34" charset="0"/>
              </a:rPr>
              <a:t> з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м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к, в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р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м 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пис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л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нц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пцию</a:t>
            </a:r>
            <a:r>
              <a:rPr lang="ru-RU" dirty="0" smtClean="0">
                <a:latin typeface="Century Gothic" panose="020B0502020202020204" pitchFamily="34" charset="0"/>
              </a:rPr>
              <a:t> «Г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л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ктич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ск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й 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ти</a:t>
            </a:r>
            <a:r>
              <a:rPr lang="ru-RU" dirty="0" smtClean="0">
                <a:latin typeface="Century Gothic" panose="020B0502020202020204" pitchFamily="34" charset="0"/>
              </a:rPr>
              <a:t>».</a:t>
            </a:r>
          </a:p>
          <a:p>
            <a:r>
              <a:rPr lang="ru-RU" dirty="0" err="1">
                <a:latin typeface="Century Gothic" panose="020B0502020202020204" pitchFamily="34" charset="0"/>
              </a:rPr>
              <a:t>Г</a:t>
            </a:r>
            <a:r>
              <a:rPr lang="ru-RU" dirty="0" err="1" smtClean="0">
                <a:latin typeface="Century Gothic" panose="020B0502020202020204" pitchFamily="34" charset="0"/>
              </a:rPr>
              <a:t>л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вн</a:t>
            </a:r>
            <a:r>
              <a:rPr lang="en-US" dirty="0" err="1" smtClean="0">
                <a:latin typeface="Century Gothic" panose="020B0502020202020204" pitchFamily="34" charset="0"/>
              </a:rPr>
              <a:t>oe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ru-RU" dirty="0" smtClean="0">
                <a:latin typeface="Century Gothic" panose="020B0502020202020204" pitchFamily="34" charset="0"/>
              </a:rPr>
              <a:t>н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зн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ч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ни</a:t>
            </a:r>
            <a:r>
              <a:rPr lang="en-US" dirty="0" smtClean="0">
                <a:latin typeface="Century Gothic" panose="020B0502020202020204" pitchFamily="34" charset="0"/>
              </a:rPr>
              <a:t>e </a:t>
            </a:r>
            <a:r>
              <a:rPr lang="ru-RU" dirty="0" err="1" smtClean="0">
                <a:latin typeface="Century Gothic" panose="020B0502020202020204" pitchFamily="34" charset="0"/>
              </a:rPr>
              <a:t>эт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й 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ти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ru-RU" dirty="0" err="1" smtClean="0">
                <a:latin typeface="Century Gothic" panose="020B0502020202020204" pitchFamily="34" charset="0"/>
              </a:rPr>
              <a:t>Ликл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йд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р вид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л в </a:t>
            </a:r>
            <a:r>
              <a:rPr lang="en-US" i="1" dirty="0" smtClean="0">
                <a:latin typeface="Century Gothic" panose="020B0502020202020204" pitchFamily="34" charset="0"/>
              </a:rPr>
              <a:t>y</a:t>
            </a:r>
            <a:r>
              <a:rPr lang="ru-RU" i="1" dirty="0" smtClean="0">
                <a:latin typeface="Century Gothic" panose="020B0502020202020204" pitchFamily="34" charset="0"/>
              </a:rPr>
              <a:t>д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бн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м 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бм</a:t>
            </a:r>
            <a:r>
              <a:rPr lang="en-US" i="1" dirty="0" smtClean="0">
                <a:latin typeface="Century Gothic" panose="020B0502020202020204" pitchFamily="34" charset="0"/>
              </a:rPr>
              <a:t>e</a:t>
            </a:r>
            <a:r>
              <a:rPr lang="ru-RU" i="1" dirty="0" smtClean="0">
                <a:latin typeface="Century Gothic" panose="020B0502020202020204" pitchFamily="34" charset="0"/>
              </a:rPr>
              <a:t>н</a:t>
            </a:r>
            <a:r>
              <a:rPr lang="en-US" i="1" dirty="0" smtClean="0">
                <a:latin typeface="Century Gothic" panose="020B0502020202020204" pitchFamily="34" charset="0"/>
              </a:rPr>
              <a:t>e </a:t>
            </a:r>
            <a:r>
              <a:rPr lang="ru-RU" i="1" dirty="0" smtClean="0">
                <a:latin typeface="Century Gothic" panose="020B0502020202020204" pitchFamily="34" charset="0"/>
              </a:rPr>
              <a:t>д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нными</a:t>
            </a:r>
            <a:r>
              <a:rPr lang="ru-RU" i="1" dirty="0" smtClean="0">
                <a:latin typeface="Century Gothic" panose="020B0502020202020204" pitchFamily="34" charset="0"/>
              </a:rPr>
              <a:t> и </a:t>
            </a:r>
            <a:r>
              <a:rPr lang="ru-RU" i="1" dirty="0" err="1" smtClean="0">
                <a:latin typeface="Century Gothic" panose="020B0502020202020204" pitchFamily="34" charset="0"/>
              </a:rPr>
              <a:t>пр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гр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ммным</a:t>
            </a:r>
            <a:r>
              <a:rPr lang="ru-RU" i="1" dirty="0" smtClean="0">
                <a:latin typeface="Century Gothic" panose="020B0502020202020204" pitchFamily="34" charset="0"/>
              </a:rPr>
              <a:t> к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д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м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В 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м ж</a:t>
            </a:r>
            <a:r>
              <a:rPr lang="en-US" dirty="0" smtClean="0">
                <a:latin typeface="Century Gothic" panose="020B0502020202020204" pitchFamily="34" charset="0"/>
              </a:rPr>
              <a:t>e </a:t>
            </a:r>
            <a:r>
              <a:rPr lang="en-US" b="1" dirty="0" smtClean="0">
                <a:latin typeface="Century Gothic" panose="020B0502020202020204" pitchFamily="34" charset="0"/>
              </a:rPr>
              <a:t>1962 </a:t>
            </a:r>
            <a:r>
              <a:rPr lang="ru-RU" b="1" dirty="0" smtClean="0">
                <a:latin typeface="Century Gothic" panose="020B0502020202020204" pitchFamily="34" charset="0"/>
              </a:rPr>
              <a:t>г</a:t>
            </a:r>
            <a:r>
              <a:rPr lang="en-US" b="1" dirty="0" smtClean="0">
                <a:latin typeface="Century Gothic" panose="020B0502020202020204" pitchFamily="34" charset="0"/>
              </a:rPr>
              <a:t>o</a:t>
            </a:r>
            <a:r>
              <a:rPr lang="ru-RU" b="1" dirty="0" smtClean="0">
                <a:latin typeface="Century Gothic" panose="020B0502020202020204" pitchFamily="34" charset="0"/>
              </a:rPr>
              <a:t>д</a:t>
            </a:r>
            <a:r>
              <a:rPr lang="en-US" b="1" dirty="0" smtClean="0">
                <a:latin typeface="Century Gothic" panose="020B0502020202020204" pitchFamily="34" charset="0"/>
              </a:rPr>
              <a:t>y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ru-RU" dirty="0" smtClean="0">
                <a:latin typeface="Century Gothic" panose="020B0502020202020204" pitchFamily="34" charset="0"/>
              </a:rPr>
              <a:t>в С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в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тск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м С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юз</a:t>
            </a:r>
            <a:r>
              <a:rPr lang="en-US" dirty="0" smtClean="0">
                <a:latin typeface="Century Gothic" panose="020B0502020202020204" pitchFamily="34" charset="0"/>
              </a:rPr>
              <a:t>e </a:t>
            </a:r>
            <a:r>
              <a:rPr lang="ru-RU" dirty="0" err="1" smtClean="0">
                <a:latin typeface="Century Gothic" panose="020B0502020202020204" pitchFamily="34" charset="0"/>
              </a:rPr>
              <a:t>вышл</a:t>
            </a:r>
            <a:r>
              <a:rPr lang="en-US" dirty="0" smtClean="0">
                <a:latin typeface="Century Gothic" panose="020B0502020202020204" pitchFamily="34" charset="0"/>
              </a:rPr>
              <a:t>a </a:t>
            </a:r>
            <a:r>
              <a:rPr lang="ru-RU" dirty="0" err="1" smtClean="0">
                <a:latin typeface="Century Gothic" panose="020B0502020202020204" pitchFamily="34" charset="0"/>
              </a:rPr>
              <a:t>ст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тья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к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д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мик</a:t>
            </a:r>
            <a:r>
              <a:rPr lang="en-US" dirty="0" smtClean="0">
                <a:latin typeface="Century Gothic" panose="020B0502020202020204" pitchFamily="34" charset="0"/>
              </a:rPr>
              <a:t>a </a:t>
            </a:r>
            <a:r>
              <a:rPr lang="ru-RU" b="1" i="1" dirty="0" smtClean="0">
                <a:latin typeface="Century Gothic" panose="020B0502020202020204" pitchFamily="34" charset="0"/>
              </a:rPr>
              <a:t>Х</a:t>
            </a:r>
            <a:r>
              <a:rPr lang="en-US" b="1" i="1" dirty="0" smtClean="0">
                <a:latin typeface="Century Gothic" panose="020B0502020202020204" pitchFamily="34" charset="0"/>
              </a:rPr>
              <a:t>a</a:t>
            </a:r>
            <a:r>
              <a:rPr lang="ru-RU" b="1" i="1" dirty="0" err="1" smtClean="0">
                <a:latin typeface="Century Gothic" panose="020B0502020202020204" pitchFamily="34" charset="0"/>
              </a:rPr>
              <a:t>рк</a:t>
            </a:r>
            <a:r>
              <a:rPr lang="en-US" b="1" i="1" dirty="0" smtClean="0">
                <a:latin typeface="Century Gothic" panose="020B0502020202020204" pitchFamily="34" charset="0"/>
              </a:rPr>
              <a:t>e</a:t>
            </a:r>
            <a:r>
              <a:rPr lang="ru-RU" b="1" i="1" dirty="0" err="1" smtClean="0">
                <a:latin typeface="Century Gothic" panose="020B0502020202020204" pitchFamily="34" charset="0"/>
              </a:rPr>
              <a:t>вич</a:t>
            </a:r>
            <a:r>
              <a:rPr lang="en-US" b="1" i="1" dirty="0" smtClean="0">
                <a:latin typeface="Century Gothic" panose="020B0502020202020204" pitchFamily="34" charset="0"/>
              </a:rPr>
              <a:t>a</a:t>
            </a:r>
            <a:r>
              <a:rPr lang="en-US" dirty="0" smtClean="0">
                <a:latin typeface="Century Gothic" panose="020B0502020202020204" pitchFamily="34" charset="0"/>
              </a:rPr>
              <a:t>, </a:t>
            </a:r>
            <a:r>
              <a:rPr lang="ru-RU" dirty="0" smtClean="0">
                <a:latin typeface="Century Gothic" panose="020B0502020202020204" pitchFamily="34" charset="0"/>
              </a:rPr>
              <a:t>в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р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й 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н </a:t>
            </a:r>
            <a:r>
              <a:rPr lang="ru-RU" dirty="0" err="1" smtClean="0">
                <a:latin typeface="Century Gothic" panose="020B0502020202020204" pitchFamily="34" charset="0"/>
              </a:rPr>
              <a:t>пис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л </a:t>
            </a:r>
            <a:r>
              <a:rPr lang="en-US" dirty="0" smtClean="0">
                <a:latin typeface="Century Gothic" panose="020B0502020202020204" pitchFamily="34" charset="0"/>
              </a:rPr>
              <a:t>o </a:t>
            </a:r>
            <a:r>
              <a:rPr lang="ru-RU" dirty="0" smtClean="0">
                <a:latin typeface="Century Gothic" panose="020B0502020202020204" pitchFamily="34" charset="0"/>
              </a:rPr>
              <a:t>н</a:t>
            </a:r>
            <a:r>
              <a:rPr lang="en-US" dirty="0" err="1" smtClean="0">
                <a:latin typeface="Century Gothic" panose="020B0502020202020204" pitchFamily="34" charset="0"/>
              </a:rPr>
              <a:t>eo</a:t>
            </a:r>
            <a:r>
              <a:rPr lang="ru-RU" dirty="0" err="1" smtClean="0">
                <a:latin typeface="Century Gothic" panose="020B0502020202020204" pitchFamily="34" charset="0"/>
              </a:rPr>
              <a:t>бх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дим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сти</a:t>
            </a:r>
            <a:r>
              <a:rPr lang="ru-RU" dirty="0" smtClean="0">
                <a:latin typeface="Century Gothic" panose="020B0502020202020204" pitchFamily="34" charset="0"/>
              </a:rPr>
              <a:t> с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зд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ния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бщ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г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с</a:t>
            </a:r>
            <a:r>
              <a:rPr lang="en-US" dirty="0" smtClean="0">
                <a:latin typeface="Century Gothic" panose="020B0502020202020204" pitchFamily="34" charset="0"/>
              </a:rPr>
              <a:t>y</a:t>
            </a:r>
            <a:r>
              <a:rPr lang="ru-RU" dirty="0" smtClean="0">
                <a:latin typeface="Century Gothic" panose="020B0502020202020204" pitchFamily="34" charset="0"/>
              </a:rPr>
              <a:t>д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err="1" smtClean="0">
                <a:latin typeface="Century Gothic" panose="020B0502020202020204" pitchFamily="34" charset="0"/>
              </a:rPr>
              <a:t>рств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нн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й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мпьют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рн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й 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ти</a:t>
            </a:r>
            <a:r>
              <a:rPr lang="ru-RU" dirty="0" smtClean="0">
                <a:latin typeface="Century Gothic" panose="020B0502020202020204" pitchFamily="34" charset="0"/>
              </a:rPr>
              <a:t>, к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т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р</a:t>
            </a:r>
            <a:r>
              <a:rPr lang="en-US" dirty="0" smtClean="0">
                <a:latin typeface="Century Gothic" panose="020B0502020202020204" pitchFamily="34" charset="0"/>
              </a:rPr>
              <a:t>a</a:t>
            </a:r>
            <a:r>
              <a:rPr lang="ru-RU" dirty="0" smtClean="0">
                <a:latin typeface="Century Gothic" panose="020B0502020202020204" pitchFamily="34" charset="0"/>
              </a:rPr>
              <a:t>я п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err="1" smtClean="0">
                <a:latin typeface="Century Gothic" panose="020B0502020202020204" pitchFamily="34" charset="0"/>
              </a:rPr>
              <a:t>зв</a:t>
            </a:r>
            <a:r>
              <a:rPr lang="en-US" dirty="0" smtClean="0">
                <a:latin typeface="Century Gothic" panose="020B0502020202020204" pitchFamily="34" charset="0"/>
              </a:rPr>
              <a:t>o</a:t>
            </a:r>
            <a:r>
              <a:rPr lang="ru-RU" dirty="0" smtClean="0">
                <a:latin typeface="Century Gothic" panose="020B0502020202020204" pitchFamily="34" charset="0"/>
              </a:rPr>
              <a:t>лил</a:t>
            </a:r>
            <a:r>
              <a:rPr lang="en-US" dirty="0" smtClean="0">
                <a:latin typeface="Century Gothic" panose="020B0502020202020204" pitchFamily="34" charset="0"/>
              </a:rPr>
              <a:t>a </a:t>
            </a:r>
            <a:r>
              <a:rPr lang="ru-RU" dirty="0" smtClean="0">
                <a:latin typeface="Century Gothic" panose="020B0502020202020204" pitchFamily="34" charset="0"/>
              </a:rPr>
              <a:t>бы </a:t>
            </a:r>
            <a:r>
              <a:rPr lang="ru-RU" dirty="0" err="1" smtClean="0">
                <a:latin typeface="Century Gothic" panose="020B0502020202020204" pitchFamily="34" charset="0"/>
              </a:rPr>
              <a:t>вс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smtClean="0">
                <a:latin typeface="Century Gothic" panose="020B0502020202020204" pitchFamily="34" charset="0"/>
              </a:rPr>
              <a:t>м </a:t>
            </a:r>
            <a:r>
              <a:rPr lang="en-US" dirty="0" smtClean="0">
                <a:latin typeface="Century Gothic" panose="020B0502020202020204" pitchFamily="34" charset="0"/>
              </a:rPr>
              <a:t>y</a:t>
            </a:r>
            <a:r>
              <a:rPr lang="ru-RU" dirty="0" err="1" smtClean="0">
                <a:latin typeface="Century Gothic" panose="020B0502020202020204" pitchFamily="34" charset="0"/>
              </a:rPr>
              <a:t>чр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жд</a:t>
            </a:r>
            <a:r>
              <a:rPr lang="en-US" dirty="0" smtClean="0">
                <a:latin typeface="Century Gothic" panose="020B0502020202020204" pitchFamily="34" charset="0"/>
              </a:rPr>
              <a:t>e</a:t>
            </a:r>
            <a:r>
              <a:rPr lang="ru-RU" dirty="0" err="1" smtClean="0">
                <a:latin typeface="Century Gothic" panose="020B0502020202020204" pitchFamily="34" charset="0"/>
              </a:rPr>
              <a:t>ниям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бм</a:t>
            </a:r>
            <a:r>
              <a:rPr lang="en-US" i="1" dirty="0" smtClean="0">
                <a:latin typeface="Century Gothic" panose="020B0502020202020204" pitchFamily="34" charset="0"/>
              </a:rPr>
              <a:t>e</a:t>
            </a:r>
            <a:r>
              <a:rPr lang="ru-RU" i="1" dirty="0" smtClean="0">
                <a:latin typeface="Century Gothic" panose="020B0502020202020204" pitchFamily="34" charset="0"/>
              </a:rPr>
              <a:t>нив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ться</a:t>
            </a:r>
            <a:r>
              <a:rPr lang="ru-RU" i="1" dirty="0" smtClean="0">
                <a:latin typeface="Century Gothic" panose="020B0502020202020204" pitchFamily="34" charset="0"/>
              </a:rPr>
              <a:t> инф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рм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ци</a:t>
            </a:r>
            <a:r>
              <a:rPr lang="en-US" i="1" dirty="0" smtClean="0">
                <a:latin typeface="Century Gothic" panose="020B0502020202020204" pitchFamily="34" charset="0"/>
              </a:rPr>
              <a:t>e</a:t>
            </a:r>
            <a:r>
              <a:rPr lang="ru-RU" i="1" dirty="0" smtClean="0">
                <a:latin typeface="Century Gothic" panose="020B0502020202020204" pitchFamily="34" charset="0"/>
              </a:rPr>
              <a:t>й и </a:t>
            </a:r>
            <a:r>
              <a:rPr lang="ru-RU" i="1" dirty="0" err="1" smtClean="0">
                <a:latin typeface="Century Gothic" panose="020B0502020202020204" pitchFamily="34" charset="0"/>
              </a:rPr>
              <a:t>ст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ть</a:t>
            </a:r>
            <a:r>
              <a:rPr lang="ru-RU" i="1" dirty="0" smtClean="0">
                <a:latin typeface="Century Gothic" panose="020B0502020202020204" pitchFamily="34" charset="0"/>
              </a:rPr>
              <a:t> 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сн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в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й </a:t>
            </a:r>
            <a:r>
              <a:rPr lang="ru-RU" i="1" dirty="0" err="1" smtClean="0">
                <a:latin typeface="Century Gothic" panose="020B0502020202020204" pitchFamily="34" charset="0"/>
              </a:rPr>
              <a:t>пл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нир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smtClean="0">
                <a:latin typeface="Century Gothic" panose="020B0502020202020204" pitchFamily="34" charset="0"/>
              </a:rPr>
              <a:t>в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ния</a:t>
            </a:r>
            <a:r>
              <a:rPr lang="ru-RU" i="1" dirty="0" smtClean="0">
                <a:latin typeface="Century Gothic" panose="020B0502020202020204" pitchFamily="34" charset="0"/>
              </a:rPr>
              <a:t> и </a:t>
            </a:r>
            <a:r>
              <a:rPr lang="en-US" i="1" dirty="0" smtClean="0">
                <a:latin typeface="Century Gothic" panose="020B0502020202020204" pitchFamily="34" charset="0"/>
              </a:rPr>
              <a:t>y</a:t>
            </a:r>
            <a:r>
              <a:rPr lang="ru-RU" i="1" dirty="0" err="1" smtClean="0">
                <a:latin typeface="Century Gothic" panose="020B0502020202020204" pitchFamily="34" charset="0"/>
              </a:rPr>
              <a:t>пр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вл</a:t>
            </a:r>
            <a:r>
              <a:rPr lang="en-US" i="1" dirty="0" smtClean="0">
                <a:latin typeface="Century Gothic" panose="020B0502020202020204" pitchFamily="34" charset="0"/>
              </a:rPr>
              <a:t>e</a:t>
            </a:r>
            <a:r>
              <a:rPr lang="ru-RU" i="1" dirty="0" err="1" smtClean="0">
                <a:latin typeface="Century Gothic" panose="020B0502020202020204" pitchFamily="34" charset="0"/>
              </a:rPr>
              <a:t>ния</a:t>
            </a:r>
            <a:r>
              <a:rPr lang="ru-RU" i="1" dirty="0" smtClean="0">
                <a:latin typeface="Century Gothic" panose="020B0502020202020204" pitchFamily="34" charset="0"/>
              </a:rPr>
              <a:t> в с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мых</a:t>
            </a:r>
            <a:r>
              <a:rPr lang="ru-RU" i="1" dirty="0" smtClean="0">
                <a:latin typeface="Century Gothic" panose="020B0502020202020204" pitchFamily="34" charset="0"/>
              </a:rPr>
              <a:t> р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зных</a:t>
            </a:r>
            <a:r>
              <a:rPr lang="ru-RU" i="1" dirty="0" smtClean="0">
                <a:latin typeface="Century Gothic" panose="020B0502020202020204" pitchFamily="34" charset="0"/>
              </a:rPr>
              <a:t> </a:t>
            </a:r>
            <a:r>
              <a:rPr lang="en-US" i="1" dirty="0" smtClean="0">
                <a:latin typeface="Century Gothic" panose="020B0502020202020204" pitchFamily="34" charset="0"/>
              </a:rPr>
              <a:t>o</a:t>
            </a:r>
            <a:r>
              <a:rPr lang="ru-RU" i="1" dirty="0" err="1" smtClean="0">
                <a:latin typeface="Century Gothic" panose="020B0502020202020204" pitchFamily="34" charset="0"/>
              </a:rPr>
              <a:t>тр</a:t>
            </a:r>
            <a:r>
              <a:rPr lang="en-US" i="1" dirty="0" smtClean="0">
                <a:latin typeface="Century Gothic" panose="020B0502020202020204" pitchFamily="34" charset="0"/>
              </a:rPr>
              <a:t>a</a:t>
            </a:r>
            <a:r>
              <a:rPr lang="ru-RU" i="1" dirty="0" err="1" smtClean="0">
                <a:latin typeface="Century Gothic" panose="020B0502020202020204" pitchFamily="34" charset="0"/>
              </a:rPr>
              <a:t>слях</a:t>
            </a:r>
            <a:r>
              <a:rPr lang="ru-RU" i="1" dirty="0" smtClean="0">
                <a:latin typeface="Century Gothic" panose="020B0502020202020204" pitchFamily="34" charset="0"/>
              </a:rPr>
              <a:t>.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026" name="Picture 2" descr="https://hsto.org/getpro/habr/post_images/ca1/cb1/2c3/ca1cb12c387d32ae7adfaad8e9501bb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716" y="1259651"/>
            <a:ext cx="2875868" cy="409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itp.ru/upload/content/831/kh_1_023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246" y="1259651"/>
            <a:ext cx="2925963" cy="409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51941" y="5728256"/>
            <a:ext cx="2823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Джозеф </a:t>
            </a:r>
            <a:r>
              <a:rPr lang="ru-RU" b="1" dirty="0" err="1" smtClean="0">
                <a:latin typeface="Century Gothic" panose="020B0502020202020204" pitchFamily="34" charset="0"/>
              </a:rPr>
              <a:t>Ликлайдер</a:t>
            </a:r>
            <a:endParaRPr lang="ru-RU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55740" y="5749080"/>
            <a:ext cx="301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Александр </a:t>
            </a:r>
            <a:r>
              <a:rPr lang="ru-RU" b="1" dirty="0" err="1" smtClean="0">
                <a:latin typeface="Century Gothic" panose="020B0502020202020204" pitchFamily="34" charset="0"/>
              </a:rPr>
              <a:t>Харкевич</a:t>
            </a:r>
            <a:endParaRPr 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813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entury Gothic" panose="020B0502020202020204" pitchFamily="34" charset="0"/>
              </a:rPr>
              <a:t>В наше время назначение </a:t>
            </a:r>
            <a:r>
              <a:rPr lang="ru-RU" dirty="0" err="1">
                <a:latin typeface="Century Gothic" panose="020B0502020202020204" pitchFamily="34" charset="0"/>
              </a:rPr>
              <a:t>Internet’а</a:t>
            </a:r>
            <a:r>
              <a:rPr lang="ru-RU" dirty="0">
                <a:latin typeface="Century Gothic" panose="020B0502020202020204" pitchFamily="34" charset="0"/>
              </a:rPr>
              <a:t> определяется так: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latin typeface="Century Gothic" panose="020B0502020202020204" pitchFamily="34" charset="0"/>
              </a:rPr>
              <a:t>Коммуникационная </a:t>
            </a:r>
            <a:r>
              <a:rPr lang="ru-RU" b="1" i="1" dirty="0">
                <a:latin typeface="Century Gothic" panose="020B0502020202020204" pitchFamily="34" charset="0"/>
              </a:rPr>
              <a:t>функция. </a:t>
            </a:r>
            <a:r>
              <a:rPr lang="ru-RU" dirty="0">
                <a:latin typeface="Century Gothic" panose="020B0502020202020204" pitchFamily="34" charset="0"/>
              </a:rPr>
              <a:t>Эта функция Интернета позволяет людям общаться. Она развивается за счет создания в Интернете служб, аналогичных традиционным средствам общения, но превосходящих их по возможностям.</a:t>
            </a:r>
          </a:p>
          <a:p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ru-RU" b="1" i="1" dirty="0">
                <a:latin typeface="Century Gothic" panose="020B0502020202020204" pitchFamily="34" charset="0"/>
              </a:rPr>
              <a:t>Информационная функция.</a:t>
            </a:r>
            <a:r>
              <a:rPr lang="ru-RU" dirty="0">
                <a:latin typeface="Century Gothic" panose="020B0502020202020204" pitchFamily="34" charset="0"/>
              </a:rPr>
              <a:t> Эта функция позволяет потребителям быстро получать затребованную информацию, а издателям распространять её. Это могут быть научные знания, техническая документация, книги, справочники, статьи, </a:t>
            </a:r>
            <a:r>
              <a:rPr lang="ru-RU" dirty="0" smtClean="0">
                <a:latin typeface="Century Gothic" panose="020B0502020202020204" pitchFamily="34" charset="0"/>
              </a:rPr>
              <a:t>сообщения , </a:t>
            </a:r>
            <a:r>
              <a:rPr lang="ru-RU" dirty="0">
                <a:latin typeface="Century Gothic" panose="020B0502020202020204" pitchFamily="34" charset="0"/>
              </a:rPr>
              <a:t>чертежи, схемы, рисунки, видеоматериалы, звукозаписи и многое другое.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039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89412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Коммуникационные службы Интернета. Электронная почта.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8" y="2336195"/>
            <a:ext cx="3932237" cy="381158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i="1" dirty="0" smtClean="0">
                <a:latin typeface="Century Gothic" panose="020B0502020202020204" pitchFamily="34" charset="0"/>
              </a:rPr>
              <a:t>Назначение:</a:t>
            </a:r>
          </a:p>
          <a:p>
            <a:r>
              <a:rPr lang="ru-RU" sz="2000" dirty="0" smtClean="0">
                <a:latin typeface="Century Gothic" panose="020B0502020202020204" pitchFamily="34" charset="0"/>
              </a:rPr>
              <a:t>Выполнение коммуникационной функции Интернета. Осуществление </a:t>
            </a:r>
            <a:r>
              <a:rPr lang="ru-RU" sz="2000" dirty="0">
                <a:latin typeface="Century Gothic" panose="020B0502020202020204" pitchFamily="34" charset="0"/>
              </a:rPr>
              <a:t>обмена письмами </a:t>
            </a:r>
            <a:r>
              <a:rPr lang="ru-RU" sz="2000" dirty="0" smtClean="0">
                <a:latin typeface="Century Gothic" panose="020B0502020202020204" pitchFamily="34" charset="0"/>
              </a:rPr>
              <a:t>между пользователями</a:t>
            </a:r>
            <a:r>
              <a:rPr lang="ru-RU" sz="2000" dirty="0">
                <a:latin typeface="Century Gothic" panose="020B0502020202020204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https://ds05.infourok.ru/uploads/ex/0d8f/0004052e-a05a2d30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9" t="24534" r="7533" b="10600"/>
          <a:stretch/>
        </p:blipFill>
        <p:spPr bwMode="auto">
          <a:xfrm>
            <a:off x="5139573" y="2689411"/>
            <a:ext cx="6850295" cy="395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94929" y="2151529"/>
            <a:ext cx="433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Century Gothic" panose="020B0502020202020204" pitchFamily="34" charset="0"/>
              </a:rPr>
              <a:t>Схема работы электронной почты</a:t>
            </a:r>
            <a:endParaRPr lang="ru-RU" b="1" i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51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041494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Коммуникационные службы Интернета. </a:t>
            </a:r>
            <a:r>
              <a:rPr lang="en-US" dirty="0" smtClean="0">
                <a:latin typeface="Century Gothic" panose="020B0502020202020204" pitchFamily="34" charset="0"/>
              </a:rPr>
              <a:t>IP-</a:t>
            </a:r>
            <a:r>
              <a:rPr lang="ru-RU" dirty="0" smtClean="0">
                <a:latin typeface="Century Gothic" panose="020B0502020202020204" pitchFamily="34" charset="0"/>
              </a:rPr>
              <a:t>телефония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6294" y="2057400"/>
            <a:ext cx="2921640" cy="45988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" b="1" i="1" dirty="0">
                <a:latin typeface="Century Gothic" panose="020B0502020202020204" pitchFamily="34" charset="0"/>
              </a:rPr>
              <a:t>Преимущество перед традиционной </a:t>
            </a:r>
            <a:r>
              <a:rPr lang="ru-RU" sz="1500" b="1" i="1" dirty="0" smtClean="0">
                <a:latin typeface="Century Gothic" panose="020B0502020202020204" pitchFamily="34" charset="0"/>
              </a:rPr>
              <a:t>связью:</a:t>
            </a:r>
          </a:p>
          <a:p>
            <a:pPr marL="0" indent="0">
              <a:buNone/>
            </a:pPr>
            <a:r>
              <a:rPr lang="ru-RU" sz="1500" dirty="0">
                <a:latin typeface="Century Gothic" panose="020B0502020202020204" pitchFamily="34" charset="0"/>
              </a:rPr>
              <a:t>1) Низкая стоимость </a:t>
            </a:r>
            <a:endParaRPr lang="ru-RU" sz="15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sz="1500" dirty="0" smtClean="0">
                <a:latin typeface="Century Gothic" panose="020B0502020202020204" pitchFamily="34" charset="0"/>
              </a:rPr>
              <a:t>2)</a:t>
            </a:r>
            <a:r>
              <a:rPr lang="en-US" sz="1500" dirty="0" smtClean="0">
                <a:latin typeface="Century Gothic" panose="020B0502020202020204" pitchFamily="34" charset="0"/>
              </a:rPr>
              <a:t> </a:t>
            </a:r>
            <a:r>
              <a:rPr lang="ru-RU" sz="1500" dirty="0" smtClean="0">
                <a:latin typeface="Century Gothic" panose="020B0502020202020204" pitchFamily="34" charset="0"/>
              </a:rPr>
              <a:t>Возможность </a:t>
            </a:r>
            <a:r>
              <a:rPr lang="ru-RU" sz="1500" dirty="0">
                <a:latin typeface="Century Gothic" panose="020B0502020202020204" pitchFamily="34" charset="0"/>
              </a:rPr>
              <a:t>передавать более одного телефонного звонка в рамках высокоскоростного телефонного подключения</a:t>
            </a:r>
            <a:r>
              <a:rPr lang="ru-RU" sz="15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1500" dirty="0" smtClean="0">
                <a:latin typeface="Century Gothic" panose="020B0502020202020204" pitchFamily="34" charset="0"/>
              </a:rPr>
              <a:t> </a:t>
            </a:r>
            <a:r>
              <a:rPr lang="ru-RU" sz="1500" dirty="0">
                <a:latin typeface="Century Gothic" panose="020B0502020202020204" pitchFamily="34" charset="0"/>
              </a:rPr>
              <a:t>3) Безопасные звонки (простое шифрование</a:t>
            </a:r>
            <a:r>
              <a:rPr lang="ru-RU" sz="1500" dirty="0" smtClean="0">
                <a:latin typeface="Century Gothic" panose="020B0502020202020204" pitchFamily="34" charset="0"/>
              </a:rPr>
              <a:t>)</a:t>
            </a:r>
            <a:endParaRPr lang="en-US" sz="1500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sz="1500" dirty="0">
                <a:latin typeface="Century Gothic" panose="020B0502020202020204" pitchFamily="34" charset="0"/>
              </a:rPr>
              <a:t>4) Независимость от месторасположения 5) Доступна интеграция с другими сервисами через Интернет (</a:t>
            </a:r>
            <a:r>
              <a:rPr lang="ru-RU" sz="1500" dirty="0" err="1">
                <a:latin typeface="Century Gothic" panose="020B0502020202020204" pitchFamily="34" charset="0"/>
              </a:rPr>
              <a:t>видеозвонок</a:t>
            </a:r>
            <a:r>
              <a:rPr lang="ru-RU" sz="1500" dirty="0">
                <a:latin typeface="Century Gothic" panose="020B0502020202020204" pitchFamily="34" charset="0"/>
              </a:rPr>
              <a:t>, конференции)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Century Gothic" panose="020B0502020202020204" pitchFamily="34" charset="0"/>
              </a:rPr>
              <a:t>Назначение: </a:t>
            </a:r>
            <a:r>
              <a:rPr lang="ru-RU" dirty="0" smtClean="0">
                <a:latin typeface="Century Gothic" panose="020B0502020202020204" pitchFamily="34" charset="0"/>
              </a:rPr>
              <a:t>Осуществление коммуникационной функции</a:t>
            </a:r>
            <a:r>
              <a:rPr lang="ru-RU" dirty="0">
                <a:latin typeface="Century Gothic" panose="020B0502020202020204" pitchFamily="34" charset="0"/>
              </a:rPr>
              <a:t>, общение </a:t>
            </a:r>
            <a:r>
              <a:rPr lang="ru-RU" dirty="0" smtClean="0">
                <a:latin typeface="Century Gothic" panose="020B0502020202020204" pitchFamily="34" charset="0"/>
              </a:rPr>
              <a:t>и связь</a:t>
            </a:r>
            <a:r>
              <a:rPr lang="ru-RU" dirty="0">
                <a:latin typeface="Century Gothic" panose="020B0502020202020204" pitchFamily="34" charset="0"/>
              </a:rPr>
              <a:t>.</a:t>
            </a:r>
          </a:p>
          <a:p>
            <a:r>
              <a:rPr lang="ru-RU" b="1" i="1" dirty="0">
                <a:latin typeface="Century Gothic" panose="020B0502020202020204" pitchFamily="34" charset="0"/>
              </a:rPr>
              <a:t>Способы </a:t>
            </a:r>
            <a:r>
              <a:rPr lang="ru-RU" b="1" i="1" dirty="0" smtClean="0">
                <a:latin typeface="Century Gothic" panose="020B0502020202020204" pitchFamily="34" charset="0"/>
              </a:rPr>
              <a:t>связи: </a:t>
            </a:r>
          </a:p>
          <a:p>
            <a:pPr marL="342900" indent="-342900">
              <a:buAutoNum type="arabicParenR"/>
            </a:pPr>
            <a:r>
              <a:rPr lang="ru-RU" i="1" u="sng" dirty="0" smtClean="0">
                <a:latin typeface="Century Gothic" panose="020B0502020202020204" pitchFamily="34" charset="0"/>
              </a:rPr>
              <a:t>"</a:t>
            </a:r>
            <a:r>
              <a:rPr lang="ru-RU" i="1" u="sng" dirty="0">
                <a:latin typeface="Century Gothic" panose="020B0502020202020204" pitchFamily="34" charset="0"/>
              </a:rPr>
              <a:t>Компьютер-компьютер". </a:t>
            </a:r>
            <a:r>
              <a:rPr lang="ru-RU" dirty="0">
                <a:latin typeface="Century Gothic" panose="020B0502020202020204" pitchFamily="34" charset="0"/>
              </a:rPr>
              <a:t>Звонок в таком случае похож на общение в </a:t>
            </a:r>
            <a:r>
              <a:rPr lang="ru-RU" dirty="0" err="1">
                <a:latin typeface="Century Gothic" panose="020B0502020202020204" pitchFamily="34" charset="0"/>
              </a:rPr>
              <a:t>Skype</a:t>
            </a:r>
            <a:r>
              <a:rPr lang="ru-RU" dirty="0" smtClean="0">
                <a:latin typeface="Century Gothic" panose="020B0502020202020204" pitchFamily="34" charset="0"/>
              </a:rPr>
              <a:t>.</a:t>
            </a:r>
          </a:p>
          <a:p>
            <a:pPr marL="342900" indent="-342900">
              <a:buAutoNum type="arabicParenR"/>
            </a:pP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ru-RU" i="1" u="sng" dirty="0" smtClean="0">
                <a:latin typeface="Century Gothic" panose="020B0502020202020204" pitchFamily="34" charset="0"/>
              </a:rPr>
              <a:t>Связь </a:t>
            </a:r>
            <a:r>
              <a:rPr lang="ru-RU" i="1" u="sng" dirty="0">
                <a:latin typeface="Century Gothic" panose="020B0502020202020204" pitchFamily="34" charset="0"/>
              </a:rPr>
              <a:t>через карту</a:t>
            </a:r>
            <a:r>
              <a:rPr lang="ru-RU" dirty="0">
                <a:latin typeface="Century Gothic" panose="020B0502020202020204" pitchFamily="34" charset="0"/>
              </a:rPr>
              <a:t>. Для совершения звонка вам необходим обычный стационарный телефон с тональным набором номера и карточка доступа от провайдера</a:t>
            </a:r>
            <a:r>
              <a:rPr lang="ru-RU" dirty="0" smtClean="0">
                <a:latin typeface="Century Gothic" panose="020B0502020202020204" pitchFamily="34" charset="0"/>
              </a:rPr>
              <a:t>.</a:t>
            </a:r>
            <a:endParaRPr lang="en-US" dirty="0" smtClean="0">
              <a:latin typeface="Century Gothic" panose="020B0502020202020204" pitchFamily="34" charset="0"/>
            </a:endParaRPr>
          </a:p>
          <a:p>
            <a:pPr marL="342900" indent="-342900">
              <a:buAutoNum type="arabicParenR"/>
            </a:pPr>
            <a:r>
              <a:rPr lang="ru-RU" i="1" u="sng" dirty="0" smtClean="0">
                <a:latin typeface="Century Gothic" panose="020B0502020202020204" pitchFamily="34" charset="0"/>
              </a:rPr>
              <a:t>Общение </a:t>
            </a:r>
            <a:r>
              <a:rPr lang="ru-RU" i="1" u="sng" dirty="0">
                <a:latin typeface="Century Gothic" panose="020B0502020202020204" pitchFamily="34" charset="0"/>
              </a:rPr>
              <a:t>через IP-телефон. </a:t>
            </a:r>
            <a:r>
              <a:rPr lang="ru-RU" dirty="0">
                <a:latin typeface="Century Gothic" panose="020B0502020202020204" pitchFamily="34" charset="0"/>
              </a:rPr>
              <a:t>При совершении звонка телефон автоматически связывает вас с провайдером, подключает к прокси-серверу и вызывает абонента</a:t>
            </a:r>
            <a:endParaRPr lang="ru-RU" dirty="0" smtClean="0">
              <a:latin typeface="Century Gothic" panose="020B0502020202020204" pitchFamily="34" charset="0"/>
            </a:endParaRP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https://computercraft.ru/uploads/monthly_2018_09/discord_logo.0.jpg.7a69ad4c741ee1fb1bd39758714e7da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934" y="2127809"/>
            <a:ext cx="1684830" cy="11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needed-soft.ru/_ld/9/6605644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670" y="2057400"/>
            <a:ext cx="1818837" cy="181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freeiconspng.com/uploads/skype-icon-2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670" y="3963194"/>
            <a:ext cx="1500856" cy="150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softcatalog.ru/upload/logo/product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934" y="3821929"/>
            <a:ext cx="1704812" cy="170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73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22177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Коммуникационные службы Интернета.</a:t>
            </a:r>
            <a:r>
              <a:rPr lang="en-US" dirty="0" smtClean="0">
                <a:latin typeface="Century Gothic" panose="020B0502020202020204" pitchFamily="34" charset="0"/>
              </a:rPr>
              <a:t> </a:t>
            </a:r>
            <a:r>
              <a:rPr lang="ru-RU" dirty="0" smtClean="0">
                <a:latin typeface="Century Gothic" panose="020B0502020202020204" pitchFamily="34" charset="0"/>
              </a:rPr>
              <a:t>Видеоконференция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latin typeface="Century Gothic" panose="020B0502020202020204" pitchFamily="34" charset="0"/>
              </a:rPr>
              <a:t>Назначение: </a:t>
            </a:r>
            <a:r>
              <a:rPr lang="ru-RU" sz="1800" dirty="0">
                <a:latin typeface="Century Gothic" panose="020B0502020202020204" pitchFamily="34" charset="0"/>
              </a:rPr>
              <a:t>Осуществление общения </a:t>
            </a:r>
            <a:r>
              <a:rPr lang="ru-RU" sz="1800" dirty="0" smtClean="0">
                <a:latin typeface="Century Gothic" panose="020B0502020202020204" pitchFamily="34" charset="0"/>
              </a:rPr>
              <a:t>не только </a:t>
            </a:r>
            <a:r>
              <a:rPr lang="ru-RU" sz="1800" dirty="0">
                <a:latin typeface="Century Gothic" panose="020B0502020202020204" pitchFamily="34" charset="0"/>
              </a:rPr>
              <a:t>по голосовому, но и </a:t>
            </a:r>
            <a:r>
              <a:rPr lang="ru-RU" sz="1800" dirty="0" smtClean="0">
                <a:latin typeface="Century Gothic" panose="020B0502020202020204" pitchFamily="34" charset="0"/>
              </a:rPr>
              <a:t>по видео-каналу</a:t>
            </a:r>
            <a:r>
              <a:rPr lang="ru-RU" sz="1800" dirty="0">
                <a:latin typeface="Century Gothic" panose="020B0502020202020204" pitchFamily="34" charset="0"/>
              </a:rPr>
              <a:t>, </a:t>
            </a:r>
            <a:r>
              <a:rPr lang="ru-RU" sz="1800" dirty="0" smtClean="0">
                <a:latin typeface="Century Gothic" panose="020B0502020202020204" pitchFamily="34" charset="0"/>
              </a:rPr>
              <a:t>связь, обеспечение </a:t>
            </a:r>
            <a:r>
              <a:rPr lang="ru-RU" sz="1800" dirty="0">
                <a:latin typeface="Century Gothic" panose="020B0502020202020204" pitchFamily="34" charset="0"/>
              </a:rPr>
              <a:t>совместной </a:t>
            </a:r>
            <a:r>
              <a:rPr lang="ru-RU" sz="1800" dirty="0" smtClean="0">
                <a:latin typeface="Century Gothic" panose="020B0502020202020204" pitchFamily="34" charset="0"/>
              </a:rPr>
              <a:t>работы в </a:t>
            </a:r>
            <a:r>
              <a:rPr lang="ru-RU" sz="1800" dirty="0">
                <a:latin typeface="Century Gothic" panose="020B0502020202020204" pitchFamily="34" charset="0"/>
              </a:rPr>
              <a:t>реальном времени </a:t>
            </a:r>
            <a:r>
              <a:rPr lang="ru-RU" sz="1800" dirty="0" smtClean="0">
                <a:latin typeface="Century Gothic" panose="020B0502020202020204" pitchFamily="34" charset="0"/>
              </a:rPr>
              <a:t>при невозможности реальной встречи</a:t>
            </a:r>
            <a:r>
              <a:rPr lang="ru-RU" sz="1800" dirty="0">
                <a:latin typeface="Century Gothic" panose="020B0502020202020204" pitchFamily="34" charset="0"/>
              </a:rPr>
              <a:t>.</a:t>
            </a:r>
          </a:p>
          <a:p>
            <a:r>
              <a:rPr lang="ru-RU" sz="1800" b="1" i="1" dirty="0">
                <a:latin typeface="Century Gothic" panose="020B0502020202020204" pitchFamily="34" charset="0"/>
              </a:rPr>
              <a:t>Необходимое </a:t>
            </a:r>
            <a:r>
              <a:rPr lang="ru-RU" sz="1800" b="1" i="1" dirty="0" smtClean="0">
                <a:latin typeface="Century Gothic" panose="020B0502020202020204" pitchFamily="34" charset="0"/>
              </a:rPr>
              <a:t>оборудование: </a:t>
            </a:r>
            <a:r>
              <a:rPr lang="ru-RU" sz="1800" dirty="0">
                <a:latin typeface="Century Gothic" panose="020B0502020202020204" pitchFamily="34" charset="0"/>
              </a:rPr>
              <a:t>Веб-камера, компьютер, микрофон, доступ в Интернет, проектор (если необходимо вывести картинку на экран)</a:t>
            </a:r>
          </a:p>
        </p:txBody>
      </p:sp>
      <p:pic>
        <p:nvPicPr>
          <p:cNvPr id="4100" name="Picture 4" descr="https://www.osp.ru/FileStorage/DOCUMENTS_ILLUSTRATIONS/13161243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365" y="1754188"/>
            <a:ext cx="6172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21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788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entury Gothic" panose="020B0502020202020204" pitchFamily="34" charset="0"/>
              </a:rPr>
              <a:t>Коммуникационные службы Интернета.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r>
              <a:rPr lang="ru-RU" sz="3600" dirty="0" smtClean="0">
                <a:latin typeface="Century Gothic" panose="020B0502020202020204" pitchFamily="34" charset="0"/>
              </a:rPr>
              <a:t>Виды видеоконференций</a:t>
            </a:r>
            <a:endParaRPr lang="ru-RU" sz="3600" dirty="0"/>
          </a:p>
        </p:txBody>
      </p:sp>
      <p:pic>
        <p:nvPicPr>
          <p:cNvPr id="5122" name="Picture 2" descr="https://trueconf.ru/images/shema4_600_400_withoutt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10" y="1690688"/>
            <a:ext cx="2399368" cy="159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trueconf.ru/images/shema1_600_400_withoutt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80" y="3402324"/>
            <a:ext cx="2329139" cy="155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trueconf.ru/images/vas_schem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82" y="5043269"/>
            <a:ext cx="2442416" cy="162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trueconf.ru/images/shema3_600_400_withouttc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922" y="3521294"/>
            <a:ext cx="2497690" cy="166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trueconf.ru/images/shema2_600_400_withoutt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086" y="1780273"/>
            <a:ext cx="2477154" cy="165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trueconf.ru/images/streaming_schem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46" y="5186420"/>
            <a:ext cx="2184866" cy="145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5157" y="230132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Один на один</a:t>
            </a:r>
            <a:endParaRPr lang="ru-RU" b="1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7544" y="3718461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Круглый стол</a:t>
            </a:r>
            <a:endParaRPr lang="ru-RU" b="1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21461" y="5304303"/>
            <a:ext cx="188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С активацией </a:t>
            </a:r>
          </a:p>
          <a:p>
            <a:r>
              <a:rPr lang="ru-RU" b="1" dirty="0" smtClean="0">
                <a:latin typeface="Century Gothic" panose="020B0502020202020204" pitchFamily="34" charset="0"/>
              </a:rPr>
              <a:t>по голосу</a:t>
            </a:r>
            <a:endParaRPr lang="ru-RU" b="1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06785" y="2051993"/>
            <a:ext cx="2613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Селекторные </a:t>
            </a:r>
            <a:endParaRPr lang="ru-RU" b="1" dirty="0" smtClean="0">
              <a:latin typeface="Century Gothic" panose="020B0502020202020204" pitchFamily="34" charset="0"/>
            </a:endParaRPr>
          </a:p>
          <a:p>
            <a:r>
              <a:rPr lang="ru-RU" b="1" dirty="0" smtClean="0">
                <a:latin typeface="Century Gothic" panose="020B0502020202020204" pitchFamily="34" charset="0"/>
              </a:rPr>
              <a:t>видеоконференции</a:t>
            </a:r>
            <a:r>
              <a:rPr lang="ru-RU" b="1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44831" y="4071642"/>
            <a:ext cx="2137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Дистанционное </a:t>
            </a:r>
            <a:r>
              <a:rPr lang="ru-RU" b="1" dirty="0" smtClean="0">
                <a:latin typeface="Century Gothic" panose="020B0502020202020204" pitchFamily="34" charset="0"/>
              </a:rPr>
              <a:t/>
            </a:r>
            <a:br>
              <a:rPr lang="ru-RU" b="1" dirty="0" smtClean="0">
                <a:latin typeface="Century Gothic" panose="020B0502020202020204" pitchFamily="34" charset="0"/>
              </a:rPr>
            </a:br>
            <a:r>
              <a:rPr lang="ru-RU" b="1" dirty="0" smtClean="0">
                <a:latin typeface="Century Gothic" panose="020B0502020202020204" pitchFamily="34" charset="0"/>
              </a:rPr>
              <a:t>образование</a:t>
            </a:r>
            <a:r>
              <a:rPr lang="ru-RU" b="1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44831" y="580339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Видеотрансляция</a:t>
            </a:r>
          </a:p>
        </p:txBody>
      </p:sp>
    </p:spTree>
    <p:extLst>
      <p:ext uri="{BB962C8B-B14F-4D97-AF65-F5344CB8AC3E}">
        <p14:creationId xmlns:p14="http://schemas.microsoft.com/office/powerpoint/2010/main" val="3263386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Информационные службы Интернета. </a:t>
            </a:r>
            <a:r>
              <a:rPr lang="en-US" dirty="0">
                <a:latin typeface="Century Gothic" panose="020B0502020202020204" pitchFamily="34" charset="0"/>
              </a:rPr>
              <a:t>FTP-</a:t>
            </a:r>
            <a:r>
              <a:rPr lang="ru-RU" dirty="0">
                <a:latin typeface="Century Gothic" panose="020B0502020202020204" pitchFamily="34" charset="0"/>
              </a:rPr>
              <a:t>службы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>
                <a:latin typeface="Century Gothic" panose="020B0502020202020204" pitchFamily="34" charset="0"/>
              </a:rPr>
              <a:t>FTP (англ. </a:t>
            </a:r>
            <a:r>
              <a:rPr lang="ru-RU" b="1" i="1" dirty="0" err="1">
                <a:latin typeface="Century Gothic" panose="020B0502020202020204" pitchFamily="34" charset="0"/>
              </a:rPr>
              <a:t>File</a:t>
            </a:r>
            <a:r>
              <a:rPr lang="ru-RU" b="1" i="1" dirty="0">
                <a:latin typeface="Century Gothic" panose="020B0502020202020204" pitchFamily="34" charset="0"/>
              </a:rPr>
              <a:t> </a:t>
            </a:r>
            <a:r>
              <a:rPr lang="ru-RU" b="1" i="1" dirty="0" err="1">
                <a:latin typeface="Century Gothic" panose="020B0502020202020204" pitchFamily="34" charset="0"/>
              </a:rPr>
              <a:t>Transfer</a:t>
            </a:r>
            <a:r>
              <a:rPr lang="ru-RU" b="1" i="1" dirty="0">
                <a:latin typeface="Century Gothic" panose="020B0502020202020204" pitchFamily="34" charset="0"/>
              </a:rPr>
              <a:t> </a:t>
            </a:r>
            <a:r>
              <a:rPr lang="ru-RU" b="1" i="1" dirty="0" err="1">
                <a:latin typeface="Century Gothic" panose="020B0502020202020204" pitchFamily="34" charset="0"/>
              </a:rPr>
              <a:t>Protocol</a:t>
            </a:r>
            <a:r>
              <a:rPr lang="ru-RU" b="1" i="1" dirty="0">
                <a:latin typeface="Century Gothic" panose="020B0502020202020204" pitchFamily="34" charset="0"/>
              </a:rPr>
              <a:t>) </a:t>
            </a:r>
            <a:r>
              <a:rPr lang="ru-RU" dirty="0">
                <a:latin typeface="Century Gothic" panose="020B0502020202020204" pitchFamily="34" charset="0"/>
              </a:rPr>
              <a:t>— протокол (способ) передачи файлов по сети. </a:t>
            </a:r>
            <a:endParaRPr lang="ru-RU" dirty="0" smtClean="0">
              <a:latin typeface="Century Gothic" panose="020B0502020202020204" pitchFamily="34" charset="0"/>
            </a:endParaRPr>
          </a:p>
          <a:p>
            <a:r>
              <a:rPr lang="ru-RU" dirty="0" smtClean="0">
                <a:latin typeface="Century Gothic" panose="020B0502020202020204" pitchFamily="34" charset="0"/>
              </a:rPr>
              <a:t>Служба </a:t>
            </a:r>
            <a:r>
              <a:rPr lang="ru-RU" dirty="0">
                <a:latin typeface="Century Gothic" panose="020B0502020202020204" pitchFamily="34" charset="0"/>
              </a:rPr>
              <a:t>FTP предназначена для </a:t>
            </a:r>
            <a:r>
              <a:rPr lang="ru-RU" i="1" u="sng" dirty="0">
                <a:latin typeface="Century Gothic" panose="020B0502020202020204" pitchFamily="34" charset="0"/>
              </a:rPr>
              <a:t>обмена файлами и построена по технологии “клиент-сервер”. </a:t>
            </a:r>
            <a:endParaRPr lang="ru-RU" i="1" u="sng" dirty="0" smtClean="0">
              <a:latin typeface="Century Gothic" panose="020B0502020202020204" pitchFamily="34" charset="0"/>
            </a:endParaRPr>
          </a:p>
          <a:p>
            <a:r>
              <a:rPr lang="ru-RU" dirty="0" smtClean="0">
                <a:latin typeface="Century Gothic" panose="020B0502020202020204" pitchFamily="34" charset="0"/>
              </a:rPr>
              <a:t>Взаимодействие </a:t>
            </a:r>
            <a:r>
              <a:rPr lang="ru-RU" dirty="0">
                <a:latin typeface="Century Gothic" panose="020B0502020202020204" pitchFamily="34" charset="0"/>
              </a:rPr>
              <a:t>клиента и сервера осуществляется по протоколу FTP. Информационная служба FTP используется для передачи файлов, хранения набора файлов самого разнообразного назначения (обычно в архивированном виде). </a:t>
            </a:r>
            <a:r>
              <a:rPr lang="ru-RU" i="1" u="sng" dirty="0">
                <a:latin typeface="Century Gothic" panose="020B0502020202020204" pitchFamily="34" charset="0"/>
              </a:rPr>
              <a:t>Хранящиеся файлы и папки можно просматривать, сортировать, копировать на свои диски.</a:t>
            </a:r>
          </a:p>
        </p:txBody>
      </p:sp>
      <p:pic>
        <p:nvPicPr>
          <p:cNvPr id="6146" name="Picture 2" descr="https://wifigid.ru/wp-content/uploads/2019/08/1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306" y="2057400"/>
            <a:ext cx="5381997" cy="302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532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anose="020B0502020202020204" pitchFamily="34" charset="0"/>
              </a:rPr>
              <a:t>Информационные службы Интернета.</a:t>
            </a:r>
            <a:r>
              <a:rPr lang="ru-RU" dirty="0">
                <a:latin typeface="Century Gothic" panose="020B0502020202020204" pitchFamily="34" charset="0"/>
              </a:rPr>
              <a:t> Всемирная паутина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>
                <a:latin typeface="Century Gothic" panose="020B0502020202020204" pitchFamily="34" charset="0"/>
              </a:rPr>
              <a:t>WWW (</a:t>
            </a:r>
            <a:r>
              <a:rPr lang="ru-RU" b="1" i="1" dirty="0" err="1">
                <a:latin typeface="Century Gothic" panose="020B0502020202020204" pitchFamily="34" charset="0"/>
              </a:rPr>
              <a:t>World</a:t>
            </a:r>
            <a:r>
              <a:rPr lang="ru-RU" b="1" i="1" dirty="0">
                <a:latin typeface="Century Gothic" panose="020B0502020202020204" pitchFamily="34" charset="0"/>
              </a:rPr>
              <a:t> </a:t>
            </a:r>
            <a:r>
              <a:rPr lang="ru-RU" b="1" i="1" dirty="0" err="1">
                <a:latin typeface="Century Gothic" panose="020B0502020202020204" pitchFamily="34" charset="0"/>
              </a:rPr>
              <a:t>Wide</a:t>
            </a:r>
            <a:r>
              <a:rPr lang="ru-RU" b="1" i="1" dirty="0">
                <a:latin typeface="Century Gothic" panose="020B0502020202020204" pitchFamily="34" charset="0"/>
              </a:rPr>
              <a:t> </a:t>
            </a:r>
            <a:r>
              <a:rPr lang="ru-RU" b="1" i="1" dirty="0" err="1">
                <a:latin typeface="Century Gothic" panose="020B0502020202020204" pitchFamily="34" charset="0"/>
              </a:rPr>
              <a:t>Web</a:t>
            </a:r>
            <a:r>
              <a:rPr lang="ru-RU" b="1" i="1" dirty="0">
                <a:latin typeface="Century Gothic" panose="020B0502020202020204" pitchFamily="34" charset="0"/>
              </a:rPr>
              <a:t> ) </a:t>
            </a:r>
            <a:r>
              <a:rPr lang="ru-RU" dirty="0">
                <a:latin typeface="Century Gothic" panose="020B0502020202020204" pitchFamily="34" charset="0"/>
              </a:rPr>
              <a:t>— служба прямого доступа, требующая полноценного подключения к Интернету и позволяющая интерактивно взаимодействовать с представленной на </a:t>
            </a:r>
            <a:r>
              <a:rPr lang="ru-RU" dirty="0" err="1">
                <a:latin typeface="Century Gothic" panose="020B0502020202020204" pitchFamily="34" charset="0"/>
              </a:rPr>
              <a:t>web</a:t>
            </a:r>
            <a:r>
              <a:rPr lang="ru-RU" dirty="0">
                <a:latin typeface="Century Gothic" panose="020B0502020202020204" pitchFamily="34" charset="0"/>
              </a:rPr>
              <a:t>-сайтах информацией. </a:t>
            </a:r>
            <a:endParaRPr lang="ru-RU" dirty="0" smtClean="0">
              <a:latin typeface="Century Gothic" panose="020B0502020202020204" pitchFamily="34" charset="0"/>
            </a:endParaRPr>
          </a:p>
          <a:p>
            <a:r>
              <a:rPr lang="ru-RU" i="1" u="sng" dirty="0" smtClean="0">
                <a:latin typeface="Century Gothic" panose="020B0502020202020204" pitchFamily="34" charset="0"/>
              </a:rPr>
              <a:t>Назначение </a:t>
            </a:r>
            <a:r>
              <a:rPr lang="ru-RU" i="1" u="sng" dirty="0">
                <a:latin typeface="Century Gothic" panose="020B0502020202020204" pitchFamily="34" charset="0"/>
              </a:rPr>
              <a:t>WWW</a:t>
            </a:r>
            <a:r>
              <a:rPr lang="ru-RU" dirty="0">
                <a:latin typeface="Century Gothic" panose="020B0502020202020204" pitchFamily="34" charset="0"/>
              </a:rPr>
              <a:t> состоит в том, что она обеспечивает представление и взаимосвязь огромного количества гипертекстовых документов, включающих текст, графику, звук и видео, расположенных на различных серверах по всему миру и связанных между собой посредством ссылок в документах. </a:t>
            </a:r>
            <a:endParaRPr lang="ru-RU" dirty="0" smtClean="0">
              <a:latin typeface="Century Gothic" panose="020B0502020202020204" pitchFamily="34" charset="0"/>
            </a:endParaRPr>
          </a:p>
          <a:p>
            <a:r>
              <a:rPr lang="ru-RU" dirty="0" smtClean="0">
                <a:latin typeface="Century Gothic" panose="020B0502020202020204" pitchFamily="34" charset="0"/>
              </a:rPr>
              <a:t>Появление </a:t>
            </a:r>
            <a:r>
              <a:rPr lang="ru-RU" dirty="0">
                <a:latin typeface="Century Gothic" panose="020B0502020202020204" pitchFamily="34" charset="0"/>
              </a:rPr>
              <a:t>этого сервиса значительно упростило доступ к информации.</a:t>
            </a:r>
          </a:p>
        </p:txBody>
      </p:sp>
      <p:pic>
        <p:nvPicPr>
          <p:cNvPr id="7170" name="Picture 2" descr="http://clipart-library.com/new_gallery/315-3157791_free-png-website-icons-website-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271" y="1861951"/>
            <a:ext cx="4203518" cy="382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20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874</Words>
  <Application>Microsoft Office PowerPoint</Application>
  <PresentationFormat>Широкоэкранный</PresentationFormat>
  <Paragraphs>56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Тема Office</vt:lpstr>
      <vt:lpstr>Сервисы интернета</vt:lpstr>
      <vt:lpstr>Каково главное назначение интернета?</vt:lpstr>
      <vt:lpstr>В наше время назначение Internet’а определяется так:</vt:lpstr>
      <vt:lpstr>Коммуникационные службы Интернета. Электронная почта.</vt:lpstr>
      <vt:lpstr>Коммуникационные службы Интернета. IP-телефония</vt:lpstr>
      <vt:lpstr>Коммуникационные службы Интернета. Видеоконференция</vt:lpstr>
      <vt:lpstr>Коммуникационные службы Интернета. Виды видеоконференций</vt:lpstr>
      <vt:lpstr>Информационные службы Интернета. FTP-службы</vt:lpstr>
      <vt:lpstr>Информационные службы Интернета. Всемирная паутина</vt:lpstr>
      <vt:lpstr>Что такое Web-2 сервисы?</vt:lpstr>
      <vt:lpstr>Примеры Web-2 сервисов:</vt:lpstr>
      <vt:lpstr>Спасибо за внимание!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Сервисы интернета</dc:title>
  <dc:creator>79601</dc:creator>
  <cp:lastModifiedBy>79601</cp:lastModifiedBy>
  <cp:revision>9</cp:revision>
  <dcterms:created xsi:type="dcterms:W3CDTF">2019-11-29T16:45:08Z</dcterms:created>
  <dcterms:modified xsi:type="dcterms:W3CDTF">2019-11-29T17:52:36Z</dcterms:modified>
</cp:coreProperties>
</file>