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66" r:id="rId3"/>
    <p:sldId id="256" r:id="rId4"/>
    <p:sldId id="261" r:id="rId5"/>
    <p:sldId id="267" r:id="rId6"/>
    <p:sldId id="260" r:id="rId7"/>
    <p:sldId id="264" r:id="rId8"/>
    <p:sldId id="265" r:id="rId9"/>
    <p:sldId id="268" r:id="rId10"/>
    <p:sldId id="262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2060"/>
    <a:srgbClr val="0000FF"/>
    <a:srgbClr val="9999FF"/>
    <a:srgbClr val="9966FF"/>
    <a:srgbClr val="99FFCC"/>
    <a:srgbClr val="CCFF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DEAC3-36DF-44A2-BAFE-138A8542A0F0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D0D98-964B-449E-8B2C-F10590D3E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48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EBE0C1-98BA-4936-96B4-6F9412830F53}" type="slidenum">
              <a:rPr lang="ru-RU"/>
              <a:pPr/>
              <a:t>1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Л.С. Атанасян.   Геометрия 7-9.      Глава </a:t>
            </a:r>
            <a:r>
              <a:rPr lang="en-US"/>
              <a:t>V</a:t>
            </a:r>
            <a:r>
              <a:rPr lang="ru-RU"/>
              <a:t>  «Четырехугольники»       </a:t>
            </a:r>
            <a:r>
              <a:rPr lang="en-US"/>
              <a:t>§</a:t>
            </a:r>
            <a:r>
              <a:rPr lang="ru-RU"/>
              <a:t> 1. « Многоугольники»</a:t>
            </a:r>
            <a:endParaRPr lang="en-US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825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344002-84A2-4CFA-BAD9-AC0667987A28}" type="slidenum">
              <a:rPr lang="ru-RU"/>
              <a:pPr/>
              <a:t>7</a:t>
            </a:fld>
            <a:endParaRPr lang="ru-RU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Гаврилова Н.Ф. «Поурочные разработки по геометрии: 8 класс»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40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B076C6-6B56-4176-903E-D075B9F5622D}" type="slidenum">
              <a:rPr lang="ru-RU"/>
              <a:pPr/>
              <a:t>8</a:t>
            </a:fld>
            <a:endParaRPr lang="ru-RU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Гаврилова Н.Ф. «Поурочные разработки по геометрии: 8 класс»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586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838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25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3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095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00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760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857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386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46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4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96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63E52-A294-4ED4-BF3A-2423C2360E82}" type="datetimeFigureOut">
              <a:rPr lang="ru-RU" smtClean="0"/>
              <a:t>02.10.2019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29C9F-F938-427D-B47A-7BD412BF5C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55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266700" y="279400"/>
            <a:ext cx="8585200" cy="6235700"/>
            <a:chOff x="168" y="176"/>
            <a:chExt cx="5408" cy="3928"/>
          </a:xfrm>
        </p:grpSpPr>
        <p:sp>
          <p:nvSpPr>
            <p:cNvPr id="11268" name="Freeform 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Freeform 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Freeform 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Freeform 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Freeform 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Freeform 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Freeform 1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Freeform 1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0" name="WordArt 16"/>
          <p:cNvSpPr>
            <a:spLocks noChangeArrowheads="1" noChangeShapeType="1" noTextEdit="1"/>
          </p:cNvSpPr>
          <p:nvPr/>
        </p:nvSpPr>
        <p:spPr bwMode="auto">
          <a:xfrm>
            <a:off x="711200" y="1523416"/>
            <a:ext cx="4434665" cy="26408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b="1" kern="10" dirty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 </a:t>
            </a:r>
            <a:endParaRPr lang="ru-RU" sz="6600" b="1" kern="10" dirty="0" smtClean="0">
              <a:ln w="254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66FF"/>
                  </a:gs>
                  <a:gs pos="50000">
                    <a:srgbClr val="B400B4"/>
                  </a:gs>
                  <a:gs pos="100000">
                    <a:srgbClr val="FF66FF"/>
                  </a:gs>
                </a:gsLst>
                <a:lin ang="189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600" b="1" kern="10" dirty="0" smtClean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66FF"/>
                    </a:gs>
                    <a:gs pos="50000">
                      <a:srgbClr val="B400B4"/>
                    </a:gs>
                    <a:gs pos="100000">
                      <a:srgbClr val="FF66FF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Фалеса</a:t>
            </a:r>
            <a:endParaRPr lang="ru-RU" sz="6600" b="1" kern="10" dirty="0">
              <a:ln w="254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66FF"/>
                  </a:gs>
                  <a:gs pos="50000">
                    <a:srgbClr val="B400B4"/>
                  </a:gs>
                  <a:gs pos="100000">
                    <a:srgbClr val="FF66FF"/>
                  </a:gs>
                </a:gsLst>
                <a:lin ang="189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5436534" y="862884"/>
            <a:ext cx="3167716" cy="3936821"/>
            <a:chOff x="2680" y="864"/>
            <a:chExt cx="2736" cy="3176"/>
          </a:xfrm>
        </p:grpSpPr>
        <p:sp>
          <p:nvSpPr>
            <p:cNvPr id="15" name="Freeform 19" descr="Дуб"/>
            <p:cNvSpPr>
              <a:spLocks/>
            </p:cNvSpPr>
            <p:nvPr/>
          </p:nvSpPr>
          <p:spPr bwMode="auto">
            <a:xfrm>
              <a:off x="2688" y="1008"/>
              <a:ext cx="2728" cy="3032"/>
            </a:xfrm>
            <a:custGeom>
              <a:avLst/>
              <a:gdLst>
                <a:gd name="T0" fmla="*/ 8 w 2520"/>
                <a:gd name="T1" fmla="*/ 0 h 3032"/>
                <a:gd name="T2" fmla="*/ 2520 w 2520"/>
                <a:gd name="T3" fmla="*/ 0 h 3032"/>
                <a:gd name="T4" fmla="*/ 2520 w 2520"/>
                <a:gd name="T5" fmla="*/ 3024 h 3032"/>
                <a:gd name="T6" fmla="*/ 0 w 2520"/>
                <a:gd name="T7" fmla="*/ 3032 h 3032"/>
                <a:gd name="T8" fmla="*/ 8 w 2520"/>
                <a:gd name="T9" fmla="*/ 0 h 3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0" h="3032">
                  <a:moveTo>
                    <a:pt x="8" y="0"/>
                  </a:moveTo>
                  <a:lnTo>
                    <a:pt x="2520" y="0"/>
                  </a:lnTo>
                  <a:lnTo>
                    <a:pt x="2520" y="3024"/>
                  </a:lnTo>
                  <a:lnTo>
                    <a:pt x="0" y="3032"/>
                  </a:lnTo>
                  <a:lnTo>
                    <a:pt x="8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2856" y="1152"/>
              <a:ext cx="2384" cy="2720"/>
            </a:xfrm>
            <a:custGeom>
              <a:avLst/>
              <a:gdLst>
                <a:gd name="T0" fmla="*/ 0 w 2384"/>
                <a:gd name="T1" fmla="*/ 2720 h 2720"/>
                <a:gd name="T2" fmla="*/ 0 w 2384"/>
                <a:gd name="T3" fmla="*/ 0 h 2720"/>
                <a:gd name="T4" fmla="*/ 2384 w 2384"/>
                <a:gd name="T5" fmla="*/ 0 h 2720"/>
                <a:gd name="T6" fmla="*/ 2384 w 2384"/>
                <a:gd name="T7" fmla="*/ 2720 h 2720"/>
                <a:gd name="T8" fmla="*/ 0 w 2384"/>
                <a:gd name="T9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84" h="2720">
                  <a:moveTo>
                    <a:pt x="0" y="2720"/>
                  </a:moveTo>
                  <a:lnTo>
                    <a:pt x="0" y="0"/>
                  </a:lnTo>
                  <a:lnTo>
                    <a:pt x="2384" y="0"/>
                  </a:lnTo>
                  <a:lnTo>
                    <a:pt x="2384" y="2720"/>
                  </a:lnTo>
                  <a:lnTo>
                    <a:pt x="0" y="27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2680" y="3856"/>
              <a:ext cx="192" cy="176"/>
            </a:xfrm>
            <a:custGeom>
              <a:avLst/>
              <a:gdLst>
                <a:gd name="T0" fmla="*/ 192 w 192"/>
                <a:gd name="T1" fmla="*/ 0 h 176"/>
                <a:gd name="T2" fmla="*/ 0 w 192"/>
                <a:gd name="T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2" h="176">
                  <a:moveTo>
                    <a:pt x="192" y="0"/>
                  </a:moveTo>
                  <a:lnTo>
                    <a:pt x="0" y="176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5256" y="1016"/>
              <a:ext cx="160" cy="136"/>
            </a:xfrm>
            <a:custGeom>
              <a:avLst/>
              <a:gdLst>
                <a:gd name="T0" fmla="*/ 160 w 160"/>
                <a:gd name="T1" fmla="*/ 0 h 136"/>
                <a:gd name="T2" fmla="*/ 0 w 160"/>
                <a:gd name="T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0" h="136">
                  <a:moveTo>
                    <a:pt x="160" y="0"/>
                  </a:moveTo>
                  <a:lnTo>
                    <a:pt x="0" y="136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5224" y="3856"/>
              <a:ext cx="192" cy="176"/>
            </a:xfrm>
            <a:custGeom>
              <a:avLst/>
              <a:gdLst>
                <a:gd name="T0" fmla="*/ 0 w 192"/>
                <a:gd name="T1" fmla="*/ 0 h 176"/>
                <a:gd name="T2" fmla="*/ 192 w 192"/>
                <a:gd name="T3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2" h="176">
                  <a:moveTo>
                    <a:pt x="0" y="0"/>
                  </a:moveTo>
                  <a:lnTo>
                    <a:pt x="192" y="176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Oval 25"/>
            <p:cNvSpPr>
              <a:spLocks noChangeArrowheads="1"/>
            </p:cNvSpPr>
            <p:nvPr/>
          </p:nvSpPr>
          <p:spPr bwMode="auto">
            <a:xfrm>
              <a:off x="4000" y="86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3904" y="869"/>
              <a:ext cx="240" cy="139"/>
            </a:xfrm>
            <a:custGeom>
              <a:avLst/>
              <a:gdLst>
                <a:gd name="T0" fmla="*/ 0 w 240"/>
                <a:gd name="T1" fmla="*/ 139 h 139"/>
                <a:gd name="T2" fmla="*/ 72 w 240"/>
                <a:gd name="T3" fmla="*/ 35 h 139"/>
                <a:gd name="T4" fmla="*/ 120 w 240"/>
                <a:gd name="T5" fmla="*/ 3 h 139"/>
                <a:gd name="T6" fmla="*/ 184 w 240"/>
                <a:gd name="T7" fmla="*/ 51 h 139"/>
                <a:gd name="T8" fmla="*/ 240 w 240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139">
                  <a:moveTo>
                    <a:pt x="0" y="139"/>
                  </a:moveTo>
                  <a:cubicBezTo>
                    <a:pt x="12" y="122"/>
                    <a:pt x="52" y="58"/>
                    <a:pt x="72" y="35"/>
                  </a:cubicBezTo>
                  <a:cubicBezTo>
                    <a:pt x="92" y="12"/>
                    <a:pt x="101" y="0"/>
                    <a:pt x="120" y="3"/>
                  </a:cubicBezTo>
                  <a:cubicBezTo>
                    <a:pt x="139" y="6"/>
                    <a:pt x="164" y="28"/>
                    <a:pt x="184" y="51"/>
                  </a:cubicBezTo>
                  <a:cubicBezTo>
                    <a:pt x="204" y="74"/>
                    <a:pt x="228" y="121"/>
                    <a:pt x="240" y="13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pic>
          <p:nvPicPr>
            <p:cNvPr id="22" name="Picture 15" descr="Фалес Милетский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7" y="1160"/>
              <a:ext cx="2357" cy="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Freeform 27"/>
            <p:cNvSpPr>
              <a:spLocks/>
            </p:cNvSpPr>
            <p:nvPr/>
          </p:nvSpPr>
          <p:spPr bwMode="auto">
            <a:xfrm flipH="1">
              <a:off x="2712" y="1024"/>
              <a:ext cx="160" cy="136"/>
            </a:xfrm>
            <a:custGeom>
              <a:avLst/>
              <a:gdLst>
                <a:gd name="T0" fmla="*/ 160 w 160"/>
                <a:gd name="T1" fmla="*/ 0 h 136"/>
                <a:gd name="T2" fmla="*/ 0 w 160"/>
                <a:gd name="T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0" h="136">
                  <a:moveTo>
                    <a:pt x="160" y="0"/>
                  </a:moveTo>
                  <a:lnTo>
                    <a:pt x="0" y="136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939836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" y="0"/>
            <a:ext cx="9138305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56784" y="1431033"/>
            <a:ext cx="6120586" cy="1107996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Домашнее задание</a:t>
            </a:r>
            <a:endParaRPr lang="ru-RU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8542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c.vseosvita.ua/000eto-78ac/00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800" y="407086"/>
            <a:ext cx="2397672" cy="240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66700" y="279400"/>
            <a:ext cx="8585200" cy="6235700"/>
            <a:chOff x="168" y="176"/>
            <a:chExt cx="5408" cy="3928"/>
          </a:xfrm>
        </p:grpSpPr>
        <p:sp>
          <p:nvSpPr>
            <p:cNvPr id="3" name="Freeform 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" name="Rectangle 31"/>
          <p:cNvSpPr>
            <a:spLocks noChangeArrowheads="1"/>
          </p:cNvSpPr>
          <p:nvPr/>
        </p:nvSpPr>
        <p:spPr bwMode="auto">
          <a:xfrm>
            <a:off x="696912" y="381376"/>
            <a:ext cx="4995660" cy="261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200" b="1" i="1" baseline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Фалес Милетский</a:t>
            </a:r>
          </a:p>
          <a:p>
            <a:r>
              <a:rPr lang="ru-RU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Древнегреческий ученый </a:t>
            </a:r>
          </a:p>
          <a:p>
            <a:r>
              <a:rPr lang="ru-RU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(</a:t>
            </a:r>
            <a:r>
              <a:rPr lang="ru-RU" sz="220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ок</a:t>
            </a:r>
            <a:r>
              <a:rPr lang="ru-RU" sz="2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. 625 – 547 гг. до н. э.)</a:t>
            </a:r>
          </a:p>
          <a:p>
            <a:r>
              <a:rPr lang="ru-RU" sz="2200" dirty="0" smtClean="0">
                <a:latin typeface="Cambria" panose="02040503050406030204" pitchFamily="18" charset="0"/>
              </a:rPr>
              <a:t>Его именем названа геометрическая </a:t>
            </a:r>
            <a:r>
              <a:rPr lang="ru-RU" sz="2200" b="1" dirty="0" smtClean="0">
                <a:latin typeface="Cambria" panose="02040503050406030204" pitchFamily="18" charset="0"/>
              </a:rPr>
              <a:t>теорема о пропорциональных (равных) отрезках и параллельных прямых.</a:t>
            </a:r>
            <a:endParaRPr lang="ru-RU" sz="2200" b="1" baseline="0" dirty="0">
              <a:latin typeface="Cambria" panose="0204050305040603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1200" y="2916560"/>
            <a:ext cx="7721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222222"/>
                </a:solidFill>
                <a:latin typeface="Cambria" panose="02040503050406030204" pitchFamily="18" charset="0"/>
              </a:rPr>
              <a:t>Считается, что </a:t>
            </a:r>
            <a:r>
              <a:rPr lang="ru-RU" sz="2200" dirty="0" smtClean="0">
                <a:solidFill>
                  <a:srgbClr val="222222"/>
                </a:solidFill>
                <a:latin typeface="Cambria" panose="02040503050406030204" pitchFamily="18" charset="0"/>
              </a:rPr>
              <a:t>он </a:t>
            </a:r>
            <a:r>
              <a:rPr lang="ru-RU" sz="2200" dirty="0">
                <a:solidFill>
                  <a:srgbClr val="222222"/>
                </a:solidFill>
                <a:latin typeface="Cambria" panose="02040503050406030204" pitchFamily="18" charset="0"/>
              </a:rPr>
              <a:t>первым сформулировал и доказал несколько геометрических теорем, а именно: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222222"/>
                </a:solidFill>
                <a:latin typeface="Cambria" panose="02040503050406030204" pitchFamily="18" charset="0"/>
              </a:rPr>
              <a:t>вертикальные углы равны;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222222"/>
                </a:solidFill>
                <a:latin typeface="Cambria" panose="02040503050406030204" pitchFamily="18" charset="0"/>
              </a:rPr>
              <a:t>имеет место равенство треугольников по одной стороне и двум прилегающим к ней углам;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222222"/>
                </a:solidFill>
                <a:latin typeface="Cambria" panose="02040503050406030204" pitchFamily="18" charset="0"/>
              </a:rPr>
              <a:t>углы при основании равнобедренного треугольника равны;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222222"/>
                </a:solidFill>
                <a:latin typeface="Cambria" panose="02040503050406030204" pitchFamily="18" charset="0"/>
              </a:rPr>
              <a:t>диаметр делит круг на две равные части;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222222"/>
                </a:solidFill>
                <a:latin typeface="Cambria" panose="02040503050406030204" pitchFamily="18" charset="0"/>
              </a:rPr>
              <a:t>вписанный угол, опирающийся на диаметр, является </a:t>
            </a:r>
            <a:r>
              <a:rPr lang="ru-RU" sz="2200" dirty="0">
                <a:solidFill>
                  <a:srgbClr val="222222"/>
                </a:solidFill>
                <a:latin typeface="Cambria" panose="02040503050406030204" pitchFamily="18" charset="0"/>
              </a:rPr>
              <a:t>прямым.</a:t>
            </a:r>
            <a:endParaRPr lang="ru-RU" sz="2200" b="0" i="0" dirty="0">
              <a:solidFill>
                <a:srgbClr val="222222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28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10" y="0"/>
            <a:ext cx="884778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52848" y="1228397"/>
            <a:ext cx="697390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Если параллельные прямые, пересекающие стороны угла, отсекают на одной его стороне равные отрезки, то они отсекают равные отрезки и на другой его стороне.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1200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15669" y="123349"/>
                <a:ext cx="8627890" cy="6485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i="1" dirty="0" smtClean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Дано:</a:t>
                </a:r>
              </a:p>
              <a:p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en-US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║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║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</a:t>
                </a:r>
              </a:p>
              <a:p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А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endParaRPr lang="ru-RU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  <a:p>
                <a:endParaRPr lang="ru-RU" sz="2400" b="1" i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  <a:p>
                <a:r>
                  <a:rPr lang="ru-RU" sz="2400" b="1" i="1" dirty="0" smtClean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Доказать: </a:t>
                </a:r>
              </a:p>
              <a:p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В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4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</a:t>
                </a:r>
              </a:p>
              <a:p>
                <a:endParaRPr lang="ru-RU" sz="2400" b="1" i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  <a:p>
                <a:r>
                  <a:rPr lang="ru-RU" sz="2400" b="1" i="1" dirty="0" smtClean="0">
                    <a:solidFill>
                      <a:srgbClr val="7030A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Доказательство: </a:t>
                </a:r>
              </a:p>
              <a:p>
                <a:r>
                  <a:rPr lang="ru-RU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) Проведем 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FE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║А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endParaRPr lang="ru-RU" sz="2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  <a:p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2) А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FB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A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и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A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EA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– 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параллелограммы, </a:t>
                </a:r>
                <a14:m>
                  <m:oMath xmlns:m="http://schemas.openxmlformats.org/officeDocument/2006/math">
                    <m:r>
                      <a:rPr lang="ru-RU" sz="2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по свойству параллелограмма А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FB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, A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A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E.</a:t>
                </a:r>
                <a:endParaRPr lang="ru-RU" sz="2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  <a:p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3) А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А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 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по условию и А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FB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, A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A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E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FB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E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.</a:t>
                </a:r>
              </a:p>
              <a:p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4) ∆В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F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∆В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Е по 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II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признаку (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FB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E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;  </a:t>
                </a:r>
                <a14:m>
                  <m:oMath xmlns:m="http://schemas.openxmlformats.org/officeDocument/2006/math">
                    <m:r>
                      <a:rPr lang="ru-RU" sz="2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FB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ru-RU" sz="2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E 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как вертикальные, </a:t>
                </a:r>
                <a14:m>
                  <m:oMath xmlns:m="http://schemas.openxmlformats.org/officeDocument/2006/math">
                    <m:r>
                      <a:rPr lang="ru-RU" sz="2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m:rPr>
                        <m:nor/>
                      </m:rPr>
                      <a:rPr lang="en-US" sz="2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</a:rPr>
                      <m:t>B</m:t>
                    </m:r>
                    <m:r>
                      <m:rPr>
                        <m:nor/>
                      </m:rPr>
                      <a:rPr lang="en-US" sz="2200" b="1" baseline="-25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anose="02040602050305030304" pitchFamily="18" charset="0"/>
                      </a:rPr>
                      <m:t>1</m:t>
                    </m:r>
                  </m:oMath>
                </a14:m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FB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ru-RU" sz="22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en-US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EB</a:t>
                </a:r>
                <a:r>
                  <a:rPr lang="en-US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 </a:t>
                </a:r>
                <a:r>
                  <a:rPr lang="ru-RU" sz="22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</a:t>
                </a:r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как внутренние накрест лежащие).</a:t>
                </a:r>
              </a:p>
              <a:p>
                <a:r>
                  <a:rPr lang="ru-RU" sz="2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5) Из равенства треугольников следует, что </a:t>
                </a:r>
                <a:r>
                  <a:rPr lang="ru-RU" sz="2200" b="1" i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200" b="1" i="1" baseline="-2500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r>
                  <a:rPr lang="ru-RU" sz="2200" b="1" i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200" b="1" i="1" baseline="-2500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200" b="1" i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= В</a:t>
                </a:r>
                <a:r>
                  <a:rPr lang="ru-RU" sz="2200" b="1" i="1" baseline="-2500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r>
                  <a:rPr lang="ru-RU" sz="2200" b="1" i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200" b="1" i="1" baseline="-25000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r>
                  <a:rPr lang="ru-RU" sz="2200" b="1" i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 </a:t>
                </a:r>
              </a:p>
              <a:p>
                <a:endParaRPr lang="ru-RU" sz="2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  <a:p>
                <a:pPr algn="r"/>
                <a:r>
                  <a:rPr lang="ru-RU" sz="2400" b="1" i="1" dirty="0" smtClean="0">
                    <a:solidFill>
                      <a:schemeClr val="bg2">
                        <a:lumMod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Теорема доказана.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669" y="123349"/>
                <a:ext cx="8627890" cy="6485558"/>
              </a:xfrm>
              <a:prstGeom prst="rect">
                <a:avLst/>
              </a:prstGeom>
              <a:blipFill rotWithShape="0">
                <a:blip r:embed="rId2"/>
                <a:stretch>
                  <a:fillRect l="-1130" t="-846" r="-1412" b="-25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Группа 5"/>
          <p:cNvGrpSpPr/>
          <p:nvPr/>
        </p:nvGrpSpPr>
        <p:grpSpPr>
          <a:xfrm rot="21311553">
            <a:off x="3571567" y="304142"/>
            <a:ext cx="4007475" cy="2877933"/>
            <a:chOff x="1094704" y="445030"/>
            <a:chExt cx="5346878" cy="3440124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1094704" y="445030"/>
              <a:ext cx="5346878" cy="3246913"/>
              <a:chOff x="1365161" y="1140489"/>
              <a:chExt cx="5346878" cy="3246913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1365161" y="3812146"/>
                <a:ext cx="5346878" cy="450761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rot="288447" flipV="1">
                <a:off x="1490342" y="1140489"/>
                <a:ext cx="4620600" cy="2850138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 rot="288447">
                <a:off x="2267582" y="2176857"/>
                <a:ext cx="770229" cy="2185474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3768143" y="2297805"/>
                <a:ext cx="540913" cy="2089597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rot="288447">
                <a:off x="4857806" y="1620229"/>
                <a:ext cx="990069" cy="2734813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1962498" y="3090886"/>
              <a:ext cx="583813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А</a:t>
              </a:r>
              <a:r>
                <a:rPr lang="ru-RU" sz="2800" b="1" baseline="-25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1</a:t>
              </a: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30247" y="3222007"/>
              <a:ext cx="583813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А</a:t>
              </a:r>
              <a:r>
                <a:rPr lang="ru-RU" sz="2800" b="1" baseline="-25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2</a:t>
              </a: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65872" y="3361935"/>
              <a:ext cx="583813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А</a:t>
              </a:r>
              <a:r>
                <a:rPr lang="ru-RU" sz="2800" b="1" baseline="-25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3</a:t>
              </a: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36547" y="463732"/>
              <a:ext cx="543739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В</a:t>
              </a:r>
              <a:r>
                <a:rPr lang="ru-RU" sz="2800" b="1" baseline="-25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3</a:t>
              </a: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32965" y="1100610"/>
              <a:ext cx="543739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В</a:t>
              </a:r>
              <a:r>
                <a:rPr lang="ru-RU" sz="2800" b="1" baseline="-25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2</a:t>
              </a: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20877" y="1962132"/>
              <a:ext cx="543739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В</a:t>
              </a:r>
              <a:r>
                <a:rPr lang="ru-RU" sz="2800" b="1" baseline="-25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1</a:t>
              </a: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endParaRPr>
            </a:p>
          </p:txBody>
        </p:sp>
      </p:grpSp>
      <p:cxnSp>
        <p:nvCxnSpPr>
          <p:cNvPr id="19" name="Прямая соединительная линия 18"/>
          <p:cNvCxnSpPr/>
          <p:nvPr/>
        </p:nvCxnSpPr>
        <p:spPr>
          <a:xfrm flipV="1">
            <a:off x="4082979" y="1469297"/>
            <a:ext cx="3025487" cy="35222"/>
          </a:xfrm>
          <a:prstGeom prst="line">
            <a:avLst/>
          </a:prstGeom>
          <a:ln w="38100">
            <a:solidFill>
              <a:srgbClr val="66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21311553">
            <a:off x="6430266" y="93059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Е</a:t>
            </a:r>
          </a:p>
        </p:txBody>
      </p:sp>
      <p:sp>
        <p:nvSpPr>
          <p:cNvPr id="26" name="TextBox 25"/>
          <p:cNvSpPr txBox="1"/>
          <p:nvPr/>
        </p:nvSpPr>
        <p:spPr>
          <a:xfrm rot="21311553">
            <a:off x="4323324" y="1004147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F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0" y="454013"/>
            <a:ext cx="1514879" cy="1455788"/>
          </a:xfrm>
          <a:prstGeom prst="rect">
            <a:avLst/>
          </a:prstGeom>
        </p:spPr>
      </p:pic>
      <p:sp>
        <p:nvSpPr>
          <p:cNvPr id="30" name="Блок-схема: данные 29"/>
          <p:cNvSpPr/>
          <p:nvPr/>
        </p:nvSpPr>
        <p:spPr>
          <a:xfrm rot="15102514">
            <a:off x="4259720" y="1619381"/>
            <a:ext cx="1620464" cy="968101"/>
          </a:xfrm>
          <a:prstGeom prst="flowChartInputOutput">
            <a:avLst/>
          </a:prstGeom>
          <a:gradFill flip="none" rotWithShape="1">
            <a:gsLst>
              <a:gs pos="50000">
                <a:schemeClr val="accent1">
                  <a:lumMod val="110000"/>
                  <a:satMod val="105000"/>
                  <a:tint val="67000"/>
                  <a:alpha val="31000"/>
                </a:schemeClr>
              </a:gs>
              <a:gs pos="100000">
                <a:schemeClr val="accent1">
                  <a:lumMod val="105000"/>
                  <a:satMod val="103000"/>
                  <a:tint val="73000"/>
                </a:schemeClr>
              </a:gs>
              <a:gs pos="100000">
                <a:schemeClr val="accent1">
                  <a:lumMod val="105000"/>
                  <a:satMod val="109000"/>
                  <a:tint val="81000"/>
                </a:schemeClr>
              </a:gs>
            </a:gsLst>
            <a:lin ang="5400000" scaled="1"/>
            <a:tileRect/>
          </a:gra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данные 30"/>
          <p:cNvSpPr/>
          <p:nvPr/>
        </p:nvSpPr>
        <p:spPr>
          <a:xfrm rot="15102514">
            <a:off x="5325716" y="1629361"/>
            <a:ext cx="1620464" cy="968101"/>
          </a:xfrm>
          <a:prstGeom prst="flowChartInputOutput">
            <a:avLst/>
          </a:prstGeom>
          <a:solidFill>
            <a:srgbClr val="FFFF00">
              <a:alpha val="31000"/>
            </a:srgb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060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0" grpId="0" animBg="1"/>
      <p:bldP spid="30" grpId="1" animBg="1"/>
      <p:bldP spid="31" grpId="0" animBg="1"/>
      <p:bldP spid="3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9"/>
          <p:cNvSpPr>
            <a:spLocks/>
          </p:cNvSpPr>
          <p:nvPr/>
        </p:nvSpPr>
        <p:spPr bwMode="auto">
          <a:xfrm>
            <a:off x="2260600" y="2578100"/>
            <a:ext cx="2768600" cy="711200"/>
          </a:xfrm>
          <a:custGeom>
            <a:avLst/>
            <a:gdLst>
              <a:gd name="T0" fmla="*/ 104 w 1744"/>
              <a:gd name="T1" fmla="*/ 8 h 448"/>
              <a:gd name="T2" fmla="*/ 1744 w 1744"/>
              <a:gd name="T3" fmla="*/ 0 h 448"/>
              <a:gd name="T4" fmla="*/ 1632 w 1744"/>
              <a:gd name="T5" fmla="*/ 440 h 448"/>
              <a:gd name="T6" fmla="*/ 32 w 1744"/>
              <a:gd name="T7" fmla="*/ 448 h 448"/>
              <a:gd name="T8" fmla="*/ 0 w 1744"/>
              <a:gd name="T9" fmla="*/ 425 h 448"/>
              <a:gd name="T10" fmla="*/ 104 w 1744"/>
              <a:gd name="T11" fmla="*/ 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4" h="448">
                <a:moveTo>
                  <a:pt x="104" y="8"/>
                </a:moveTo>
                <a:lnTo>
                  <a:pt x="1744" y="0"/>
                </a:lnTo>
                <a:lnTo>
                  <a:pt x="1632" y="440"/>
                </a:lnTo>
                <a:lnTo>
                  <a:pt x="32" y="448"/>
                </a:lnTo>
                <a:lnTo>
                  <a:pt x="0" y="425"/>
                </a:lnTo>
                <a:lnTo>
                  <a:pt x="104" y="8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b="1">
              <a:latin typeface="Cambria" panose="02040503050406030204" pitchFamily="18" charset="0"/>
            </a:endParaRPr>
          </a:p>
        </p:txBody>
      </p:sp>
      <p:sp>
        <p:nvSpPr>
          <p:cNvPr id="5" name="Freeform 50"/>
          <p:cNvSpPr>
            <a:spLocks/>
          </p:cNvSpPr>
          <p:nvPr/>
        </p:nvSpPr>
        <p:spPr bwMode="auto">
          <a:xfrm>
            <a:off x="2108200" y="3276600"/>
            <a:ext cx="2768600" cy="704850"/>
          </a:xfrm>
          <a:custGeom>
            <a:avLst/>
            <a:gdLst>
              <a:gd name="T0" fmla="*/ 96 w 1744"/>
              <a:gd name="T1" fmla="*/ 18 h 444"/>
              <a:gd name="T2" fmla="*/ 1744 w 1744"/>
              <a:gd name="T3" fmla="*/ 0 h 444"/>
              <a:gd name="T4" fmla="*/ 1629 w 1744"/>
              <a:gd name="T5" fmla="*/ 428 h 444"/>
              <a:gd name="T6" fmla="*/ 49 w 1744"/>
              <a:gd name="T7" fmla="*/ 444 h 444"/>
              <a:gd name="T8" fmla="*/ 0 w 1744"/>
              <a:gd name="T9" fmla="*/ 428 h 444"/>
              <a:gd name="T10" fmla="*/ 96 w 1744"/>
              <a:gd name="T11" fmla="*/ 18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44" h="444">
                <a:moveTo>
                  <a:pt x="96" y="18"/>
                </a:moveTo>
                <a:lnTo>
                  <a:pt x="1744" y="0"/>
                </a:lnTo>
                <a:lnTo>
                  <a:pt x="1629" y="428"/>
                </a:lnTo>
                <a:lnTo>
                  <a:pt x="49" y="444"/>
                </a:lnTo>
                <a:lnTo>
                  <a:pt x="0" y="428"/>
                </a:lnTo>
                <a:lnTo>
                  <a:pt x="96" y="18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b="1">
              <a:latin typeface="Cambria" panose="02040503050406030204" pitchFamily="18" charset="0"/>
            </a:endParaRPr>
          </a:p>
        </p:txBody>
      </p: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1625600" y="1778000"/>
            <a:ext cx="965200" cy="4729163"/>
            <a:chOff x="1024" y="1120"/>
            <a:chExt cx="608" cy="2979"/>
          </a:xfrm>
        </p:grpSpPr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024" y="1120"/>
              <a:ext cx="608" cy="2736"/>
            </a:xfrm>
            <a:custGeom>
              <a:avLst/>
              <a:gdLst>
                <a:gd name="T0" fmla="*/ 0 w 608"/>
                <a:gd name="T1" fmla="*/ 2736 h 2736"/>
                <a:gd name="T2" fmla="*/ 608 w 608"/>
                <a:gd name="T3" fmla="*/ 0 h 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08" h="2736">
                  <a:moveTo>
                    <a:pt x="0" y="2736"/>
                  </a:moveTo>
                  <a:lnTo>
                    <a:pt x="608" y="0"/>
                  </a:lnTo>
                </a:path>
              </a:pathLst>
            </a:custGeom>
            <a:noFill/>
            <a:ln w="19050" cmpd="sng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8" name="Text Box 33"/>
            <p:cNvSpPr txBox="1">
              <a:spLocks noChangeArrowheads="1"/>
            </p:cNvSpPr>
            <p:nvPr/>
          </p:nvSpPr>
          <p:spPr bwMode="auto">
            <a:xfrm>
              <a:off x="1040" y="3731"/>
              <a:ext cx="30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 i="1" baseline="0">
                  <a:latin typeface="Cambria" panose="02040503050406030204" pitchFamily="18" charset="0"/>
                </a:rPr>
                <a:t>l</a:t>
              </a:r>
              <a:r>
                <a:rPr lang="ru-RU" sz="2400" b="1" i="1">
                  <a:latin typeface="Cambria" panose="02040503050406030204" pitchFamily="18" charset="0"/>
                </a:rPr>
                <a:t>1</a:t>
              </a:r>
              <a:endParaRPr lang="ru-RU" sz="2400" b="1" i="1" baseline="0">
                <a:latin typeface="Cambria" panose="02040503050406030204" pitchFamily="18" charset="0"/>
              </a:endParaRPr>
            </a:p>
          </p:txBody>
        </p:sp>
      </p:grpSp>
      <p:grpSp>
        <p:nvGrpSpPr>
          <p:cNvPr id="9" name="Group 47"/>
          <p:cNvGrpSpPr>
            <a:grpSpLocks/>
          </p:cNvGrpSpPr>
          <p:nvPr/>
        </p:nvGrpSpPr>
        <p:grpSpPr bwMode="auto">
          <a:xfrm>
            <a:off x="4165600" y="1752600"/>
            <a:ext cx="1041400" cy="4699001"/>
            <a:chOff x="2624" y="1104"/>
            <a:chExt cx="656" cy="2960"/>
          </a:xfrm>
        </p:grpSpPr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2672" y="1104"/>
              <a:ext cx="608" cy="2736"/>
            </a:xfrm>
            <a:custGeom>
              <a:avLst/>
              <a:gdLst>
                <a:gd name="T0" fmla="*/ 0 w 608"/>
                <a:gd name="T1" fmla="*/ 2736 h 2736"/>
                <a:gd name="T2" fmla="*/ 608 w 608"/>
                <a:gd name="T3" fmla="*/ 0 h 2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08" h="2736">
                  <a:moveTo>
                    <a:pt x="0" y="2736"/>
                  </a:moveTo>
                  <a:lnTo>
                    <a:pt x="608" y="0"/>
                  </a:lnTo>
                </a:path>
              </a:pathLst>
            </a:custGeom>
            <a:noFill/>
            <a:ln w="19050" cmpd="sng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11" name="Text Box 34"/>
            <p:cNvSpPr txBox="1">
              <a:spLocks noChangeArrowheads="1"/>
            </p:cNvSpPr>
            <p:nvPr/>
          </p:nvSpPr>
          <p:spPr bwMode="auto">
            <a:xfrm>
              <a:off x="2624" y="3696"/>
              <a:ext cx="30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 i="1" baseline="0">
                  <a:latin typeface="Cambria" panose="02040503050406030204" pitchFamily="18" charset="0"/>
                </a:rPr>
                <a:t>l</a:t>
              </a:r>
              <a:r>
                <a:rPr lang="en-US" sz="2400" b="1">
                  <a:latin typeface="Cambria" panose="02040503050406030204" pitchFamily="18" charset="0"/>
                </a:rPr>
                <a:t>2</a:t>
              </a:r>
              <a:endParaRPr lang="ru-RU" sz="2400" b="1" baseline="0">
                <a:latin typeface="Cambria" panose="02040503050406030204" pitchFamily="18" charset="0"/>
              </a:endParaRPr>
            </a:p>
          </p:txBody>
        </p:sp>
      </p:grp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838200" y="2590800"/>
            <a:ext cx="5918200" cy="2744788"/>
            <a:chOff x="528" y="1632"/>
            <a:chExt cx="3728" cy="1729"/>
          </a:xfrm>
        </p:grpSpPr>
        <p:sp>
          <p:nvSpPr>
            <p:cNvPr id="13" name="Line 4"/>
            <p:cNvSpPr>
              <a:spLocks noChangeShapeType="1"/>
            </p:cNvSpPr>
            <p:nvPr/>
          </p:nvSpPr>
          <p:spPr bwMode="auto">
            <a:xfrm>
              <a:off x="656" y="1632"/>
              <a:ext cx="36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14" name="Line 5"/>
            <p:cNvSpPr>
              <a:spLocks noChangeShapeType="1"/>
            </p:cNvSpPr>
            <p:nvPr/>
          </p:nvSpPr>
          <p:spPr bwMode="auto">
            <a:xfrm>
              <a:off x="608" y="2064"/>
              <a:ext cx="36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560" y="2496"/>
              <a:ext cx="36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560" y="2928"/>
              <a:ext cx="36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528" y="3360"/>
              <a:ext cx="3616" cy="1"/>
            </a:xfrm>
            <a:custGeom>
              <a:avLst/>
              <a:gdLst>
                <a:gd name="T0" fmla="*/ 0 w 3616"/>
                <a:gd name="T1" fmla="*/ 0 h 1"/>
                <a:gd name="T2" fmla="*/ 3616 w 3616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16" h="1">
                  <a:moveTo>
                    <a:pt x="0" y="0"/>
                  </a:moveTo>
                  <a:lnTo>
                    <a:pt x="3616" y="0"/>
                  </a:ln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</p:grpSp>
      <p:grpSp>
        <p:nvGrpSpPr>
          <p:cNvPr id="18" name="Group 36"/>
          <p:cNvGrpSpPr>
            <a:grpSpLocks/>
          </p:cNvGrpSpPr>
          <p:nvPr/>
        </p:nvGrpSpPr>
        <p:grpSpPr bwMode="auto">
          <a:xfrm>
            <a:off x="1879600" y="2057400"/>
            <a:ext cx="609600" cy="609600"/>
            <a:chOff x="1184" y="1296"/>
            <a:chExt cx="384" cy="384"/>
          </a:xfrm>
        </p:grpSpPr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1472" y="1584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1184" y="1296"/>
              <a:ext cx="3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baseline="0">
                  <a:latin typeface="Cambria" panose="02040503050406030204" pitchFamily="18" charset="0"/>
                </a:rPr>
                <a:t>А</a:t>
              </a:r>
              <a:r>
                <a:rPr lang="ru-RU" sz="2400" b="1">
                  <a:latin typeface="Cambria" panose="02040503050406030204" pitchFamily="18" charset="0"/>
                </a:rPr>
                <a:t>1</a:t>
              </a:r>
              <a:endParaRPr lang="ru-RU" sz="2400" b="1" baseline="0">
                <a:latin typeface="Cambria" panose="02040503050406030204" pitchFamily="18" charset="0"/>
              </a:endParaRPr>
            </a:p>
          </p:txBody>
        </p:sp>
      </p:grpSp>
      <p:grpSp>
        <p:nvGrpSpPr>
          <p:cNvPr id="21" name="Group 37"/>
          <p:cNvGrpSpPr>
            <a:grpSpLocks/>
          </p:cNvGrpSpPr>
          <p:nvPr/>
        </p:nvGrpSpPr>
        <p:grpSpPr bwMode="auto">
          <a:xfrm>
            <a:off x="1727200" y="2819400"/>
            <a:ext cx="609600" cy="533400"/>
            <a:chOff x="1088" y="1776"/>
            <a:chExt cx="384" cy="336"/>
          </a:xfrm>
        </p:grpSpPr>
        <p:sp>
          <p:nvSpPr>
            <p:cNvPr id="22" name="Oval 13"/>
            <p:cNvSpPr>
              <a:spLocks noChangeArrowheads="1"/>
            </p:cNvSpPr>
            <p:nvPr/>
          </p:nvSpPr>
          <p:spPr bwMode="auto">
            <a:xfrm>
              <a:off x="1376" y="201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1088" y="1776"/>
              <a:ext cx="3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baseline="0">
                  <a:latin typeface="Cambria" panose="02040503050406030204" pitchFamily="18" charset="0"/>
                </a:rPr>
                <a:t>А</a:t>
              </a:r>
              <a:r>
                <a:rPr lang="ru-RU" sz="2400" b="1">
                  <a:latin typeface="Cambria" panose="02040503050406030204" pitchFamily="18" charset="0"/>
                </a:rPr>
                <a:t>2</a:t>
              </a:r>
              <a:endParaRPr lang="ru-RU" sz="2400" b="1" baseline="0">
                <a:latin typeface="Cambria" panose="02040503050406030204" pitchFamily="18" charset="0"/>
              </a:endParaRPr>
            </a:p>
          </p:txBody>
        </p:sp>
      </p:grpSp>
      <p:grpSp>
        <p:nvGrpSpPr>
          <p:cNvPr id="24" name="Group 38"/>
          <p:cNvGrpSpPr>
            <a:grpSpLocks/>
          </p:cNvGrpSpPr>
          <p:nvPr/>
        </p:nvGrpSpPr>
        <p:grpSpPr bwMode="auto">
          <a:xfrm>
            <a:off x="1651000" y="3505200"/>
            <a:ext cx="568325" cy="533400"/>
            <a:chOff x="1040" y="2208"/>
            <a:chExt cx="358" cy="336"/>
          </a:xfrm>
        </p:grpSpPr>
        <p:sp>
          <p:nvSpPr>
            <p:cNvPr id="25" name="Oval 12"/>
            <p:cNvSpPr>
              <a:spLocks noChangeArrowheads="1"/>
            </p:cNvSpPr>
            <p:nvPr/>
          </p:nvSpPr>
          <p:spPr bwMode="auto">
            <a:xfrm>
              <a:off x="1280" y="244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26" name="Text Box 25"/>
            <p:cNvSpPr txBox="1">
              <a:spLocks noChangeArrowheads="1"/>
            </p:cNvSpPr>
            <p:nvPr/>
          </p:nvSpPr>
          <p:spPr bwMode="auto">
            <a:xfrm>
              <a:off x="1040" y="2208"/>
              <a:ext cx="3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baseline="0">
                  <a:latin typeface="Cambria" panose="02040503050406030204" pitchFamily="18" charset="0"/>
                </a:rPr>
                <a:t>А</a:t>
              </a:r>
              <a:r>
                <a:rPr lang="ru-RU" sz="2400" b="1">
                  <a:latin typeface="Cambria" panose="02040503050406030204" pitchFamily="18" charset="0"/>
                </a:rPr>
                <a:t>3</a:t>
              </a:r>
              <a:endParaRPr lang="ru-RU" sz="2400" b="1" baseline="0">
                <a:latin typeface="Cambria" panose="02040503050406030204" pitchFamily="18" charset="0"/>
              </a:endParaRPr>
            </a:p>
          </p:txBody>
        </p:sp>
      </p:grpSp>
      <p:grpSp>
        <p:nvGrpSpPr>
          <p:cNvPr id="27" name="Group 39"/>
          <p:cNvGrpSpPr>
            <a:grpSpLocks/>
          </p:cNvGrpSpPr>
          <p:nvPr/>
        </p:nvGrpSpPr>
        <p:grpSpPr bwMode="auto">
          <a:xfrm>
            <a:off x="1498600" y="4191000"/>
            <a:ext cx="568325" cy="533400"/>
            <a:chOff x="944" y="2640"/>
            <a:chExt cx="358" cy="336"/>
          </a:xfrm>
        </p:grpSpPr>
        <p:sp>
          <p:nvSpPr>
            <p:cNvPr id="28" name="Oval 11"/>
            <p:cNvSpPr>
              <a:spLocks noChangeArrowheads="1"/>
            </p:cNvSpPr>
            <p:nvPr/>
          </p:nvSpPr>
          <p:spPr bwMode="auto">
            <a:xfrm>
              <a:off x="1184" y="288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29" name="Text Box 26"/>
            <p:cNvSpPr txBox="1">
              <a:spLocks noChangeArrowheads="1"/>
            </p:cNvSpPr>
            <p:nvPr/>
          </p:nvSpPr>
          <p:spPr bwMode="auto">
            <a:xfrm>
              <a:off x="944" y="2640"/>
              <a:ext cx="3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baseline="0">
                  <a:latin typeface="Cambria" panose="02040503050406030204" pitchFamily="18" charset="0"/>
                </a:rPr>
                <a:t>А</a:t>
              </a:r>
              <a:r>
                <a:rPr lang="ru-RU" sz="2400" b="1">
                  <a:latin typeface="Cambria" panose="02040503050406030204" pitchFamily="18" charset="0"/>
                </a:rPr>
                <a:t>4</a:t>
              </a:r>
              <a:endParaRPr lang="ru-RU" sz="2400" b="1" baseline="0">
                <a:latin typeface="Cambria" panose="02040503050406030204" pitchFamily="18" charset="0"/>
              </a:endParaRPr>
            </a:p>
          </p:txBody>
        </p:sp>
      </p:grpSp>
      <p:grpSp>
        <p:nvGrpSpPr>
          <p:cNvPr id="30" name="Group 40"/>
          <p:cNvGrpSpPr>
            <a:grpSpLocks/>
          </p:cNvGrpSpPr>
          <p:nvPr/>
        </p:nvGrpSpPr>
        <p:grpSpPr bwMode="auto">
          <a:xfrm>
            <a:off x="1346200" y="4876800"/>
            <a:ext cx="568325" cy="533400"/>
            <a:chOff x="848" y="3072"/>
            <a:chExt cx="358" cy="336"/>
          </a:xfrm>
        </p:grpSpPr>
        <p:sp>
          <p:nvSpPr>
            <p:cNvPr id="31" name="Oval 10"/>
            <p:cNvSpPr>
              <a:spLocks noChangeArrowheads="1"/>
            </p:cNvSpPr>
            <p:nvPr/>
          </p:nvSpPr>
          <p:spPr bwMode="auto">
            <a:xfrm>
              <a:off x="1088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32" name="Text Box 27"/>
            <p:cNvSpPr txBox="1">
              <a:spLocks noChangeArrowheads="1"/>
            </p:cNvSpPr>
            <p:nvPr/>
          </p:nvSpPr>
          <p:spPr bwMode="auto">
            <a:xfrm>
              <a:off x="848" y="3072"/>
              <a:ext cx="3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baseline="0">
                  <a:latin typeface="Cambria" panose="02040503050406030204" pitchFamily="18" charset="0"/>
                </a:rPr>
                <a:t>А</a:t>
              </a:r>
              <a:r>
                <a:rPr lang="ru-RU" sz="2400" b="1">
                  <a:latin typeface="Cambria" panose="02040503050406030204" pitchFamily="18" charset="0"/>
                </a:rPr>
                <a:t>5</a:t>
              </a:r>
              <a:endParaRPr lang="ru-RU" sz="2400" b="1" baseline="0">
                <a:latin typeface="Cambria" panose="02040503050406030204" pitchFamily="18" charset="0"/>
              </a:endParaRPr>
            </a:p>
          </p:txBody>
        </p:sp>
      </p:grpSp>
      <p:grpSp>
        <p:nvGrpSpPr>
          <p:cNvPr id="33" name="Group 42"/>
          <p:cNvGrpSpPr>
            <a:grpSpLocks/>
          </p:cNvGrpSpPr>
          <p:nvPr/>
        </p:nvGrpSpPr>
        <p:grpSpPr bwMode="auto">
          <a:xfrm>
            <a:off x="4953003" y="2133600"/>
            <a:ext cx="771526" cy="508000"/>
            <a:chOff x="3120" y="1344"/>
            <a:chExt cx="486" cy="320"/>
          </a:xfrm>
        </p:grpSpPr>
        <p:sp>
          <p:nvSpPr>
            <p:cNvPr id="34" name="Oval 22"/>
            <p:cNvSpPr>
              <a:spLocks noChangeArrowheads="1"/>
            </p:cNvSpPr>
            <p:nvPr/>
          </p:nvSpPr>
          <p:spPr bwMode="auto">
            <a:xfrm>
              <a:off x="3120" y="15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35" name="Text Box 28"/>
            <p:cNvSpPr txBox="1">
              <a:spLocks noChangeArrowheads="1"/>
            </p:cNvSpPr>
            <p:nvPr/>
          </p:nvSpPr>
          <p:spPr bwMode="auto">
            <a:xfrm>
              <a:off x="3248" y="1344"/>
              <a:ext cx="3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baseline="0">
                  <a:latin typeface="Cambria" panose="02040503050406030204" pitchFamily="18" charset="0"/>
                </a:rPr>
                <a:t>В</a:t>
              </a:r>
              <a:r>
                <a:rPr lang="ru-RU" sz="2400" b="1">
                  <a:latin typeface="Cambria" panose="02040503050406030204" pitchFamily="18" charset="0"/>
                </a:rPr>
                <a:t>1</a:t>
              </a:r>
              <a:endParaRPr lang="ru-RU" sz="2400" b="1" baseline="0">
                <a:latin typeface="Cambria" panose="02040503050406030204" pitchFamily="18" charset="0"/>
              </a:endParaRPr>
            </a:p>
          </p:txBody>
        </p:sp>
      </p:grpSp>
      <p:grpSp>
        <p:nvGrpSpPr>
          <p:cNvPr id="36" name="Group 43"/>
          <p:cNvGrpSpPr>
            <a:grpSpLocks/>
          </p:cNvGrpSpPr>
          <p:nvPr/>
        </p:nvGrpSpPr>
        <p:grpSpPr bwMode="auto">
          <a:xfrm>
            <a:off x="4800603" y="2895603"/>
            <a:ext cx="754063" cy="461963"/>
            <a:chOff x="3024" y="1824"/>
            <a:chExt cx="475" cy="291"/>
          </a:xfrm>
        </p:grpSpPr>
        <p:sp>
          <p:nvSpPr>
            <p:cNvPr id="37" name="Oval 21"/>
            <p:cNvSpPr>
              <a:spLocks noChangeArrowheads="1"/>
            </p:cNvSpPr>
            <p:nvPr/>
          </p:nvSpPr>
          <p:spPr bwMode="auto">
            <a:xfrm>
              <a:off x="3024" y="200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38" name="Text Box 29"/>
            <p:cNvSpPr txBox="1">
              <a:spLocks noChangeArrowheads="1"/>
            </p:cNvSpPr>
            <p:nvPr/>
          </p:nvSpPr>
          <p:spPr bwMode="auto">
            <a:xfrm>
              <a:off x="3141" y="1824"/>
              <a:ext cx="3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baseline="0">
                  <a:latin typeface="Cambria" panose="02040503050406030204" pitchFamily="18" charset="0"/>
                </a:rPr>
                <a:t>В</a:t>
              </a:r>
              <a:r>
                <a:rPr lang="ru-RU" sz="2400" b="1">
                  <a:latin typeface="Cambria" panose="02040503050406030204" pitchFamily="18" charset="0"/>
                </a:rPr>
                <a:t>2</a:t>
              </a:r>
              <a:endParaRPr lang="ru-RU" sz="2400" b="1" baseline="0">
                <a:latin typeface="Cambria" panose="02040503050406030204" pitchFamily="18" charset="0"/>
              </a:endParaRPr>
            </a:p>
          </p:txBody>
        </p:sp>
      </p:grpSp>
      <p:grpSp>
        <p:nvGrpSpPr>
          <p:cNvPr id="39" name="Group 44"/>
          <p:cNvGrpSpPr>
            <a:grpSpLocks/>
          </p:cNvGrpSpPr>
          <p:nvPr/>
        </p:nvGrpSpPr>
        <p:grpSpPr bwMode="auto">
          <a:xfrm>
            <a:off x="4648203" y="3581404"/>
            <a:ext cx="695326" cy="461963"/>
            <a:chOff x="2928" y="2256"/>
            <a:chExt cx="438" cy="291"/>
          </a:xfrm>
        </p:grpSpPr>
        <p:sp>
          <p:nvSpPr>
            <p:cNvPr id="40" name="Oval 20"/>
            <p:cNvSpPr>
              <a:spLocks noChangeArrowheads="1"/>
            </p:cNvSpPr>
            <p:nvPr/>
          </p:nvSpPr>
          <p:spPr bwMode="auto">
            <a:xfrm>
              <a:off x="2928" y="243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41" name="Text Box 30"/>
            <p:cNvSpPr txBox="1">
              <a:spLocks noChangeArrowheads="1"/>
            </p:cNvSpPr>
            <p:nvPr/>
          </p:nvSpPr>
          <p:spPr bwMode="auto">
            <a:xfrm>
              <a:off x="3008" y="2256"/>
              <a:ext cx="3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baseline="0">
                  <a:latin typeface="Cambria" panose="02040503050406030204" pitchFamily="18" charset="0"/>
                </a:rPr>
                <a:t>В</a:t>
              </a:r>
              <a:r>
                <a:rPr lang="ru-RU" sz="2400" b="1">
                  <a:latin typeface="Cambria" panose="02040503050406030204" pitchFamily="18" charset="0"/>
                </a:rPr>
                <a:t>3</a:t>
              </a:r>
              <a:endParaRPr lang="ru-RU" sz="2400" b="1" baseline="0">
                <a:latin typeface="Cambria" panose="02040503050406030204" pitchFamily="18" charset="0"/>
              </a:endParaRPr>
            </a:p>
          </p:txBody>
        </p:sp>
      </p:grpSp>
      <p:grpSp>
        <p:nvGrpSpPr>
          <p:cNvPr id="42" name="Group 45"/>
          <p:cNvGrpSpPr>
            <a:grpSpLocks/>
          </p:cNvGrpSpPr>
          <p:nvPr/>
        </p:nvGrpSpPr>
        <p:grpSpPr bwMode="auto">
          <a:xfrm>
            <a:off x="4495803" y="4191000"/>
            <a:ext cx="677863" cy="508000"/>
            <a:chOff x="2832" y="2640"/>
            <a:chExt cx="427" cy="320"/>
          </a:xfrm>
        </p:grpSpPr>
        <p:sp>
          <p:nvSpPr>
            <p:cNvPr id="43" name="Oval 19"/>
            <p:cNvSpPr>
              <a:spLocks noChangeArrowheads="1"/>
            </p:cNvSpPr>
            <p:nvPr/>
          </p:nvSpPr>
          <p:spPr bwMode="auto">
            <a:xfrm>
              <a:off x="2832" y="2864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44" name="Text Box 31"/>
            <p:cNvSpPr txBox="1">
              <a:spLocks noChangeArrowheads="1"/>
            </p:cNvSpPr>
            <p:nvPr/>
          </p:nvSpPr>
          <p:spPr bwMode="auto">
            <a:xfrm>
              <a:off x="2901" y="2640"/>
              <a:ext cx="3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baseline="0">
                  <a:latin typeface="Cambria" panose="02040503050406030204" pitchFamily="18" charset="0"/>
                </a:rPr>
                <a:t>В</a:t>
              </a:r>
              <a:r>
                <a:rPr lang="ru-RU" sz="2400" b="1">
                  <a:latin typeface="Cambria" panose="02040503050406030204" pitchFamily="18" charset="0"/>
                </a:rPr>
                <a:t>4</a:t>
              </a:r>
              <a:endParaRPr lang="ru-RU" sz="2400" b="1" baseline="0">
                <a:latin typeface="Cambria" panose="02040503050406030204" pitchFamily="18" charset="0"/>
              </a:endParaRPr>
            </a:p>
          </p:txBody>
        </p:sp>
      </p:grpSp>
      <p:grpSp>
        <p:nvGrpSpPr>
          <p:cNvPr id="45" name="Group 46"/>
          <p:cNvGrpSpPr>
            <a:grpSpLocks/>
          </p:cNvGrpSpPr>
          <p:nvPr/>
        </p:nvGrpSpPr>
        <p:grpSpPr bwMode="auto">
          <a:xfrm>
            <a:off x="4343403" y="4953005"/>
            <a:ext cx="695326" cy="461963"/>
            <a:chOff x="2736" y="3120"/>
            <a:chExt cx="438" cy="291"/>
          </a:xfrm>
        </p:grpSpPr>
        <p:sp>
          <p:nvSpPr>
            <p:cNvPr id="46" name="Oval 18"/>
            <p:cNvSpPr>
              <a:spLocks noChangeArrowheads="1"/>
            </p:cNvSpPr>
            <p:nvPr/>
          </p:nvSpPr>
          <p:spPr bwMode="auto">
            <a:xfrm>
              <a:off x="2736" y="3296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ambria" panose="02040503050406030204" pitchFamily="18" charset="0"/>
              </a:endParaRPr>
            </a:p>
          </p:txBody>
        </p:sp>
        <p:sp>
          <p:nvSpPr>
            <p:cNvPr id="47" name="Text Box 32"/>
            <p:cNvSpPr txBox="1">
              <a:spLocks noChangeArrowheads="1"/>
            </p:cNvSpPr>
            <p:nvPr/>
          </p:nvSpPr>
          <p:spPr bwMode="auto">
            <a:xfrm>
              <a:off x="2816" y="3120"/>
              <a:ext cx="3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baseline="0">
                  <a:latin typeface="Cambria" panose="02040503050406030204" pitchFamily="18" charset="0"/>
                </a:rPr>
                <a:t>В</a:t>
              </a:r>
              <a:r>
                <a:rPr lang="ru-RU" sz="2400" b="1">
                  <a:latin typeface="Cambria" panose="02040503050406030204" pitchFamily="18" charset="0"/>
                </a:rPr>
                <a:t>5</a:t>
              </a:r>
              <a:endParaRPr lang="ru-RU" sz="2400" b="1" baseline="0">
                <a:latin typeface="Cambria" panose="02040503050406030204" pitchFamily="18" charset="0"/>
              </a:endParaRPr>
            </a:p>
          </p:txBody>
        </p:sp>
      </p:grpSp>
      <p:sp>
        <p:nvSpPr>
          <p:cNvPr id="49" name="Прямоугольник 48"/>
          <p:cNvSpPr/>
          <p:nvPr/>
        </p:nvSpPr>
        <p:spPr>
          <a:xfrm>
            <a:off x="365386" y="138093"/>
            <a:ext cx="854679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>Вместо сторон угла можно взять любые две прямые, тогда </a:t>
            </a:r>
            <a:r>
              <a:rPr lang="ru-RU" sz="2500" b="1" i="1" dirty="0">
                <a:solidFill>
                  <a:srgbClr val="C00000"/>
                </a:solidFill>
                <a:latin typeface="Book Antiqua" panose="02040602050305030304" pitchFamily="18" charset="0"/>
              </a:rPr>
              <a:t>Параллельные прямые, пересекающие две данные прямые и отсекающие на одной прямой равные отрезки, отсекают на другой прямой равные отрезки</a:t>
            </a:r>
            <a:r>
              <a:rPr lang="ru-RU" sz="2500" b="1" i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.</a:t>
            </a:r>
            <a:endParaRPr lang="ru-RU" sz="2500" b="1" i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18400" y="2578100"/>
            <a:ext cx="1010951" cy="159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3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5551" y="615625"/>
            <a:ext cx="3015569" cy="83099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latin typeface="Segoe Print" panose="02000600000000000000" pitchFamily="2" charset="0"/>
              </a:rPr>
              <a:t>Задача 1</a:t>
            </a:r>
            <a:endParaRPr lang="ru-RU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  <a:latin typeface="Segoe Print" panose="02000600000000000000" pitchFamily="2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2609072" y="734935"/>
            <a:ext cx="5545399" cy="2902910"/>
            <a:chOff x="599968" y="941754"/>
            <a:chExt cx="5545399" cy="2902910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798489" y="941754"/>
              <a:ext cx="5346878" cy="2834742"/>
              <a:chOff x="1094704" y="1019578"/>
              <a:chExt cx="5346878" cy="2834742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1094704" y="1019578"/>
                <a:ext cx="5346878" cy="2736760"/>
                <a:chOff x="1365161" y="1715037"/>
                <a:chExt cx="5346878" cy="2736760"/>
              </a:xfrm>
            </p:grpSpPr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>
                  <a:off x="1365161" y="3812146"/>
                  <a:ext cx="5346878" cy="450761"/>
                </a:xfrm>
                <a:prstGeom prst="line">
                  <a:avLst/>
                </a:prstGeom>
                <a:ln w="381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 flipV="1">
                  <a:off x="1365161" y="1715037"/>
                  <a:ext cx="5346878" cy="2097109"/>
                </a:xfrm>
                <a:prstGeom prst="line">
                  <a:avLst/>
                </a:prstGeom>
                <a:ln w="381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>
                  <a:off x="2485623" y="2506013"/>
                  <a:ext cx="448614" cy="1881389"/>
                </a:xfrm>
                <a:prstGeom prst="line">
                  <a:avLst/>
                </a:prstGeom>
                <a:ln w="381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3430723" y="2360053"/>
                  <a:ext cx="540913" cy="2089597"/>
                </a:xfrm>
                <a:prstGeom prst="line">
                  <a:avLst/>
                </a:prstGeom>
                <a:ln w="381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4332793" y="2029495"/>
                  <a:ext cx="673995" cy="2422302"/>
                </a:xfrm>
                <a:prstGeom prst="line">
                  <a:avLst/>
                </a:prstGeom>
                <a:ln w="381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TextBox 6"/>
              <p:cNvSpPr txBox="1"/>
              <p:nvPr/>
            </p:nvSpPr>
            <p:spPr>
              <a:xfrm>
                <a:off x="2112670" y="3151653"/>
                <a:ext cx="5838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8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endPara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115851" y="3238483"/>
                <a:ext cx="5838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800" b="1" baseline="-25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endPara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163447" y="3331100"/>
                <a:ext cx="58381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А</a:t>
                </a:r>
                <a:r>
                  <a:rPr lang="ru-RU" sz="2800" b="1" baseline="-25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endPara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718586" y="144053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800" b="1" baseline="-25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3</a:t>
                </a:r>
                <a:endPara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758905" y="178819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800" b="1" baseline="-25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2</a:t>
                </a:r>
                <a:endPara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860838" y="2129031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В</a:t>
                </a:r>
                <a:r>
                  <a:rPr lang="ru-RU" sz="28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anose="02040602050305030304" pitchFamily="18" charset="0"/>
                  </a:rPr>
                  <a:t>1</a:t>
                </a:r>
                <a:endPara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599968" y="3003897"/>
              <a:ext cx="4844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О</a:t>
              </a: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endParaRP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4673841" y="1056068"/>
              <a:ext cx="839937" cy="2720428"/>
            </a:xfrm>
            <a:prstGeom prst="line">
              <a:avLst/>
            </a:prstGeom>
            <a:ln w="381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257534" y="99460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В</a:t>
              </a:r>
              <a:r>
                <a:rPr lang="ru-RU" sz="2800" b="1" baseline="-25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4</a:t>
              </a: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73432" y="3321444"/>
              <a:ext cx="6223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А</a:t>
              </a:r>
              <a:r>
                <a:rPr lang="ru-RU" sz="2800" b="1" baseline="-25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</a:rPr>
                <a:t>4</a:t>
              </a:r>
              <a:endPara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24335" y="3933984"/>
            <a:ext cx="527900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ОА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= А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= А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3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= А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3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4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;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║А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║А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3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3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║А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4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4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;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ОВ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4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= 28 см.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Найти ОВ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 ОВ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 ОВ</a:t>
            </a:r>
            <a:r>
              <a:rPr lang="ru-RU" sz="32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3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945" y="4827181"/>
            <a:ext cx="1208562" cy="116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45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Freeform 3"/>
          <p:cNvSpPr>
            <a:spLocks/>
          </p:cNvSpPr>
          <p:nvPr/>
        </p:nvSpPr>
        <p:spPr bwMode="auto">
          <a:xfrm>
            <a:off x="1193800" y="2057400"/>
            <a:ext cx="4749800" cy="2832100"/>
          </a:xfrm>
          <a:custGeom>
            <a:avLst/>
            <a:gdLst>
              <a:gd name="T0" fmla="*/ 16 w 2992"/>
              <a:gd name="T1" fmla="*/ 1776 h 1784"/>
              <a:gd name="T2" fmla="*/ 832 w 2992"/>
              <a:gd name="T3" fmla="*/ 0 h 1784"/>
              <a:gd name="T4" fmla="*/ 2992 w 2992"/>
              <a:gd name="T5" fmla="*/ 1728 h 1784"/>
              <a:gd name="T6" fmla="*/ 0 w 2992"/>
              <a:gd name="T7" fmla="*/ 1784 h 1784"/>
              <a:gd name="T8" fmla="*/ 64 w 2992"/>
              <a:gd name="T9" fmla="*/ 1776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2" h="1784">
                <a:moveTo>
                  <a:pt x="16" y="1776"/>
                </a:moveTo>
                <a:lnTo>
                  <a:pt x="832" y="0"/>
                </a:lnTo>
                <a:lnTo>
                  <a:pt x="2992" y="1728"/>
                </a:lnTo>
                <a:lnTo>
                  <a:pt x="0" y="1784"/>
                </a:lnTo>
                <a:lnTo>
                  <a:pt x="64" y="1776"/>
                </a:ln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3492" name="Group 4"/>
          <p:cNvGrpSpPr>
            <a:grpSpLocks/>
          </p:cNvGrpSpPr>
          <p:nvPr/>
        </p:nvGrpSpPr>
        <p:grpSpPr bwMode="auto">
          <a:xfrm>
            <a:off x="1524000" y="2819400"/>
            <a:ext cx="712788" cy="1284288"/>
            <a:chOff x="960" y="1776"/>
            <a:chExt cx="449" cy="809"/>
          </a:xfrm>
        </p:grpSpPr>
        <p:grpSp>
          <p:nvGrpSpPr>
            <p:cNvPr id="63493" name="Group 5"/>
            <p:cNvGrpSpPr>
              <a:grpSpLocks/>
            </p:cNvGrpSpPr>
            <p:nvPr/>
          </p:nvGrpSpPr>
          <p:grpSpPr bwMode="auto">
            <a:xfrm>
              <a:off x="1248" y="1776"/>
              <a:ext cx="161" cy="137"/>
              <a:chOff x="1960" y="1935"/>
              <a:chExt cx="161" cy="137"/>
            </a:xfrm>
          </p:grpSpPr>
          <p:sp>
            <p:nvSpPr>
              <p:cNvPr id="63494" name="Freeform 6"/>
              <p:cNvSpPr>
                <a:spLocks/>
              </p:cNvSpPr>
              <p:nvPr/>
            </p:nvSpPr>
            <p:spPr bwMode="auto">
              <a:xfrm>
                <a:off x="1989" y="1935"/>
                <a:ext cx="132" cy="84"/>
              </a:xfrm>
              <a:custGeom>
                <a:avLst/>
                <a:gdLst>
                  <a:gd name="T0" fmla="*/ 0 w 132"/>
                  <a:gd name="T1" fmla="*/ 0 h 84"/>
                  <a:gd name="T2" fmla="*/ 132 w 132"/>
                  <a:gd name="T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2" h="84">
                    <a:moveTo>
                      <a:pt x="0" y="0"/>
                    </a:moveTo>
                    <a:lnTo>
                      <a:pt x="132" y="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495" name="Freeform 7"/>
              <p:cNvSpPr>
                <a:spLocks/>
              </p:cNvSpPr>
              <p:nvPr/>
            </p:nvSpPr>
            <p:spPr bwMode="auto">
              <a:xfrm>
                <a:off x="1960" y="1992"/>
                <a:ext cx="128" cy="80"/>
              </a:xfrm>
              <a:custGeom>
                <a:avLst/>
                <a:gdLst>
                  <a:gd name="T0" fmla="*/ 0 w 128"/>
                  <a:gd name="T1" fmla="*/ 0 h 80"/>
                  <a:gd name="T2" fmla="*/ 128 w 128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0">
                    <a:moveTo>
                      <a:pt x="0" y="0"/>
                    </a:moveTo>
                    <a:lnTo>
                      <a:pt x="128" y="8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3496" name="Group 8"/>
            <p:cNvGrpSpPr>
              <a:grpSpLocks/>
            </p:cNvGrpSpPr>
            <p:nvPr/>
          </p:nvGrpSpPr>
          <p:grpSpPr bwMode="auto">
            <a:xfrm>
              <a:off x="960" y="2448"/>
              <a:ext cx="161" cy="137"/>
              <a:chOff x="1960" y="1935"/>
              <a:chExt cx="161" cy="137"/>
            </a:xfrm>
          </p:grpSpPr>
          <p:sp>
            <p:nvSpPr>
              <p:cNvPr id="63497" name="Freeform 9"/>
              <p:cNvSpPr>
                <a:spLocks/>
              </p:cNvSpPr>
              <p:nvPr/>
            </p:nvSpPr>
            <p:spPr bwMode="auto">
              <a:xfrm>
                <a:off x="1989" y="1935"/>
                <a:ext cx="132" cy="84"/>
              </a:xfrm>
              <a:custGeom>
                <a:avLst/>
                <a:gdLst>
                  <a:gd name="T0" fmla="*/ 0 w 132"/>
                  <a:gd name="T1" fmla="*/ 0 h 84"/>
                  <a:gd name="T2" fmla="*/ 132 w 132"/>
                  <a:gd name="T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2" h="84">
                    <a:moveTo>
                      <a:pt x="0" y="0"/>
                    </a:moveTo>
                    <a:lnTo>
                      <a:pt x="132" y="8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498" name="Freeform 10"/>
              <p:cNvSpPr>
                <a:spLocks/>
              </p:cNvSpPr>
              <p:nvPr/>
            </p:nvSpPr>
            <p:spPr bwMode="auto">
              <a:xfrm>
                <a:off x="1960" y="1992"/>
                <a:ext cx="128" cy="80"/>
              </a:xfrm>
              <a:custGeom>
                <a:avLst/>
                <a:gdLst>
                  <a:gd name="T0" fmla="*/ 0 w 128"/>
                  <a:gd name="T1" fmla="*/ 0 h 80"/>
                  <a:gd name="T2" fmla="*/ 128 w 128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0">
                    <a:moveTo>
                      <a:pt x="0" y="0"/>
                    </a:moveTo>
                    <a:lnTo>
                      <a:pt x="128" y="8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914400" y="4800600"/>
            <a:ext cx="4635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A</a:t>
            </a:r>
            <a:endParaRPr lang="ru-RU" sz="2800" b="1" baseline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2286000" y="1600200"/>
            <a:ext cx="4235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</a:t>
            </a:r>
            <a:endParaRPr lang="ru-RU" sz="2800" b="1" baseline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5943600" y="4648200"/>
            <a:ext cx="4443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C</a:t>
            </a:r>
            <a:endParaRPr lang="ru-RU" sz="2800" b="1" baseline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3502" name="Line 14"/>
          <p:cNvSpPr>
            <a:spLocks noChangeShapeType="1"/>
          </p:cNvSpPr>
          <p:nvPr/>
        </p:nvSpPr>
        <p:spPr bwMode="auto">
          <a:xfrm>
            <a:off x="1831686" y="3503532"/>
            <a:ext cx="2514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504" name="Text Box 16"/>
          <p:cNvSpPr txBox="1">
            <a:spLocks noChangeArrowheads="1"/>
          </p:cNvSpPr>
          <p:nvPr/>
        </p:nvSpPr>
        <p:spPr bwMode="auto">
          <a:xfrm>
            <a:off x="4343400" y="3124200"/>
            <a:ext cx="38504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F</a:t>
            </a:r>
            <a:endParaRPr lang="ru-RU" sz="2800" b="1" baseline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3505" name="Text Box 17"/>
          <p:cNvSpPr txBox="1">
            <a:spLocks noChangeArrowheads="1"/>
          </p:cNvSpPr>
          <p:nvPr/>
        </p:nvSpPr>
        <p:spPr bwMode="auto">
          <a:xfrm>
            <a:off x="1387334" y="3190270"/>
            <a:ext cx="40427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E</a:t>
            </a:r>
            <a:endParaRPr lang="ru-RU" sz="2800" b="1" baseline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3506" name="Text Box 18"/>
          <p:cNvSpPr txBox="1">
            <a:spLocks noChangeArrowheads="1"/>
          </p:cNvSpPr>
          <p:nvPr/>
        </p:nvSpPr>
        <p:spPr bwMode="auto">
          <a:xfrm>
            <a:off x="4148712" y="859840"/>
            <a:ext cx="403412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200" b="1" i="1" baseline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Дано: </a:t>
            </a:r>
            <a:r>
              <a:rPr lang="ru-RU" sz="3200" b="1" i="1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</a:t>
            </a:r>
            <a:r>
              <a:rPr lang="ru-RU" sz="3200" b="1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АС 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║</a:t>
            </a:r>
            <a:r>
              <a:rPr lang="en-US" sz="3200" b="1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en-US" sz="3200" b="1" baseline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EF                </a:t>
            </a:r>
            <a:endParaRPr lang="ru-RU" sz="3200" b="1" baseline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r>
              <a:rPr lang="ru-RU" sz="3200" b="1" i="1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Найти</a:t>
            </a:r>
            <a:r>
              <a:rPr lang="ru-RU" sz="3200" b="1" i="1" baseline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: </a:t>
            </a:r>
            <a:r>
              <a:rPr lang="ru-RU" sz="3200" b="1" i="1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</a:t>
            </a:r>
            <a:r>
              <a:rPr lang="en-US" sz="3200" b="1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P</a:t>
            </a:r>
            <a:r>
              <a:rPr lang="ru-RU" sz="3200" b="1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en-US" sz="3200" b="1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∆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АВС</a:t>
            </a:r>
            <a:endParaRPr lang="ru-RU" sz="3200" b="1" baseline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3507" name="Text Box 19"/>
          <p:cNvSpPr txBox="1">
            <a:spLocks noChangeArrowheads="1"/>
          </p:cNvSpPr>
          <p:nvPr/>
        </p:nvSpPr>
        <p:spPr bwMode="auto">
          <a:xfrm>
            <a:off x="3048000" y="4800600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12</a:t>
            </a:r>
          </a:p>
        </p:txBody>
      </p:sp>
      <p:sp>
        <p:nvSpPr>
          <p:cNvPr id="63508" name="Text Box 20"/>
          <p:cNvSpPr txBox="1">
            <a:spLocks noChangeArrowheads="1"/>
          </p:cNvSpPr>
          <p:nvPr/>
        </p:nvSpPr>
        <p:spPr bwMode="auto">
          <a:xfrm>
            <a:off x="5105400" y="3657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5</a:t>
            </a:r>
          </a:p>
        </p:txBody>
      </p:sp>
      <p:sp>
        <p:nvSpPr>
          <p:cNvPr id="63513" name="Text Box 25"/>
          <p:cNvSpPr txBox="1">
            <a:spLocks noChangeArrowheads="1"/>
          </p:cNvSpPr>
          <p:nvPr/>
        </p:nvSpPr>
        <p:spPr bwMode="auto">
          <a:xfrm>
            <a:off x="1143000" y="3886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4</a:t>
            </a:r>
          </a:p>
        </p:txBody>
      </p:sp>
      <p:sp>
        <p:nvSpPr>
          <p:cNvPr id="63515" name="Freeform 27"/>
          <p:cNvSpPr>
            <a:spLocks/>
          </p:cNvSpPr>
          <p:nvPr/>
        </p:nvSpPr>
        <p:spPr bwMode="auto">
          <a:xfrm>
            <a:off x="1206500" y="4800600"/>
            <a:ext cx="4730750" cy="85725"/>
          </a:xfrm>
          <a:custGeom>
            <a:avLst/>
            <a:gdLst>
              <a:gd name="T0" fmla="*/ 0 w 2980"/>
              <a:gd name="T1" fmla="*/ 54 h 54"/>
              <a:gd name="T2" fmla="*/ 2980 w 2980"/>
              <a:gd name="T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80" h="54">
                <a:moveTo>
                  <a:pt x="0" y="54"/>
                </a:moveTo>
                <a:lnTo>
                  <a:pt x="2980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21016" y="413603"/>
            <a:ext cx="3015569" cy="83099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latin typeface="Segoe Print" panose="02000600000000000000" pitchFamily="2" charset="0"/>
              </a:rPr>
              <a:t>Задача 2</a:t>
            </a:r>
            <a:endParaRPr lang="ru-RU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204" y="2088823"/>
            <a:ext cx="1971788" cy="164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8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reeform 2"/>
          <p:cNvSpPr>
            <a:spLocks/>
          </p:cNvSpPr>
          <p:nvPr/>
        </p:nvSpPr>
        <p:spPr bwMode="auto">
          <a:xfrm>
            <a:off x="1193800" y="2032000"/>
            <a:ext cx="5549900" cy="2857500"/>
          </a:xfrm>
          <a:custGeom>
            <a:avLst/>
            <a:gdLst>
              <a:gd name="T0" fmla="*/ 16 w 3496"/>
              <a:gd name="T1" fmla="*/ 1792 h 1800"/>
              <a:gd name="T2" fmla="*/ 832 w 3496"/>
              <a:gd name="T3" fmla="*/ 16 h 1800"/>
              <a:gd name="T4" fmla="*/ 2472 w 3496"/>
              <a:gd name="T5" fmla="*/ 0 h 1800"/>
              <a:gd name="T6" fmla="*/ 3496 w 3496"/>
              <a:gd name="T7" fmla="*/ 1728 h 1800"/>
              <a:gd name="T8" fmla="*/ 0 w 3496"/>
              <a:gd name="T9" fmla="*/ 1800 h 1800"/>
              <a:gd name="T10" fmla="*/ 64 w 3496"/>
              <a:gd name="T11" fmla="*/ 1792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96" h="1800">
                <a:moveTo>
                  <a:pt x="16" y="1792"/>
                </a:moveTo>
                <a:lnTo>
                  <a:pt x="832" y="16"/>
                </a:lnTo>
                <a:lnTo>
                  <a:pt x="2472" y="0"/>
                </a:lnTo>
                <a:lnTo>
                  <a:pt x="3496" y="1728"/>
                </a:lnTo>
                <a:lnTo>
                  <a:pt x="0" y="1800"/>
                </a:lnTo>
                <a:lnTo>
                  <a:pt x="64" y="1792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9144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A</a:t>
            </a:r>
            <a:endParaRPr lang="ru-RU" sz="2800" b="1" baseline="0"/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2286000" y="1600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B</a:t>
            </a:r>
            <a:endParaRPr lang="ru-RU" sz="2800" b="1" baseline="0"/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5181600" y="1524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C</a:t>
            </a:r>
            <a:endParaRPr lang="ru-RU" sz="2800" b="1" baseline="0"/>
          </a:p>
        </p:txBody>
      </p:sp>
      <p:sp>
        <p:nvSpPr>
          <p:cNvPr id="37902" name="Freeform 14"/>
          <p:cNvSpPr>
            <a:spLocks/>
          </p:cNvSpPr>
          <p:nvPr/>
        </p:nvSpPr>
        <p:spPr bwMode="auto">
          <a:xfrm>
            <a:off x="5124450" y="2043113"/>
            <a:ext cx="1644650" cy="2770187"/>
          </a:xfrm>
          <a:custGeom>
            <a:avLst/>
            <a:gdLst>
              <a:gd name="T0" fmla="*/ 0 w 1036"/>
              <a:gd name="T1" fmla="*/ 0 h 1745"/>
              <a:gd name="T2" fmla="*/ 1036 w 1036"/>
              <a:gd name="T3" fmla="*/ 1745 h 17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36" h="1745">
                <a:moveTo>
                  <a:pt x="0" y="0"/>
                </a:moveTo>
                <a:lnTo>
                  <a:pt x="1036" y="1745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3998913" y="4876800"/>
            <a:ext cx="4206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E</a:t>
            </a:r>
            <a:endParaRPr lang="ru-RU" sz="2800" b="1" baseline="0"/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5382892" y="678885"/>
            <a:ext cx="3423291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Дано: </a:t>
            </a:r>
            <a:endParaRPr lang="ru-RU" sz="2800" b="1" i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ru-RU" sz="28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АВС</a:t>
            </a:r>
            <a:r>
              <a:rPr lang="en-US" sz="2800" b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D</a:t>
            </a:r>
            <a:r>
              <a:rPr lang="ru-RU" sz="2800" b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– трапеция,   </a:t>
            </a:r>
            <a:endParaRPr lang="ru-RU" sz="2800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ru-RU" sz="28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МК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║</a:t>
            </a:r>
            <a:r>
              <a:rPr lang="ru-RU" sz="28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</a:t>
            </a:r>
            <a:r>
              <a:rPr lang="en-US" sz="28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E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║</a:t>
            </a:r>
            <a:r>
              <a:rPr lang="ru-RU" sz="28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</a:t>
            </a:r>
            <a:r>
              <a:rPr lang="en-US" sz="2800" b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D</a:t>
            </a:r>
            <a:r>
              <a:rPr lang="ru-RU" sz="2800" b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,   </a:t>
            </a:r>
            <a:endParaRPr lang="ru-RU" sz="2800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ru-RU" sz="28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</a:t>
            </a:r>
            <a:r>
              <a:rPr lang="en-US" sz="2800" b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D = 16 c</a:t>
            </a:r>
            <a:r>
              <a:rPr lang="ru-RU" sz="2800" b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м</a:t>
            </a:r>
            <a:r>
              <a:rPr lang="en-US" sz="2800" b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</a:t>
            </a:r>
            <a:endParaRPr lang="ru-RU" sz="2800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en-US" sz="28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</a:t>
            </a:r>
            <a:endParaRPr lang="ru-RU" sz="2800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ru-RU" sz="2800" b="1" i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Найти</a:t>
            </a:r>
            <a:r>
              <a:rPr lang="ru-RU" sz="2800" b="1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: </a:t>
            </a:r>
            <a:r>
              <a:rPr lang="ru-RU" sz="2800" b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АК</a:t>
            </a:r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3429000" y="1524000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1</a:t>
            </a:r>
            <a:r>
              <a:rPr lang="en-US" sz="2800" b="1" baseline="0"/>
              <a:t>0</a:t>
            </a:r>
            <a:endParaRPr lang="ru-RU" sz="2800" b="1" baseline="0"/>
          </a:p>
        </p:txBody>
      </p:sp>
      <p:sp>
        <p:nvSpPr>
          <p:cNvPr id="37915" name="Text Box 27"/>
          <p:cNvSpPr txBox="1">
            <a:spLocks noChangeArrowheads="1"/>
          </p:cNvSpPr>
          <p:nvPr/>
        </p:nvSpPr>
        <p:spPr bwMode="auto">
          <a:xfrm>
            <a:off x="6781800" y="4648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D</a:t>
            </a:r>
            <a:endParaRPr lang="ru-RU" sz="2800" b="1" baseline="0"/>
          </a:p>
        </p:txBody>
      </p:sp>
      <p:sp>
        <p:nvSpPr>
          <p:cNvPr id="37917" name="Freeform 29"/>
          <p:cNvSpPr>
            <a:spLocks/>
          </p:cNvSpPr>
          <p:nvPr/>
        </p:nvSpPr>
        <p:spPr bwMode="auto">
          <a:xfrm>
            <a:off x="3390900" y="3517900"/>
            <a:ext cx="787400" cy="1320800"/>
          </a:xfrm>
          <a:custGeom>
            <a:avLst/>
            <a:gdLst>
              <a:gd name="T0" fmla="*/ 0 w 496"/>
              <a:gd name="T1" fmla="*/ 0 h 832"/>
              <a:gd name="T2" fmla="*/ 496 w 496"/>
              <a:gd name="T3" fmla="*/ 832 h 83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96" h="832">
                <a:moveTo>
                  <a:pt x="0" y="0"/>
                </a:moveTo>
                <a:lnTo>
                  <a:pt x="496" y="832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7918" name="Group 30"/>
          <p:cNvGrpSpPr>
            <a:grpSpLocks/>
          </p:cNvGrpSpPr>
          <p:nvPr/>
        </p:nvGrpSpPr>
        <p:grpSpPr bwMode="auto">
          <a:xfrm>
            <a:off x="1371600" y="2819400"/>
            <a:ext cx="865188" cy="1284288"/>
            <a:chOff x="864" y="1776"/>
            <a:chExt cx="545" cy="809"/>
          </a:xfrm>
        </p:grpSpPr>
        <p:grpSp>
          <p:nvGrpSpPr>
            <p:cNvPr id="37891" name="Group 3"/>
            <p:cNvGrpSpPr>
              <a:grpSpLocks/>
            </p:cNvGrpSpPr>
            <p:nvPr/>
          </p:nvGrpSpPr>
          <p:grpSpPr bwMode="auto">
            <a:xfrm>
              <a:off x="960" y="1776"/>
              <a:ext cx="449" cy="809"/>
              <a:chOff x="960" y="1776"/>
              <a:chExt cx="449" cy="809"/>
            </a:xfrm>
          </p:grpSpPr>
          <p:grpSp>
            <p:nvGrpSpPr>
              <p:cNvPr id="37892" name="Group 4"/>
              <p:cNvGrpSpPr>
                <a:grpSpLocks/>
              </p:cNvGrpSpPr>
              <p:nvPr/>
            </p:nvGrpSpPr>
            <p:grpSpPr bwMode="auto">
              <a:xfrm>
                <a:off x="1248" y="1776"/>
                <a:ext cx="161" cy="137"/>
                <a:chOff x="1960" y="1935"/>
                <a:chExt cx="161" cy="137"/>
              </a:xfrm>
            </p:grpSpPr>
            <p:sp>
              <p:nvSpPr>
                <p:cNvPr id="37893" name="Freeform 5"/>
                <p:cNvSpPr>
                  <a:spLocks/>
                </p:cNvSpPr>
                <p:nvPr/>
              </p:nvSpPr>
              <p:spPr bwMode="auto">
                <a:xfrm>
                  <a:off x="1989" y="1935"/>
                  <a:ext cx="132" cy="84"/>
                </a:xfrm>
                <a:custGeom>
                  <a:avLst/>
                  <a:gdLst>
                    <a:gd name="T0" fmla="*/ 0 w 132"/>
                    <a:gd name="T1" fmla="*/ 0 h 84"/>
                    <a:gd name="T2" fmla="*/ 132 w 132"/>
                    <a:gd name="T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32" h="84">
                      <a:moveTo>
                        <a:pt x="0" y="0"/>
                      </a:moveTo>
                      <a:lnTo>
                        <a:pt x="132" y="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894" name="Freeform 6"/>
                <p:cNvSpPr>
                  <a:spLocks/>
                </p:cNvSpPr>
                <p:nvPr/>
              </p:nvSpPr>
              <p:spPr bwMode="auto">
                <a:xfrm>
                  <a:off x="1960" y="1992"/>
                  <a:ext cx="128" cy="80"/>
                </a:xfrm>
                <a:custGeom>
                  <a:avLst/>
                  <a:gdLst>
                    <a:gd name="T0" fmla="*/ 0 w 128"/>
                    <a:gd name="T1" fmla="*/ 0 h 80"/>
                    <a:gd name="T2" fmla="*/ 128 w 128"/>
                    <a:gd name="T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8" h="80">
                      <a:moveTo>
                        <a:pt x="0" y="0"/>
                      </a:moveTo>
                      <a:lnTo>
                        <a:pt x="128" y="80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7895" name="Group 7"/>
              <p:cNvGrpSpPr>
                <a:grpSpLocks/>
              </p:cNvGrpSpPr>
              <p:nvPr/>
            </p:nvGrpSpPr>
            <p:grpSpPr bwMode="auto">
              <a:xfrm>
                <a:off x="960" y="2448"/>
                <a:ext cx="161" cy="137"/>
                <a:chOff x="1960" y="1935"/>
                <a:chExt cx="161" cy="137"/>
              </a:xfrm>
            </p:grpSpPr>
            <p:sp>
              <p:nvSpPr>
                <p:cNvPr id="37896" name="Freeform 8"/>
                <p:cNvSpPr>
                  <a:spLocks/>
                </p:cNvSpPr>
                <p:nvPr/>
              </p:nvSpPr>
              <p:spPr bwMode="auto">
                <a:xfrm>
                  <a:off x="1989" y="1935"/>
                  <a:ext cx="132" cy="84"/>
                </a:xfrm>
                <a:custGeom>
                  <a:avLst/>
                  <a:gdLst>
                    <a:gd name="T0" fmla="*/ 0 w 132"/>
                    <a:gd name="T1" fmla="*/ 0 h 84"/>
                    <a:gd name="T2" fmla="*/ 132 w 132"/>
                    <a:gd name="T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32" h="84">
                      <a:moveTo>
                        <a:pt x="0" y="0"/>
                      </a:moveTo>
                      <a:lnTo>
                        <a:pt x="132" y="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897" name="Freeform 9"/>
                <p:cNvSpPr>
                  <a:spLocks/>
                </p:cNvSpPr>
                <p:nvPr/>
              </p:nvSpPr>
              <p:spPr bwMode="auto">
                <a:xfrm>
                  <a:off x="1960" y="1992"/>
                  <a:ext cx="128" cy="80"/>
                </a:xfrm>
                <a:custGeom>
                  <a:avLst/>
                  <a:gdLst>
                    <a:gd name="T0" fmla="*/ 0 w 128"/>
                    <a:gd name="T1" fmla="*/ 0 h 80"/>
                    <a:gd name="T2" fmla="*/ 128 w 128"/>
                    <a:gd name="T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8" h="80">
                      <a:moveTo>
                        <a:pt x="0" y="0"/>
                      </a:moveTo>
                      <a:lnTo>
                        <a:pt x="128" y="80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37903" name="Oval 15"/>
            <p:cNvSpPr>
              <a:spLocks noChangeArrowheads="1"/>
            </p:cNvSpPr>
            <p:nvPr/>
          </p:nvSpPr>
          <p:spPr bwMode="auto">
            <a:xfrm>
              <a:off x="1104" y="216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905" name="Text Box 17"/>
            <p:cNvSpPr txBox="1">
              <a:spLocks noChangeArrowheads="1"/>
            </p:cNvSpPr>
            <p:nvPr/>
          </p:nvSpPr>
          <p:spPr bwMode="auto">
            <a:xfrm>
              <a:off x="864" y="2016"/>
              <a:ext cx="30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baseline="0"/>
                <a:t>M</a:t>
              </a:r>
              <a:endParaRPr lang="ru-RU" sz="2800" b="1" baseline="0"/>
            </a:p>
          </p:txBody>
        </p:sp>
      </p:grpSp>
      <p:sp>
        <p:nvSpPr>
          <p:cNvPr id="37919" name="Text Box 31"/>
          <p:cNvSpPr txBox="1">
            <a:spLocks noChangeArrowheads="1"/>
          </p:cNvSpPr>
          <p:nvPr/>
        </p:nvSpPr>
        <p:spPr bwMode="auto">
          <a:xfrm>
            <a:off x="2209800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K</a:t>
            </a:r>
            <a:endParaRPr lang="ru-RU" sz="2800" b="1" baseline="0"/>
          </a:p>
        </p:txBody>
      </p:sp>
      <p:sp>
        <p:nvSpPr>
          <p:cNvPr id="31" name="Прямоугольник 30"/>
          <p:cNvSpPr/>
          <p:nvPr/>
        </p:nvSpPr>
        <p:spPr>
          <a:xfrm>
            <a:off x="321016" y="413603"/>
            <a:ext cx="3015569" cy="83099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latin typeface="Segoe Print" panose="02000600000000000000" pitchFamily="2" charset="0"/>
              </a:rPr>
              <a:t>Задача 3</a:t>
            </a:r>
            <a:endParaRPr lang="ru-RU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483" y="4838700"/>
            <a:ext cx="1494881" cy="159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28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0.28334 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022E-16 L -0.16562 0.0027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81" y="13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2" grpId="0" animBg="1"/>
      <p:bldP spid="37904" grpId="0"/>
      <p:bldP spid="37917" grpId="0" animBg="1"/>
      <p:bldP spid="37917" grpId="1" animBg="1"/>
      <p:bldP spid="379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934" y="220419"/>
            <a:ext cx="6203942" cy="830997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latin typeface="Segoe Print" panose="02000600000000000000" pitchFamily="2" charset="0"/>
              </a:rPr>
              <a:t>Домашнее задание</a:t>
            </a:r>
            <a:endParaRPr lang="ru-RU" sz="4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818847" y="1051416"/>
            <a:ext cx="7363809" cy="16849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918" y="1187600"/>
            <a:ext cx="587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1)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0934" y="2872586"/>
            <a:ext cx="587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2)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1003783" y="2872586"/>
            <a:ext cx="6981117" cy="237725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0934" y="5249841"/>
            <a:ext cx="8037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3)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теорему Фалеса </a:t>
            </a:r>
          </a:p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с доказательством!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825" y="4919729"/>
            <a:ext cx="2059389" cy="142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06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c9d31108715690daa971e7735f10876fd1c955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338</TotalTime>
  <Words>430</Words>
  <Application>Microsoft Office PowerPoint</Application>
  <PresentationFormat>Экран (4:3)</PresentationFormat>
  <Paragraphs>101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Arial</vt:lpstr>
      <vt:lpstr>Book Antiqua</vt:lpstr>
      <vt:lpstr>Bookman Old Style</vt:lpstr>
      <vt:lpstr>Calibri</vt:lpstr>
      <vt:lpstr>Calibri Light</vt:lpstr>
      <vt:lpstr>Cambria</vt:lpstr>
      <vt:lpstr>Cambria Math</vt:lpstr>
      <vt:lpstr>Monotype Corsiva</vt:lpstr>
      <vt:lpstr>Segoe Print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Кабинет317</dc:creator>
  <cp:lastModifiedBy>Кабинет317</cp:lastModifiedBy>
  <cp:revision>30</cp:revision>
  <dcterms:created xsi:type="dcterms:W3CDTF">2014-10-12T09:39:43Z</dcterms:created>
  <dcterms:modified xsi:type="dcterms:W3CDTF">2019-10-02T10:21:07Z</dcterms:modified>
</cp:coreProperties>
</file>