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70" r:id="rId5"/>
    <p:sldId id="260" r:id="rId6"/>
    <p:sldId id="261" r:id="rId7"/>
    <p:sldId id="262" r:id="rId8"/>
    <p:sldId id="267" r:id="rId9"/>
    <p:sldId id="263" r:id="rId10"/>
    <p:sldId id="268" r:id="rId11"/>
    <p:sldId id="265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высокая мотивация 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9Г</c:v>
                </c:pt>
                <c:pt idx="1">
                  <c:v>10 А</c:v>
                </c:pt>
                <c:pt idx="2">
                  <c:v>11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</c:v>
                </c:pt>
                <c:pt idx="1">
                  <c:v>2</c:v>
                </c:pt>
                <c:pt idx="2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средняя мотивация 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9Г</c:v>
                </c:pt>
                <c:pt idx="1">
                  <c:v>10 А</c:v>
                </c:pt>
                <c:pt idx="2">
                  <c:v>11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0</c:v>
                </c:pt>
                <c:pt idx="1">
                  <c:v>4</c:v>
                </c:pt>
                <c:pt idx="2">
                  <c:v>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низкая мотивация 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9Г</c:v>
                </c:pt>
                <c:pt idx="1">
                  <c:v>10 А</c:v>
                </c:pt>
                <c:pt idx="2">
                  <c:v>11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3</c:v>
                </c:pt>
                <c:pt idx="1">
                  <c:v>3</c:v>
                </c:pt>
                <c:pt idx="2">
                  <c:v>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внешняя мотивация 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9Г</c:v>
                </c:pt>
                <c:pt idx="1">
                  <c:v>10 А</c:v>
                </c:pt>
                <c:pt idx="2">
                  <c:v>11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7</c:v>
                </c:pt>
                <c:pt idx="1">
                  <c:v>3</c:v>
                </c:pt>
                <c:pt idx="2">
                  <c:v>3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негативное отн.к школе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9Г</c:v>
                </c:pt>
                <c:pt idx="1">
                  <c:v>10 А</c:v>
                </c:pt>
                <c:pt idx="2">
                  <c:v>11</c:v>
                </c:pt>
              </c:strCache>
            </c:strRef>
          </c:cat>
          <c:val>
            <c:numRef>
              <c:f>Лист1!$F$2:$F$4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902656"/>
        <c:axId val="25113344"/>
      </c:barChart>
      <c:catAx>
        <c:axId val="24902656"/>
        <c:scaling>
          <c:orientation val="minMax"/>
        </c:scaling>
        <c:delete val="0"/>
        <c:axPos val="b"/>
        <c:majorTickMark val="out"/>
        <c:minorTickMark val="none"/>
        <c:tickLblPos val="nextTo"/>
        <c:crossAx val="25113344"/>
        <c:crosses val="autoZero"/>
        <c:auto val="1"/>
        <c:lblAlgn val="ctr"/>
        <c:lblOffset val="100"/>
        <c:noMultiLvlLbl val="0"/>
      </c:catAx>
      <c:valAx>
        <c:axId val="251133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49026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9913817446209678"/>
          <c:y val="0.3121505596600378"/>
          <c:w val="0.17440643169277487"/>
          <c:h val="0.46388335323852903"/>
        </c:manualLayout>
      </c:layout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8613626421697288"/>
          <c:y val="1.984126984126984E-2"/>
          <c:w val="0.58608705161854768"/>
          <c:h val="0.8767791526059242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любимый предмет</c:v>
                </c:pt>
              </c:strCache>
            </c:strRef>
          </c:tx>
          <c:invertIfNegative val="0"/>
          <c:cat>
            <c:strRef>
              <c:f>Лист1!$A$2:$A$12</c:f>
              <c:strCache>
                <c:ptCount val="11"/>
                <c:pt idx="0">
                  <c:v>русский яз </c:v>
                </c:pt>
                <c:pt idx="1">
                  <c:v>лит-ра </c:v>
                </c:pt>
                <c:pt idx="2">
                  <c:v>биология</c:v>
                </c:pt>
                <c:pt idx="3">
                  <c:v>история </c:v>
                </c:pt>
                <c:pt idx="4">
                  <c:v>алгебра</c:v>
                </c:pt>
                <c:pt idx="5">
                  <c:v>геометрия</c:v>
                </c:pt>
                <c:pt idx="6">
                  <c:v>химия </c:v>
                </c:pt>
                <c:pt idx="7">
                  <c:v>физ-ра</c:v>
                </c:pt>
                <c:pt idx="8">
                  <c:v>география</c:v>
                </c:pt>
                <c:pt idx="9">
                  <c:v>физика</c:v>
                </c:pt>
                <c:pt idx="10">
                  <c:v>ин.яз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9</c:v>
                </c:pt>
                <c:pt idx="1">
                  <c:v>4</c:v>
                </c:pt>
                <c:pt idx="2">
                  <c:v>6</c:v>
                </c:pt>
                <c:pt idx="3">
                  <c:v>3</c:v>
                </c:pt>
                <c:pt idx="4">
                  <c:v>2</c:v>
                </c:pt>
                <c:pt idx="5">
                  <c:v>0</c:v>
                </c:pt>
                <c:pt idx="6">
                  <c:v>1</c:v>
                </c:pt>
                <c:pt idx="7">
                  <c:v>2</c:v>
                </c:pt>
                <c:pt idx="8">
                  <c:v>1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интересный предмет </c:v>
                </c:pt>
              </c:strCache>
            </c:strRef>
          </c:tx>
          <c:invertIfNegative val="0"/>
          <c:cat>
            <c:strRef>
              <c:f>Лист1!$A$2:$A$12</c:f>
              <c:strCache>
                <c:ptCount val="11"/>
                <c:pt idx="0">
                  <c:v>русский яз </c:v>
                </c:pt>
                <c:pt idx="1">
                  <c:v>лит-ра </c:v>
                </c:pt>
                <c:pt idx="2">
                  <c:v>биология</c:v>
                </c:pt>
                <c:pt idx="3">
                  <c:v>история </c:v>
                </c:pt>
                <c:pt idx="4">
                  <c:v>алгебра</c:v>
                </c:pt>
                <c:pt idx="5">
                  <c:v>геометрия</c:v>
                </c:pt>
                <c:pt idx="6">
                  <c:v>химия </c:v>
                </c:pt>
                <c:pt idx="7">
                  <c:v>физ-ра</c:v>
                </c:pt>
                <c:pt idx="8">
                  <c:v>география</c:v>
                </c:pt>
                <c:pt idx="9">
                  <c:v>физика</c:v>
                </c:pt>
                <c:pt idx="10">
                  <c:v>ин.яз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5</c:v>
                </c:pt>
                <c:pt idx="1">
                  <c:v>0</c:v>
                </c:pt>
                <c:pt idx="2">
                  <c:v>8</c:v>
                </c:pt>
                <c:pt idx="3">
                  <c:v>1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3</c:v>
                </c:pt>
                <c:pt idx="8">
                  <c:v>1</c:v>
                </c:pt>
                <c:pt idx="9">
                  <c:v>1</c:v>
                </c:pt>
                <c:pt idx="10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нелюбимый предмет</c:v>
                </c:pt>
              </c:strCache>
            </c:strRef>
          </c:tx>
          <c:invertIfNegative val="0"/>
          <c:cat>
            <c:strRef>
              <c:f>Лист1!$A$2:$A$12</c:f>
              <c:strCache>
                <c:ptCount val="11"/>
                <c:pt idx="0">
                  <c:v>русский яз </c:v>
                </c:pt>
                <c:pt idx="1">
                  <c:v>лит-ра </c:v>
                </c:pt>
                <c:pt idx="2">
                  <c:v>биология</c:v>
                </c:pt>
                <c:pt idx="3">
                  <c:v>история </c:v>
                </c:pt>
                <c:pt idx="4">
                  <c:v>алгебра</c:v>
                </c:pt>
                <c:pt idx="5">
                  <c:v>геометрия</c:v>
                </c:pt>
                <c:pt idx="6">
                  <c:v>химия </c:v>
                </c:pt>
                <c:pt idx="7">
                  <c:v>физ-ра</c:v>
                </c:pt>
                <c:pt idx="8">
                  <c:v>география</c:v>
                </c:pt>
                <c:pt idx="9">
                  <c:v>физика</c:v>
                </c:pt>
                <c:pt idx="10">
                  <c:v>ин.яз</c:v>
                </c:pt>
              </c:strCache>
            </c:strRef>
          </c:cat>
          <c:val>
            <c:numRef>
              <c:f>Лист1!$D$2:$D$12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6</c:v>
                </c:pt>
                <c:pt idx="4">
                  <c:v>4</c:v>
                </c:pt>
                <c:pt idx="5">
                  <c:v>9</c:v>
                </c:pt>
                <c:pt idx="6">
                  <c:v>3</c:v>
                </c:pt>
                <c:pt idx="7">
                  <c:v>0</c:v>
                </c:pt>
                <c:pt idx="8">
                  <c:v>3</c:v>
                </c:pt>
                <c:pt idx="9">
                  <c:v>4</c:v>
                </c:pt>
                <c:pt idx="10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9078272"/>
        <c:axId val="29080192"/>
      </c:barChart>
      <c:catAx>
        <c:axId val="2907827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9080192"/>
        <c:crosses val="autoZero"/>
        <c:auto val="1"/>
        <c:lblAlgn val="ctr"/>
        <c:lblOffset val="100"/>
        <c:noMultiLvlLbl val="0"/>
      </c:catAx>
      <c:valAx>
        <c:axId val="2908019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9078272"/>
        <c:crosses val="autoZero"/>
        <c:crossBetween val="between"/>
      </c:valAx>
      <c:spPr>
        <a:scene3d>
          <a:camera prst="orthographicFront"/>
          <a:lightRig rig="threePt" dir="t"/>
        </a:scene3d>
        <a:sp3d>
          <a:bevelT w="12700"/>
          <a:bevelB w="12700"/>
        </a:sp3d>
      </c:spPr>
    </c:plotArea>
    <c:legend>
      <c:legendPos val="r"/>
      <c:layout>
        <c:manualLayout>
          <c:xMode val="edge"/>
          <c:yMode val="edge"/>
          <c:x val="0.81868164916885389"/>
          <c:y val="6.6966629171353584E-2"/>
          <c:w val="0.16742946194225725"/>
          <c:h val="0.54066960379952511"/>
        </c:manualLayout>
      </c:layout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2540826580845407"/>
          <c:y val="2.3509655751469353E-2"/>
          <c:w val="0.66593379381696838"/>
          <c:h val="0.9091464196698334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любимый предмет </c:v>
                </c:pt>
              </c:strCache>
            </c:strRef>
          </c:tx>
          <c:invertIfNegative val="0"/>
          <c:cat>
            <c:strRef>
              <c:f>Лист1!$A$2:$A$14</c:f>
              <c:strCache>
                <c:ptCount val="13"/>
                <c:pt idx="0">
                  <c:v>физика </c:v>
                </c:pt>
                <c:pt idx="1">
                  <c:v>биология</c:v>
                </c:pt>
                <c:pt idx="2">
                  <c:v>русский яз.</c:v>
                </c:pt>
                <c:pt idx="3">
                  <c:v>обж </c:v>
                </c:pt>
                <c:pt idx="4">
                  <c:v>алгебра </c:v>
                </c:pt>
                <c:pt idx="5">
                  <c:v>геометрия </c:v>
                </c:pt>
                <c:pt idx="6">
                  <c:v>экономика</c:v>
                </c:pt>
                <c:pt idx="7">
                  <c:v>физ-ра </c:v>
                </c:pt>
                <c:pt idx="8">
                  <c:v>химия</c:v>
                </c:pt>
                <c:pt idx="9">
                  <c:v>история</c:v>
                </c:pt>
                <c:pt idx="10">
                  <c:v>география </c:v>
                </c:pt>
                <c:pt idx="11">
                  <c:v>ин.яз</c:v>
                </c:pt>
                <c:pt idx="12">
                  <c:v>лит-ра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6</c:v>
                </c:pt>
                <c:pt idx="1">
                  <c:v>2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1</c:v>
                </c:pt>
                <c:pt idx="6">
                  <c:v>0</c:v>
                </c:pt>
                <c:pt idx="7">
                  <c:v>7</c:v>
                </c:pt>
                <c:pt idx="8">
                  <c:v>3</c:v>
                </c:pt>
                <c:pt idx="9">
                  <c:v>1</c:v>
                </c:pt>
                <c:pt idx="10">
                  <c:v>1</c:v>
                </c:pt>
                <c:pt idx="11">
                  <c:v>5</c:v>
                </c:pt>
                <c:pt idx="12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интересный предмет </c:v>
                </c:pt>
              </c:strCache>
            </c:strRef>
          </c:tx>
          <c:spPr>
            <a:ln w="9525"/>
          </c:spPr>
          <c:invertIfNegative val="0"/>
          <c:cat>
            <c:strRef>
              <c:f>Лист1!$A$2:$A$14</c:f>
              <c:strCache>
                <c:ptCount val="13"/>
                <c:pt idx="0">
                  <c:v>физика </c:v>
                </c:pt>
                <c:pt idx="1">
                  <c:v>биология</c:v>
                </c:pt>
                <c:pt idx="2">
                  <c:v>русский яз.</c:v>
                </c:pt>
                <c:pt idx="3">
                  <c:v>обж </c:v>
                </c:pt>
                <c:pt idx="4">
                  <c:v>алгебра </c:v>
                </c:pt>
                <c:pt idx="5">
                  <c:v>геометрия </c:v>
                </c:pt>
                <c:pt idx="6">
                  <c:v>экономика</c:v>
                </c:pt>
                <c:pt idx="7">
                  <c:v>физ-ра </c:v>
                </c:pt>
                <c:pt idx="8">
                  <c:v>химия</c:v>
                </c:pt>
                <c:pt idx="9">
                  <c:v>история</c:v>
                </c:pt>
                <c:pt idx="10">
                  <c:v>география </c:v>
                </c:pt>
                <c:pt idx="11">
                  <c:v>ин.яз</c:v>
                </c:pt>
                <c:pt idx="12">
                  <c:v>лит-ра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7</c:v>
                </c:pt>
                <c:pt idx="1">
                  <c:v>3</c:v>
                </c:pt>
                <c:pt idx="2">
                  <c:v>1</c:v>
                </c:pt>
                <c:pt idx="3">
                  <c:v>5</c:v>
                </c:pt>
                <c:pt idx="4">
                  <c:v>2</c:v>
                </c:pt>
                <c:pt idx="5">
                  <c:v>0</c:v>
                </c:pt>
                <c:pt idx="6">
                  <c:v>0</c:v>
                </c:pt>
                <c:pt idx="7">
                  <c:v>2</c:v>
                </c:pt>
                <c:pt idx="8">
                  <c:v>4</c:v>
                </c:pt>
                <c:pt idx="9">
                  <c:v>1</c:v>
                </c:pt>
                <c:pt idx="10">
                  <c:v>1</c:v>
                </c:pt>
                <c:pt idx="11">
                  <c:v>3</c:v>
                </c:pt>
                <c:pt idx="12">
                  <c:v>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нелюбимый предмет </c:v>
                </c:pt>
              </c:strCache>
            </c:strRef>
          </c:tx>
          <c:invertIfNegative val="0"/>
          <c:cat>
            <c:strRef>
              <c:f>Лист1!$A$2:$A$14</c:f>
              <c:strCache>
                <c:ptCount val="13"/>
                <c:pt idx="0">
                  <c:v>физика </c:v>
                </c:pt>
                <c:pt idx="1">
                  <c:v>биология</c:v>
                </c:pt>
                <c:pt idx="2">
                  <c:v>русский яз.</c:v>
                </c:pt>
                <c:pt idx="3">
                  <c:v>обж </c:v>
                </c:pt>
                <c:pt idx="4">
                  <c:v>алгебра </c:v>
                </c:pt>
                <c:pt idx="5">
                  <c:v>геометрия </c:v>
                </c:pt>
                <c:pt idx="6">
                  <c:v>экономика</c:v>
                </c:pt>
                <c:pt idx="7">
                  <c:v>физ-ра </c:v>
                </c:pt>
                <c:pt idx="8">
                  <c:v>химия</c:v>
                </c:pt>
                <c:pt idx="9">
                  <c:v>история</c:v>
                </c:pt>
                <c:pt idx="10">
                  <c:v>география </c:v>
                </c:pt>
                <c:pt idx="11">
                  <c:v>ин.яз</c:v>
                </c:pt>
                <c:pt idx="12">
                  <c:v>лит-ра</c:v>
                </c:pt>
              </c:strCache>
            </c:strRef>
          </c:cat>
          <c:val>
            <c:numRef>
              <c:f>Лист1!$D$2:$D$14</c:f>
              <c:numCache>
                <c:formatCode>General</c:formatCode>
                <c:ptCount val="13"/>
                <c:pt idx="0">
                  <c:v>3</c:v>
                </c:pt>
                <c:pt idx="1">
                  <c:v>3</c:v>
                </c:pt>
                <c:pt idx="2">
                  <c:v>0</c:v>
                </c:pt>
                <c:pt idx="3">
                  <c:v>2</c:v>
                </c:pt>
                <c:pt idx="4">
                  <c:v>2</c:v>
                </c:pt>
                <c:pt idx="5">
                  <c:v>7</c:v>
                </c:pt>
                <c:pt idx="6">
                  <c:v>4</c:v>
                </c:pt>
                <c:pt idx="7">
                  <c:v>1</c:v>
                </c:pt>
                <c:pt idx="8">
                  <c:v>4</c:v>
                </c:pt>
                <c:pt idx="9">
                  <c:v>3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9392256"/>
        <c:axId val="29312128"/>
      </c:barChart>
      <c:catAx>
        <c:axId val="29392256"/>
        <c:scaling>
          <c:orientation val="minMax"/>
        </c:scaling>
        <c:delete val="0"/>
        <c:axPos val="l"/>
        <c:majorTickMark val="out"/>
        <c:minorTickMark val="none"/>
        <c:tickLblPos val="nextTo"/>
        <c:spPr>
          <a:ln w="12700"/>
        </c:spPr>
        <c:txPr>
          <a:bodyPr/>
          <a:lstStyle/>
          <a:p>
            <a: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9312128"/>
        <c:crosses val="autoZero"/>
        <c:auto val="1"/>
        <c:lblAlgn val="ctr"/>
        <c:lblOffset val="100"/>
        <c:noMultiLvlLbl val="0"/>
      </c:catAx>
      <c:valAx>
        <c:axId val="2931212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93922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9895640670118173"/>
          <c:y val="0.13014485280020099"/>
          <c:w val="0.1881195222164273"/>
          <c:h val="0.4609529476321757"/>
        </c:manualLayout>
      </c:layout>
      <c:overlay val="0"/>
      <c:txPr>
        <a:bodyPr/>
        <a:lstStyle/>
        <a:p>
          <a:pPr>
            <a:defRPr sz="16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5547113011907954"/>
          <c:y val="5.1517939282428704E-2"/>
          <c:w val="0.61460041646748731"/>
          <c:h val="0.867335221551767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нелюбимый предмет</c:v>
                </c:pt>
              </c:strCache>
            </c:strRef>
          </c:tx>
          <c:invertIfNegative val="0"/>
          <c:cat>
            <c:strRef>
              <c:f>Лист1!$A$2:$A$12</c:f>
              <c:strCache>
                <c:ptCount val="11"/>
                <c:pt idx="0">
                  <c:v>математика</c:v>
                </c:pt>
                <c:pt idx="1">
                  <c:v>русский яз.</c:v>
                </c:pt>
                <c:pt idx="2">
                  <c:v>лит-ра</c:v>
                </c:pt>
                <c:pt idx="3">
                  <c:v>биология</c:v>
                </c:pt>
                <c:pt idx="4">
                  <c:v>химия </c:v>
                </c:pt>
                <c:pt idx="5">
                  <c:v>история </c:v>
                </c:pt>
                <c:pt idx="6">
                  <c:v>география </c:v>
                </c:pt>
                <c:pt idx="7">
                  <c:v>ин. яз</c:v>
                </c:pt>
                <c:pt idx="8">
                  <c:v>ОБЖ</c:v>
                </c:pt>
                <c:pt idx="9">
                  <c:v>физика  </c:v>
                </c:pt>
                <c:pt idx="10">
                  <c:v>физ-ра 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2</c:v>
                </c:pt>
                <c:pt idx="9">
                  <c:v>3</c:v>
                </c:pt>
                <c:pt idx="10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интересный предмет </c:v>
                </c:pt>
              </c:strCache>
            </c:strRef>
          </c:tx>
          <c:invertIfNegative val="0"/>
          <c:cat>
            <c:strRef>
              <c:f>Лист1!$A$2:$A$12</c:f>
              <c:strCache>
                <c:ptCount val="11"/>
                <c:pt idx="0">
                  <c:v>математика</c:v>
                </c:pt>
                <c:pt idx="1">
                  <c:v>русский яз.</c:v>
                </c:pt>
                <c:pt idx="2">
                  <c:v>лит-ра</c:v>
                </c:pt>
                <c:pt idx="3">
                  <c:v>биология</c:v>
                </c:pt>
                <c:pt idx="4">
                  <c:v>химия </c:v>
                </c:pt>
                <c:pt idx="5">
                  <c:v>история </c:v>
                </c:pt>
                <c:pt idx="6">
                  <c:v>география </c:v>
                </c:pt>
                <c:pt idx="7">
                  <c:v>ин. яз</c:v>
                </c:pt>
                <c:pt idx="8">
                  <c:v>ОБЖ</c:v>
                </c:pt>
                <c:pt idx="9">
                  <c:v>физика  </c:v>
                </c:pt>
                <c:pt idx="10">
                  <c:v>физ-ра 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4</c:v>
                </c:pt>
                <c:pt idx="1">
                  <c:v>3</c:v>
                </c:pt>
                <c:pt idx="2">
                  <c:v>1</c:v>
                </c:pt>
                <c:pt idx="3">
                  <c:v>3</c:v>
                </c:pt>
                <c:pt idx="4">
                  <c:v>4</c:v>
                </c:pt>
                <c:pt idx="5">
                  <c:v>2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3</c:v>
                </c:pt>
                <c:pt idx="10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 любимый предмет </c:v>
                </c:pt>
              </c:strCache>
            </c:strRef>
          </c:tx>
          <c:invertIfNegative val="0"/>
          <c:cat>
            <c:strRef>
              <c:f>Лист1!$A$2:$A$12</c:f>
              <c:strCache>
                <c:ptCount val="11"/>
                <c:pt idx="0">
                  <c:v>математика</c:v>
                </c:pt>
                <c:pt idx="1">
                  <c:v>русский яз.</c:v>
                </c:pt>
                <c:pt idx="2">
                  <c:v>лит-ра</c:v>
                </c:pt>
                <c:pt idx="3">
                  <c:v>биология</c:v>
                </c:pt>
                <c:pt idx="4">
                  <c:v>химия </c:v>
                </c:pt>
                <c:pt idx="5">
                  <c:v>история </c:v>
                </c:pt>
                <c:pt idx="6">
                  <c:v>география </c:v>
                </c:pt>
                <c:pt idx="7">
                  <c:v>ин. яз</c:v>
                </c:pt>
                <c:pt idx="8">
                  <c:v>ОБЖ</c:v>
                </c:pt>
                <c:pt idx="9">
                  <c:v>физика  </c:v>
                </c:pt>
                <c:pt idx="10">
                  <c:v>физ-ра </c:v>
                </c:pt>
              </c:strCache>
            </c:strRef>
          </c:cat>
          <c:val>
            <c:numRef>
              <c:f>Лист1!$D$2:$D$12</c:f>
              <c:numCache>
                <c:formatCode>General</c:formatCode>
                <c:ptCount val="11"/>
                <c:pt idx="0">
                  <c:v>5</c:v>
                </c:pt>
                <c:pt idx="1">
                  <c:v>5</c:v>
                </c:pt>
                <c:pt idx="2">
                  <c:v>0</c:v>
                </c:pt>
                <c:pt idx="3">
                  <c:v>3</c:v>
                </c:pt>
                <c:pt idx="4">
                  <c:v>4</c:v>
                </c:pt>
                <c:pt idx="5">
                  <c:v>2</c:v>
                </c:pt>
                <c:pt idx="6">
                  <c:v>1</c:v>
                </c:pt>
                <c:pt idx="7">
                  <c:v>1</c:v>
                </c:pt>
                <c:pt idx="8">
                  <c:v>2</c:v>
                </c:pt>
                <c:pt idx="9">
                  <c:v>3</c:v>
                </c:pt>
                <c:pt idx="1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9494272"/>
        <c:axId val="29496064"/>
      </c:barChart>
      <c:catAx>
        <c:axId val="2949427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9496064"/>
        <c:crosses val="autoZero"/>
        <c:auto val="1"/>
        <c:lblAlgn val="ctr"/>
        <c:lblOffset val="100"/>
        <c:noMultiLvlLbl val="0"/>
      </c:catAx>
      <c:valAx>
        <c:axId val="2949606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94942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739287921176818"/>
          <c:y val="0.12047230442408756"/>
          <c:w val="0.17386153604604079"/>
          <c:h val="0.46510657065039912"/>
        </c:manualLayout>
      </c:layout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78A4-BD94-45AC-B7E4-288734C3CBE8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A915-F814-4DC4-8327-5787118D8C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78A4-BD94-45AC-B7E4-288734C3CBE8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A915-F814-4DC4-8327-5787118D8C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78A4-BD94-45AC-B7E4-288734C3CBE8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A915-F814-4DC4-8327-5787118D8CDE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78A4-BD94-45AC-B7E4-288734C3CBE8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A915-F814-4DC4-8327-5787118D8CD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78A4-BD94-45AC-B7E4-288734C3CBE8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A915-F814-4DC4-8327-5787118D8C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78A4-BD94-45AC-B7E4-288734C3CBE8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A915-F814-4DC4-8327-5787118D8CD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78A4-BD94-45AC-B7E4-288734C3CBE8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A915-F814-4DC4-8327-5787118D8C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78A4-BD94-45AC-B7E4-288734C3CBE8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A915-F814-4DC4-8327-5787118D8C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78A4-BD94-45AC-B7E4-288734C3CBE8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A915-F814-4DC4-8327-5787118D8C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78A4-BD94-45AC-B7E4-288734C3CBE8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A915-F814-4DC4-8327-5787118D8CDE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78A4-BD94-45AC-B7E4-288734C3CBE8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A915-F814-4DC4-8327-5787118D8CD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7DD78A4-BD94-45AC-B7E4-288734C3CBE8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A43A915-F814-4DC4-8327-5787118D8CD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3047652"/>
          </a:xfrm>
        </p:spPr>
        <p:txBody>
          <a:bodyPr>
            <a:no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 МОТИВАЦИЯ ШКОЛЬНИКОВ КАК ПОКАЗАТЕЛЬ РЕЗУЛЬТАТИВНОСТИ</a:t>
            </a:r>
            <a:b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ОБРАЗОВАТЕЛЬНОГО ПРОЦЕССА В ШКОЛЕ</a:t>
            </a:r>
            <a:b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Педагог-психолог 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Михайленко С.И.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77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338328"/>
            <a:ext cx="5626968" cy="786416"/>
          </a:xfrm>
        </p:spPr>
        <p:txBody>
          <a:bodyPr/>
          <a:lstStyle/>
          <a:p>
            <a:r>
              <a:rPr lang="ru-RU" dirty="0" smtClean="0"/>
              <a:t>10 А класс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213072597"/>
              </p:ext>
            </p:extLst>
          </p:nvPr>
        </p:nvGraphicFramePr>
        <p:xfrm>
          <a:off x="251520" y="980728"/>
          <a:ext cx="8640960" cy="54726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9182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64088" y="338328"/>
            <a:ext cx="3322712" cy="642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11 кл.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0040791"/>
              </p:ext>
            </p:extLst>
          </p:nvPr>
        </p:nvGraphicFramePr>
        <p:xfrm>
          <a:off x="683568" y="1268760"/>
          <a:ext cx="7848872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0935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6832" y="188640"/>
            <a:ext cx="8767656" cy="613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 – один из факторов успешного обучения учащихся на уроках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положительной мотивации учащихся ведет к снижению успешности и эффективности обучения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мотивов, связанных с содержанием и процессом учения, позволяет повысить результативность обучения по всем общеобразовательным предметам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в учебной деятельности методов и приемов современных педагогических технологий формирует положительную мотивацию детей, способствует развитию основных мыслительных операций, коммуникативной компетенции, творческой активной личности.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90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мотивов.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 smtClean="0">
                <a:latin typeface="Times New Roman"/>
                <a:ea typeface="Times New Roman"/>
              </a:rPr>
              <a:t>познавательные мотивы.</a:t>
            </a:r>
          </a:p>
          <a:p>
            <a:pPr marL="0" indent="0">
              <a:buNone/>
            </a:pPr>
            <a:r>
              <a:rPr lang="ru-RU" dirty="0">
                <a:latin typeface="Times New Roman"/>
                <a:ea typeface="Times New Roman"/>
              </a:rPr>
              <a:t>Эти мотивы свидетельствуют об ориентации школьников на овладение новыми знаниями, учебными навыками, определяются глубиной интереса к </a:t>
            </a:r>
            <a:r>
              <a:rPr lang="ru-RU" dirty="0" smtClean="0">
                <a:latin typeface="Times New Roman"/>
                <a:ea typeface="Times New Roman"/>
              </a:rPr>
              <a:t>знаниям</a:t>
            </a:r>
            <a:r>
              <a:rPr lang="ru-RU" dirty="0">
                <a:latin typeface="Times New Roman"/>
                <a:ea typeface="Times New Roman"/>
              </a:rPr>
              <a:t>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i="1" dirty="0">
                <a:latin typeface="Times New Roman"/>
                <a:ea typeface="Times New Roman"/>
              </a:rPr>
              <a:t>социальные </a:t>
            </a:r>
            <a:r>
              <a:rPr lang="ru-RU" i="1" dirty="0" smtClean="0">
                <a:latin typeface="Times New Roman"/>
                <a:ea typeface="Times New Roman"/>
              </a:rPr>
              <a:t>мотивы.</a:t>
            </a:r>
          </a:p>
          <a:p>
            <a:pPr marL="0" indent="0">
              <a:buNone/>
            </a:pPr>
            <a:r>
              <a:rPr lang="ru-RU" dirty="0">
                <a:latin typeface="Times New Roman"/>
                <a:ea typeface="Times New Roman"/>
              </a:rPr>
              <a:t>Они связаны с различными видами социального взаимодействия школьника с другими людьми. Например: стремление получать знания, чтобы быть полезным обществу, желание выполнить свой долг, понимание необходимости учиться, чувство ответственности.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16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133" y="836712"/>
            <a:ext cx="8784976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487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8328"/>
            <a:ext cx="7499176" cy="9304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Эмоциональный компонент мотивации: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3" y="1484784"/>
            <a:ext cx="87129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обучения положительные эмоции могут быть связаны со школой в целом и с пребыванием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ней: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ровными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деловыми взаимоотношениями школьника с учителями и товарищами, отсутствием конфликтов 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ними.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участием в жизни классного и школьного коллектива;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положительных результатов своего ученического труда, эмоции удовлетворения от справедливо поставленной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отметки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учащимися приемами самостоятельного добывания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знаний,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приемами самообразования.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4362995"/>
            <a:ext cx="65527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Важность всех названных эмоций заключается в том, что они образуют атмосферу эмоционального комфорта в процессе учения. Наличие такой атмосферы необходимо для успешного осуществления процесса обучения.</a:t>
            </a:r>
          </a:p>
          <a:p>
            <a:pPr algn="r"/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14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0244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</a:pPr>
            <a:r>
              <a:rPr lang="ru-RU" sz="36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Причины спада школьной </a:t>
            </a:r>
            <a:r>
              <a:rPr lang="ru-RU" sz="36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мотивации.</a:t>
            </a:r>
            <a:r>
              <a:rPr lang="ru-RU" sz="36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071945"/>
            <a:ext cx="8568952" cy="5351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Font typeface="Wingdings"/>
              <a:buChar char=""/>
              <a:tabLst>
                <a:tab pos="457200" algn="l"/>
              </a:tabLst>
            </a:pPr>
            <a:r>
              <a:rPr lang="ru-RU" sz="2400" b="1" dirty="0" smtClean="0">
                <a:effectLst/>
                <a:latin typeface="Times New Roman"/>
                <a:ea typeface="Times New Roman"/>
                <a:cs typeface="Times New Roman"/>
              </a:rPr>
              <a:t>У подростков наблюдается «гормональный взрыв» и нечетко сформировано чувство будущего.</a:t>
            </a:r>
            <a:endParaRPr lang="ru-RU" sz="2400" b="1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Font typeface="Wingdings"/>
              <a:buChar char=""/>
              <a:tabLst>
                <a:tab pos="457200" algn="l"/>
              </a:tabLst>
            </a:pPr>
            <a:r>
              <a:rPr lang="ru-RU" sz="2400" b="1" dirty="0" smtClean="0">
                <a:effectLst/>
                <a:latin typeface="Times New Roman"/>
                <a:ea typeface="Times New Roman"/>
                <a:cs typeface="Times New Roman"/>
              </a:rPr>
              <a:t>Отношение ученика к учителю.</a:t>
            </a:r>
            <a:endParaRPr lang="ru-RU" sz="2400" b="1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Font typeface="Wingdings"/>
              <a:buChar char=""/>
              <a:tabLst>
                <a:tab pos="457200" algn="l"/>
              </a:tabLst>
            </a:pPr>
            <a:r>
              <a:rPr lang="ru-RU" sz="2400" b="1" dirty="0" smtClean="0">
                <a:effectLst/>
                <a:latin typeface="Times New Roman"/>
                <a:ea typeface="Times New Roman"/>
                <a:cs typeface="Times New Roman"/>
              </a:rPr>
              <a:t>Отношение учителя к ученику.</a:t>
            </a:r>
            <a:endParaRPr lang="ru-RU" sz="2400" b="1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Font typeface="Wingdings"/>
              <a:buChar char=""/>
              <a:tabLst>
                <a:tab pos="457200" algn="l"/>
              </a:tabLst>
            </a:pPr>
            <a:r>
              <a:rPr lang="ru-RU" sz="2400" b="1" dirty="0" smtClean="0">
                <a:effectLst/>
                <a:latin typeface="Times New Roman"/>
                <a:ea typeface="Times New Roman"/>
                <a:cs typeface="Times New Roman"/>
              </a:rPr>
              <a:t>Личная значимость предмета.</a:t>
            </a:r>
            <a:endParaRPr lang="ru-RU" sz="2400" b="1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Font typeface="Wingdings"/>
              <a:buChar char=""/>
              <a:tabLst>
                <a:tab pos="457200" algn="l"/>
              </a:tabLst>
            </a:pPr>
            <a:r>
              <a:rPr lang="ru-RU" sz="2400" b="1" dirty="0" smtClean="0">
                <a:effectLst/>
                <a:latin typeface="Times New Roman"/>
                <a:ea typeface="Times New Roman"/>
                <a:cs typeface="Times New Roman"/>
              </a:rPr>
              <a:t>Умственное развитие ученика.</a:t>
            </a:r>
            <a:endParaRPr lang="ru-RU" sz="2400" b="1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Font typeface="Wingdings"/>
              <a:buChar char=""/>
              <a:tabLst>
                <a:tab pos="457200" algn="l"/>
              </a:tabLst>
            </a:pPr>
            <a:r>
              <a:rPr lang="ru-RU" sz="2400" b="1" dirty="0" smtClean="0">
                <a:effectLst/>
                <a:latin typeface="Times New Roman"/>
                <a:ea typeface="Times New Roman"/>
                <a:cs typeface="Times New Roman"/>
              </a:rPr>
              <a:t>Продуктивность учебной деятельности.</a:t>
            </a:r>
            <a:endParaRPr lang="ru-RU" sz="2400" b="1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Font typeface="Wingdings"/>
              <a:buChar char=""/>
              <a:tabLst>
                <a:tab pos="457200" algn="l"/>
              </a:tabLst>
            </a:pPr>
            <a:r>
              <a:rPr lang="ru-RU" sz="2400" b="1" dirty="0" smtClean="0">
                <a:effectLst/>
                <a:latin typeface="Times New Roman"/>
                <a:ea typeface="Times New Roman"/>
                <a:cs typeface="Times New Roman"/>
              </a:rPr>
              <a:t>Непонимание цели учения.</a:t>
            </a:r>
            <a:endParaRPr lang="ru-RU" sz="2400" b="1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Font typeface="Wingdings"/>
              <a:buChar char=""/>
              <a:tabLst>
                <a:tab pos="457200" algn="l"/>
              </a:tabLst>
            </a:pPr>
            <a:r>
              <a:rPr lang="ru-RU" sz="2400" b="1" dirty="0" smtClean="0">
                <a:effectLst/>
                <a:latin typeface="Times New Roman"/>
                <a:ea typeface="Times New Roman"/>
                <a:cs typeface="Times New Roman"/>
              </a:rPr>
              <a:t>Страх перед школой.  </a:t>
            </a:r>
            <a:endParaRPr lang="ru-RU" sz="2400" b="1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3210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ОСНОВНЫЕ ВОЗРАСТНЫЕ ХАРАКТЕРИСТИКИ</a:t>
            </a: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 ОПРЕДЕЛЕНИИ УЧЕБНОЙ МОТИВАЦИИ</a:t>
            </a: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 ШКОЛЬНИКОВ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8712968" cy="5112568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217860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84976" cy="6552728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260594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612141800"/>
              </p:ext>
            </p:extLst>
          </p:nvPr>
        </p:nvGraphicFramePr>
        <p:xfrm>
          <a:off x="251520" y="332656"/>
          <a:ext cx="8640960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061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Рейтинг предметов </a:t>
            </a:r>
            <a:br>
              <a:rPr lang="ru-RU" dirty="0" smtClean="0"/>
            </a:br>
            <a:r>
              <a:rPr lang="ru-RU" dirty="0" smtClean="0"/>
              <a:t>9 Г кл.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8421064"/>
              </p:ext>
            </p:extLst>
          </p:nvPr>
        </p:nvGraphicFramePr>
        <p:xfrm>
          <a:off x="179512" y="1844824"/>
          <a:ext cx="864096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1302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129</TotalTime>
  <Words>302</Words>
  <Application>Microsoft Office PowerPoint</Application>
  <PresentationFormat>Экран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УЧЕБНАЯ МОТИВАЦИЯ ШКОЛЬНИКОВ КАК ПОКАЗАТЕЛЬ РЕЗУЛЬТАТИВНОСТИ ОБРАЗОВАТЕЛЬНОГО ПРОЦЕССА В ШКОЛЕ </vt:lpstr>
      <vt:lpstr>Виды мотивов.</vt:lpstr>
      <vt:lpstr>Презентация PowerPoint</vt:lpstr>
      <vt:lpstr>Эмоциональный компонент мотивации:</vt:lpstr>
      <vt:lpstr>Причины спада школьной мотивации. </vt:lpstr>
      <vt:lpstr>ОСНОВНЫЕ ВОЗРАСТНЫЕ ХАРАКТЕРИСТИКИ ПРИ ОПРЕДЕЛЕНИИ УЧЕБНОЙ МОТИВАЦИИ У ШКОЛЬНИКОВ</vt:lpstr>
      <vt:lpstr>Презентация PowerPoint</vt:lpstr>
      <vt:lpstr>Презентация PowerPoint</vt:lpstr>
      <vt:lpstr>Рейтинг предметов  9 Г кл.</vt:lpstr>
      <vt:lpstr>10 А класс</vt:lpstr>
      <vt:lpstr>11 кл.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УЧЕБНАЯ МОТИВАЦИЯ ШКОЛЬНИКОВ КАК ПОКАЗАТЕЛЬ РЕЗУЛЬТАТИВНОСТИ ОБРАЗОВАТЕЛЬНОГО ПРОЦЕССА В ШКОЛЕ</dc:title>
  <dc:creator>Михаил</dc:creator>
  <cp:lastModifiedBy>Михаил</cp:lastModifiedBy>
  <cp:revision>11</cp:revision>
  <dcterms:created xsi:type="dcterms:W3CDTF">2019-10-16T08:37:28Z</dcterms:created>
  <dcterms:modified xsi:type="dcterms:W3CDTF">2019-10-30T10:55:39Z</dcterms:modified>
</cp:coreProperties>
</file>