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02" autoAdjust="0"/>
  </p:normalViewPr>
  <p:slideViewPr>
    <p:cSldViewPr>
      <p:cViewPr>
        <p:scale>
          <a:sx n="66" d="100"/>
          <a:sy n="66" d="100"/>
        </p:scale>
        <p:origin x="-126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70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4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72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171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95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97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72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06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26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7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59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C96B8-9EF7-4DC7-AF88-E34338C56D55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E9F0C-DB8F-4E02-B3DA-9FF655F7A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001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sepimages.ru/uploads/images/d/l/j/dlja_foto_ramki_shkola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9917" y="908720"/>
            <a:ext cx="7284174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алгебры</a:t>
            </a:r>
          </a:p>
          <a:p>
            <a:pPr algn="ctr"/>
            <a:r>
              <a:rPr lang="ru-RU" sz="88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8800" b="1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 «А» классе</a:t>
            </a:r>
            <a:endParaRPr lang="ru-RU" sz="88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501317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подготовила и провела</a:t>
            </a:r>
          </a:p>
          <a:p>
            <a:pPr algn="ctr"/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Тубянская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Екатерина Павловна</a:t>
            </a:r>
          </a:p>
        </p:txBody>
      </p:sp>
    </p:spTree>
    <p:extLst>
      <p:ext uri="{BB962C8B-B14F-4D97-AF65-F5344CB8AC3E}">
        <p14:creationId xmlns:p14="http://schemas.microsoft.com/office/powerpoint/2010/main" val="17186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epimages.ru/uploads/images/d/l/j/dlja_foto_ramki_shkola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692696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20.10.</a:t>
            </a:r>
          </a:p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работа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40968"/>
            <a:ext cx="3960440" cy="2836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720" y="2852935"/>
            <a:ext cx="2089652" cy="2208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12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1880" y="764704"/>
            <a:ext cx="784887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Степенью числа а с _______________ показателем</a:t>
            </a:r>
            <a:r>
              <a:rPr lang="en-US" sz="2400" dirty="0" smtClean="0"/>
              <a:t> n</a:t>
            </a:r>
            <a:r>
              <a:rPr lang="ru-RU" sz="2400" dirty="0" smtClean="0"/>
              <a:t>, большим 1, называется ___________ </a:t>
            </a:r>
            <a:r>
              <a:rPr lang="en-US" sz="2400" dirty="0" smtClean="0"/>
              <a:t>n </a:t>
            </a:r>
            <a:r>
              <a:rPr lang="ru-RU" sz="2400" dirty="0" smtClean="0"/>
              <a:t>множителей, каждый из которых ___________.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1880" y="2132855"/>
            <a:ext cx="784887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2. Степенью числа а с показателем 1 называется _______.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03868" y="2780928"/>
                <a:ext cx="7848872" cy="830997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3. В выражении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число </a:t>
                </a:r>
                <a:r>
                  <a:rPr lang="en-US" sz="2400" dirty="0" smtClean="0"/>
                  <a:t>a</a:t>
                </a:r>
                <a:r>
                  <a:rPr lang="ru-RU" sz="2400" dirty="0" smtClean="0"/>
                  <a:t> называют _____________, число </a:t>
                </a:r>
                <a:r>
                  <a:rPr lang="en-US" sz="2400" dirty="0" smtClean="0"/>
                  <a:t>n </a:t>
                </a:r>
                <a:r>
                  <a:rPr lang="ru-RU" sz="2400" dirty="0" smtClean="0"/>
                  <a:t>называют __________.</a:t>
                </a:r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68" y="2780928"/>
                <a:ext cx="7848872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1084" t="-4255" b="-13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511679" y="3789040"/>
                <a:ext cx="7848872" cy="1200329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4. Каждое число, большее 10, можно записать в виде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 smtClean="0"/>
                  <a:t>, </a:t>
                </a:r>
                <a:r>
                  <a:rPr lang="ru-RU" sz="2400" dirty="0" smtClean="0"/>
                  <a:t>где ___________ и </a:t>
                </a:r>
                <a:r>
                  <a:rPr lang="en-US" sz="2400" dirty="0" smtClean="0"/>
                  <a:t>n - </a:t>
                </a:r>
                <a:r>
                  <a:rPr lang="ru-RU" sz="2400" dirty="0" smtClean="0"/>
                  <a:t>_____________ число. Такая запись называется ____________ видом числа.</a:t>
                </a:r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679" y="3789040"/>
                <a:ext cx="7848872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1084" t="-3000" r="-77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275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61916" y="620688"/>
            <a:ext cx="63511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Установите соответствие: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83568" y="1700808"/>
                <a:ext cx="3024336" cy="3784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А.</a:t>
                </a:r>
                <a:r>
                  <a:rPr lang="ru-RU" sz="3200" dirty="0"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𝑘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Б.</a:t>
                </a:r>
                <a:r>
                  <a:rPr lang="ru-RU" sz="3200" dirty="0"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:</m:t>
                    </m:r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𝑘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В.</a:t>
                </a:r>
                <a:r>
                  <a:rPr lang="ru-RU" sz="3200" dirty="0"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(</m:t>
                    </m:r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ru-RU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ru-RU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e>
                          <m:sup>
                            <m:r>
                              <a:rPr lang="ru-RU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𝑛</m:t>
                            </m:r>
                          </m:sup>
                        </m:sSup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)</m:t>
                        </m:r>
                      </m:e>
                      <m:sup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ru-RU" sz="3200" dirty="0">
                    <a:ea typeface="Times New Roman"/>
                    <a:cs typeface="Times New Roman"/>
                  </a:rPr>
                  <a:t>;</a:t>
                </a:r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Г.</a:t>
                </a:r>
                <a:r>
                  <a:rPr lang="ru-RU" sz="3200" dirty="0"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(</m:t>
                        </m:r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∙</m:t>
                        </m:r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𝑏</m:t>
                        </m:r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)</m:t>
                        </m:r>
                      </m:e>
                      <m:sup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3200" dirty="0">
                    <a:ea typeface="Times New Roman"/>
                    <a:cs typeface="Times New Roman"/>
                  </a:rPr>
                  <a:t>;</a:t>
                </a:r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Д.</a:t>
                </a:r>
                <a:r>
                  <a:rPr lang="ru-RU" sz="3200" dirty="0"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32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en-US" sz="32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𝑎</m:t>
                                </m:r>
                              </m:num>
                              <m:den>
                                <m:r>
                                  <a:rPr lang="en-US" sz="3200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.</m:t>
                    </m:r>
                  </m:oMath>
                </a14:m>
                <a:endParaRPr lang="ru-RU" sz="3200" dirty="0"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700808"/>
                <a:ext cx="3024336" cy="3784626"/>
              </a:xfrm>
              <a:prstGeom prst="rect">
                <a:avLst/>
              </a:prstGeom>
              <a:blipFill rotWithShape="1">
                <a:blip r:embed="rId3"/>
                <a:stretch>
                  <a:fillRect l="-5040" t="-805" b="-1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429349" y="1713728"/>
                <a:ext cx="2592288" cy="3758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1</a:t>
                </a:r>
                <a:r>
                  <a:rPr lang="ru-RU" sz="3200" i="1" dirty="0">
                    <a:ea typeface="Times New Roman"/>
                    <a:cs typeface="Times New Roman"/>
                  </a:rPr>
                  <a:t>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𝑛𝑘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2</a:t>
                </a:r>
                <a:r>
                  <a:rPr lang="ru-RU" sz="3200" dirty="0">
                    <a:ea typeface="Times New Roman"/>
                    <a:cs typeface="Times New Roman"/>
                  </a:rPr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e>
                          <m:sup>
                            <m:r>
                              <a:rPr lang="en-US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𝑏</m:t>
                            </m:r>
                          </m:e>
                          <m:sup>
                            <m:r>
                              <a:rPr lang="en-US" sz="32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3</a:t>
                </a:r>
                <a:r>
                  <a:rPr lang="ru-RU" sz="3200" dirty="0">
                    <a:ea typeface="Times New Roman"/>
                    <a:cs typeface="Times New Roman"/>
                  </a:rPr>
                  <a:t>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+</m:t>
                        </m:r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𝑘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4.</a:t>
                </a:r>
                <a:r>
                  <a:rPr lang="ru-RU" sz="3200" dirty="0"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𝑏</m:t>
                        </m:r>
                      </m:e>
                      <m:sup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3200" dirty="0">
                    <a:ea typeface="Times New Roman"/>
                    <a:cs typeface="Times New Roman"/>
                  </a:rPr>
                  <a:t>;</a:t>
                </a:r>
                <a:endParaRPr lang="ru-RU" sz="32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200" b="1" dirty="0">
                    <a:ea typeface="Times New Roman"/>
                    <a:cs typeface="Times New Roman"/>
                  </a:rPr>
                  <a:t>5.</a:t>
                </a:r>
                <a:r>
                  <a:rPr lang="ru-RU" sz="3200" dirty="0">
                    <a:ea typeface="Times New Roman"/>
                    <a:cs typeface="Times New Roman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e>
                      <m:sup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𝑛</m:t>
                        </m:r>
                        <m:r>
                          <a:rPr lang="ru-RU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−</m:t>
                        </m:r>
                        <m:r>
                          <a:rPr lang="en-US" sz="32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𝑘</m:t>
                        </m:r>
                      </m:sup>
                    </m:sSup>
                    <m:r>
                      <a:rPr lang="ru-RU" sz="32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.</m:t>
                    </m:r>
                  </m:oMath>
                </a14:m>
                <a:endParaRPr lang="ru-RU" sz="3200" dirty="0"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349" y="1713728"/>
                <a:ext cx="2592288" cy="3758786"/>
              </a:xfrm>
              <a:prstGeom prst="rect">
                <a:avLst/>
              </a:prstGeom>
              <a:blipFill rotWithShape="1">
                <a:blip r:embed="rId4"/>
                <a:stretch>
                  <a:fillRect l="-6118" t="-810" b="-34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я со стрелкой 13"/>
          <p:cNvCxnSpPr/>
          <p:nvPr/>
        </p:nvCxnSpPr>
        <p:spPr>
          <a:xfrm>
            <a:off x="2555776" y="2060848"/>
            <a:ext cx="1651389" cy="15322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83768" y="2708920"/>
            <a:ext cx="1945581" cy="24482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483768" y="2132856"/>
            <a:ext cx="1723397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627784" y="4149080"/>
            <a:ext cx="165618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475068" y="3009709"/>
            <a:ext cx="1944216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03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0" y="-20470"/>
                <a:ext cx="4572000" cy="344947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Times New Roman"/>
                    <a:cs typeface="Times New Roman"/>
                  </a:rPr>
                  <a:t>№1. Записать произведение в виде степени:</a:t>
                </a:r>
                <a:endPara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Times New Roman"/>
                    <a:cs typeface="Times New Roman"/>
                  </a:rPr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sz="24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sup>
                    </m:sSup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p>
                      <m:sSup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sz="24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sup>
                    </m:sSup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Times New Roman"/>
                    <a:cs typeface="Times New Roman"/>
                  </a:rPr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e>
                      <m:sup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sup>
                    </m:sSup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p>
                      <m:sSup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∙</m:t>
                        </m:r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e>
                      <m:sup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Times New Roman"/>
                    <a:cs typeface="Times New Roman"/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𝒎</m:t>
                            </m:r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𝒏</m:t>
                            </m:r>
                          </m:e>
                        </m:d>
                      </m:e>
                      <m:sup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𝟏𝟏</m:t>
                        </m:r>
                      </m:sup>
                    </m:sSup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d>
                      <m:d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𝒎</m:t>
                        </m:r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−</m:t>
                        </m:r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𝒏</m:t>
                        </m:r>
                      </m:e>
                    </m:d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/>
                  <a:cs typeface="Times New Roman"/>
                </a:endParaRPr>
              </a:p>
              <a:p>
                <a:r>
                  <a:rPr lang="ru-RU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Times New Roman"/>
                    <a:cs typeface="Times New Roman"/>
                  </a:rPr>
                  <a:t>Г)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,</m:t>
                            </m:r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𝟕</m:t>
                            </m:r>
                            <m:r>
                              <a:rPr lang="en-US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</m:sup>
                    </m:sSup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p>
                      <m:sSup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,</m:t>
                            </m:r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𝟕</m:t>
                            </m:r>
                            <m:r>
                              <a:rPr lang="ru-RU" sz="2400" b="1" i="1"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𝒂</m:t>
                            </m:r>
                          </m:e>
                        </m:d>
                      </m:e>
                      <m:sup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sup>
                    </m:sSup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d>
                      <m:dPr>
                        <m:ctrlP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</a:rPr>
                        </m:ctrlPr>
                      </m:dPr>
                      <m:e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,</m:t>
                        </m:r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  <m:r>
                          <a:rPr lang="ru-RU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ea typeface="Times New Roman"/>
                            <a:cs typeface="Times New Roman"/>
                          </a:rPr>
                          <m:t>𝒂</m:t>
                        </m:r>
                      </m:e>
                    </m:d>
                    <m:r>
                      <a:rPr lang="ru-RU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Times New Roman"/>
                        <a:cs typeface="Times New Roman"/>
                      </a:rPr>
                      <m:t>.</m:t>
                    </m:r>
                  </m:oMath>
                </a14:m>
                <a:endParaRPr lang="ru-RU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20470"/>
                <a:ext cx="4572000" cy="34494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-6069" y="3429000"/>
                <a:ext cx="4572000" cy="347543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a typeface="Times New Roman"/>
                    <a:cs typeface="Times New Roman"/>
                  </a:rPr>
                  <a:t>№2. Записать частное в виде степени:</a:t>
                </a:r>
                <a:endParaRPr lang="ru-RU" sz="24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a typeface="Times New Roman"/>
                    <a:cs typeface="Times New Roman"/>
                  </a:rPr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𝟎</m:t>
                            </m:r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,</m:t>
                            </m:r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𝟕</m:t>
                            </m:r>
                          </m:e>
                        </m:d>
                      </m:e>
                      <m:sup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sup>
                    </m:sSup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:</m:t>
                    </m:r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−</m:t>
                            </m:r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𝟎</m:t>
                            </m:r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,</m:t>
                            </m:r>
                            <m: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𝟕</m:t>
                            </m:r>
                          </m:e>
                        </m:d>
                      </m:e>
                      <m:sup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𝟕</m:t>
                        </m:r>
                      </m:sup>
                    </m:sSup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24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a typeface="Times New Roman"/>
                    <a:cs typeface="Times New Roman"/>
                  </a:rPr>
                  <a:t>Б)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e>
                      <m:sup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𝟗</m:t>
                        </m:r>
                      </m:sup>
                    </m:sSup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:</m:t>
                    </m:r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𝟏𝟎</m:t>
                    </m:r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:</m:t>
                    </m:r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𝟏𝟎</m:t>
                        </m:r>
                      </m:e>
                      <m:sup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sup>
                    </m:sSup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24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a typeface="Times New Roman"/>
                    <a:cs typeface="Times New Roman"/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  <m:r>
                          <a:rPr lang="en-US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ru-RU" sz="2400" b="1" dirty="0">
                    <a:ea typeface="Times New Roman"/>
                    <a:cs typeface="Times New Roman"/>
                  </a:rPr>
                  <a:t>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</m:ctrlPr>
                              </m:fPr>
                              <m:num>
                                <m:r>
                                  <a:rPr lang="ru-RU" sz="24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ru-RU" sz="2400" b="1" i="1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𝟑</m:t>
                        </m:r>
                        <m:r>
                          <a:rPr lang="en-US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𝒏</m:t>
                        </m:r>
                      </m:sup>
                    </m:sSup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;</m:t>
                    </m:r>
                  </m:oMath>
                </a14:m>
                <a:endParaRPr lang="ru-RU" sz="2400" b="1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400" b="1" dirty="0">
                    <a:ea typeface="Times New Roman"/>
                    <a:cs typeface="Times New Roman"/>
                  </a:rPr>
                  <a:t>Г)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  <m:r>
                              <a:rPr lang="en-US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𝒃</m:t>
                            </m:r>
                          </m:e>
                        </m:d>
                      </m:e>
                      <m:sup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𝟓</m:t>
                        </m:r>
                      </m:sup>
                    </m:sSup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:</m:t>
                    </m:r>
                    <m:sSup>
                      <m:sSup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𝟐</m:t>
                            </m:r>
                            <m:r>
                              <a:rPr lang="en-US" sz="2400" b="1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𝒃</m:t>
                            </m:r>
                          </m:e>
                        </m:d>
                      </m:e>
                      <m:sup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</m:sup>
                    </m:sSup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:</m:t>
                    </m:r>
                    <m:d>
                      <m:dPr>
                        <m:ctrlP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dPr>
                      <m:e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𝟐</m:t>
                        </m:r>
                        <m:r>
                          <a:rPr lang="ru-RU" sz="2400" b="1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𝒃</m:t>
                        </m:r>
                      </m:e>
                    </m:d>
                    <m:r>
                      <a:rPr lang="ru-RU" sz="2400" b="1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.</m:t>
                    </m:r>
                  </m:oMath>
                </a14:m>
                <a:endParaRPr lang="ru-RU" sz="2400" b="1" dirty="0"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069" y="3429000"/>
                <a:ext cx="4572000" cy="34754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4265"/>
            <a:ext cx="2717497" cy="287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5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97135" cy="688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1622807" y="836712"/>
                <a:ext cx="5007140" cy="456721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4400" b="1" u="sng" cap="none" spc="50" dirty="0" smtClean="0">
                    <a:ln w="11430"/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Свойства:</a:t>
                </a:r>
              </a:p>
              <a:p>
                <a:pPr marL="914400" indent="-914400" algn="ctr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𝒎</m:t>
                        </m:r>
                      </m:sup>
                    </m:sSup>
                    <m:r>
                      <a:rPr lang="ru-RU" sz="4400" b="1" i="1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  <m:r>
                      <a:rPr lang="en-US" sz="4400" b="1" i="1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𝒎</m:t>
                        </m:r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sz="4400" b="1" i="1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</m:oMath>
                </a14:m>
                <a:endParaRPr lang="en-US" sz="4400" b="1" cap="none" spc="50" dirty="0" smtClean="0">
                  <a:ln w="11430"/>
                  <a:solidFill>
                    <a:srgbClr val="002060"/>
                  </a:solidFill>
                  <a:effectLst/>
                </a:endParaRPr>
              </a:p>
              <a:p>
                <a:pPr marL="914400" indent="-914400" algn="ctr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𝒎</m:t>
                        </m:r>
                      </m:sup>
                    </m:sSup>
                    <m:r>
                      <a:rPr lang="en-US" sz="4400" b="1" i="1" cap="none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sz="4400" b="1" i="1" cap="none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𝒎</m:t>
                        </m:r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−</m:t>
                        </m:r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sup>
                    </m:sSup>
                  </m:oMath>
                </a14:m>
                <a:endParaRPr lang="en-US" sz="4400" b="1" cap="none" spc="50" dirty="0" smtClean="0">
                  <a:ln w="11430"/>
                  <a:solidFill>
                    <a:srgbClr val="002060"/>
                  </a:solidFill>
                  <a:effectLst/>
                </a:endParaRPr>
              </a:p>
              <a:p>
                <a:pPr marL="914400" indent="-914400" algn="ctr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  <m:t>(</m:t>
                            </m:r>
                            <m: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𝒎</m:t>
                        </m:r>
                      </m:sup>
                    </m:sSup>
                    <m:r>
                      <a:rPr lang="en-US" sz="4400" b="1" i="1" cap="none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𝒏𝒎</m:t>
                        </m:r>
                      </m:sup>
                    </m:sSup>
                  </m:oMath>
                </a14:m>
                <a:endParaRPr lang="en-US" sz="4400" b="1" cap="none" spc="50" dirty="0" smtClean="0">
                  <a:ln w="11430"/>
                  <a:solidFill>
                    <a:srgbClr val="002060"/>
                  </a:solidFill>
                  <a:effectLst/>
                </a:endParaRPr>
              </a:p>
              <a:p>
                <a:pPr marL="914400" indent="-914400" algn="ctr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(</m:t>
                        </m:r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𝒂𝒃</m:t>
                        </m:r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sz="4400" b="1" i="1" cap="none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𝒂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sz="4400" b="1" i="1" cap="none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𝒃</m:t>
                        </m:r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𝒏</m:t>
                        </m:r>
                      </m:sup>
                    </m:sSup>
                  </m:oMath>
                </a14:m>
                <a:endParaRPr lang="en-US" sz="4400" b="1" cap="none" spc="50" dirty="0" smtClean="0">
                  <a:ln w="11430"/>
                  <a:solidFill>
                    <a:srgbClr val="002060"/>
                  </a:solidFill>
                  <a:effectLst/>
                  <a:ea typeface="Cambria Math"/>
                </a:endParaRPr>
              </a:p>
              <a:p>
                <a:pPr marL="914400" indent="-914400" algn="ctr"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4400" b="1" i="1" cap="none" spc="50" smtClean="0">
                                    <a:ln w="11430"/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4400" b="1" i="1" cap="none" spc="50" smtClean="0">
                                    <a:ln w="11430"/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/>
                                  </a:rPr>
                                  <m:t>𝒂</m:t>
                                </m:r>
                              </m:num>
                              <m:den>
                                <m:r>
                                  <a:rPr lang="en-US" sz="4400" b="1" i="1" cap="none" spc="50" smtClean="0">
                                    <a:ln w="11430"/>
                                    <a:solidFill>
                                      <a:srgbClr val="002060"/>
                                    </a:solidFill>
                                    <a:effectLst/>
                                    <a:latin typeface="Cambria Math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  <m:t>𝒏</m:t>
                        </m:r>
                      </m:sup>
                    </m:sSup>
                    <m:r>
                      <a:rPr lang="en-US" sz="4400" b="1" i="1" cap="none" spc="50" smtClean="0">
                        <a:ln w="11430"/>
                        <a:solidFill>
                          <a:srgbClr val="002060"/>
                        </a:solidFill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4400" b="1" i="1" cap="none" spc="50" smtClean="0">
                            <a:ln w="11430"/>
                            <a:solidFill>
                              <a:srgbClr val="002060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  <m:t>𝒂</m:t>
                            </m:r>
                          </m:e>
                          <m:sup>
                            <m: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  <m:t>𝒃</m:t>
                            </m:r>
                          </m:e>
                          <m:sup>
                            <m:r>
                              <a:rPr lang="en-US" sz="4400" b="1" i="1" cap="none" spc="50" smtClean="0">
                                <a:ln w="11430"/>
                                <a:solidFill>
                                  <a:srgbClr val="002060"/>
                                </a:solidFill>
                                <a:effectLst/>
                                <a:latin typeface="Cambria Math"/>
                              </a:rPr>
                              <m:t>𝒏</m:t>
                            </m:r>
                          </m:sup>
                        </m:sSup>
                      </m:den>
                    </m:f>
                  </m:oMath>
                </a14:m>
                <a:endParaRPr lang="en-US" sz="44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2807" y="836712"/>
                <a:ext cx="5007140" cy="4567212"/>
              </a:xfrm>
              <a:prstGeom prst="rect">
                <a:avLst/>
              </a:prstGeom>
              <a:blipFill rotWithShape="1">
                <a:blip r:embed="rId3"/>
                <a:stretch>
                  <a:fillRect t="-30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46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3369</TotalTime>
  <Words>440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18</cp:revision>
  <dcterms:created xsi:type="dcterms:W3CDTF">2017-10-17T12:16:34Z</dcterms:created>
  <dcterms:modified xsi:type="dcterms:W3CDTF">2017-10-19T20:25:51Z</dcterms:modified>
</cp:coreProperties>
</file>