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8"/>
  </p:notesMasterIdLst>
  <p:sldIdLst>
    <p:sldId id="266" r:id="rId2"/>
    <p:sldId id="267" r:id="rId3"/>
    <p:sldId id="256" r:id="rId4"/>
    <p:sldId id="257" r:id="rId5"/>
    <p:sldId id="268" r:id="rId6"/>
    <p:sldId id="258" r:id="rId7"/>
    <p:sldId id="269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03BEE-09FB-40C6-8D66-C41CC9CE8D14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851057-AF49-49AA-8C1A-174AACB723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034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851057-AF49-49AA-8C1A-174AACB72334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877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682038F-3A35-46E5-AE23-2A980DE3A8B6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F92B7A4-B3AA-4A1B-9F6E-469923C1EAE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82038F-3A35-46E5-AE23-2A980DE3A8B6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92B7A4-B3AA-4A1B-9F6E-469923C1EA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82038F-3A35-46E5-AE23-2A980DE3A8B6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92B7A4-B3AA-4A1B-9F6E-469923C1EA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82038F-3A35-46E5-AE23-2A980DE3A8B6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92B7A4-B3AA-4A1B-9F6E-469923C1EA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682038F-3A35-46E5-AE23-2A980DE3A8B6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F92B7A4-B3AA-4A1B-9F6E-469923C1EAE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82038F-3A35-46E5-AE23-2A980DE3A8B6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F92B7A4-B3AA-4A1B-9F6E-469923C1EAE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82038F-3A35-46E5-AE23-2A980DE3A8B6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F92B7A4-B3AA-4A1B-9F6E-469923C1EA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82038F-3A35-46E5-AE23-2A980DE3A8B6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92B7A4-B3AA-4A1B-9F6E-469923C1EAE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82038F-3A35-46E5-AE23-2A980DE3A8B6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92B7A4-B3AA-4A1B-9F6E-469923C1EA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682038F-3A35-46E5-AE23-2A980DE3A8B6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F92B7A4-B3AA-4A1B-9F6E-469923C1EAE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682038F-3A35-46E5-AE23-2A980DE3A8B6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F92B7A4-B3AA-4A1B-9F6E-469923C1EAE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6682038F-3A35-46E5-AE23-2A980DE3A8B6}" type="datetimeFigureOut">
              <a:rPr lang="ru-RU" smtClean="0"/>
              <a:t>05.11.2013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F92B7A4-B3AA-4A1B-9F6E-469923C1EAED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381000"/>
            <a:ext cx="8229600" cy="3336031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Состав и структура сообщества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135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II </a:t>
            </a:r>
            <a:r>
              <a:rPr lang="ru-RU" sz="2800" dirty="0" smtClean="0"/>
              <a:t>трофический уровень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Мотылек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20072" y="1620220"/>
            <a:ext cx="3815293" cy="4526280"/>
          </a:xfrm>
        </p:spPr>
        <p:txBody>
          <a:bodyPr/>
          <a:lstStyle/>
          <a:p>
            <a:r>
              <a:rPr lang="ru-RU" dirty="0" smtClean="0"/>
              <a:t>Питание живым органическим веществом растительного происхождения</a:t>
            </a:r>
          </a:p>
          <a:p>
            <a:endParaRPr lang="ru-RU" dirty="0"/>
          </a:p>
          <a:p>
            <a:r>
              <a:rPr lang="ru-RU" u="sng" dirty="0" err="1" smtClean="0"/>
              <a:t>Консументы</a:t>
            </a:r>
            <a:r>
              <a:rPr lang="ru-RU" u="sng" dirty="0" smtClean="0"/>
              <a:t> </a:t>
            </a:r>
            <a:r>
              <a:rPr lang="en-US" u="sng" dirty="0" smtClean="0"/>
              <a:t>I </a:t>
            </a:r>
            <a:r>
              <a:rPr lang="ru-RU" u="sng" dirty="0" smtClean="0"/>
              <a:t>порядка (фитофаги)</a:t>
            </a:r>
          </a:p>
          <a:p>
            <a:pPr marL="0" indent="0">
              <a:buNone/>
            </a:pPr>
            <a:r>
              <a:rPr lang="ru-RU" dirty="0" smtClean="0"/>
              <a:t>Растительноядные животные</a:t>
            </a:r>
            <a:endParaRPr lang="ru-RU" dirty="0"/>
          </a:p>
        </p:txBody>
      </p:sp>
      <p:pic>
        <p:nvPicPr>
          <p:cNvPr id="2050" name="Picture 2" descr="C:\Users\User\Desktop\для презентации\belyj-motyle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85" y="1844824"/>
            <a:ext cx="5086641" cy="407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28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/>
              <a:t>III </a:t>
            </a:r>
            <a:r>
              <a:rPr lang="ru-RU" sz="4000" dirty="0"/>
              <a:t>трофический </a:t>
            </a:r>
            <a:r>
              <a:rPr lang="ru-RU" sz="4000" dirty="0" smtClean="0"/>
              <a:t>уровень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9552" y="1645920"/>
            <a:ext cx="8147248" cy="4526280"/>
          </a:xfrm>
        </p:spPr>
        <p:txBody>
          <a:bodyPr/>
          <a:lstStyle/>
          <a:p>
            <a:r>
              <a:rPr lang="ru-RU" dirty="0" smtClean="0"/>
              <a:t>Питание живым органическим веществом живого происхождения.</a:t>
            </a:r>
          </a:p>
          <a:p>
            <a:endParaRPr lang="ru-RU" dirty="0"/>
          </a:p>
          <a:p>
            <a:r>
              <a:rPr lang="ru-RU" u="sng" dirty="0" err="1" smtClean="0"/>
              <a:t>Консументы</a:t>
            </a:r>
            <a:r>
              <a:rPr lang="ru-RU" u="sng" dirty="0" smtClean="0"/>
              <a:t> </a:t>
            </a:r>
            <a:r>
              <a:rPr lang="en-US" u="sng" dirty="0" smtClean="0"/>
              <a:t>II </a:t>
            </a:r>
            <a:r>
              <a:rPr lang="ru-RU" u="sng" dirty="0" smtClean="0"/>
              <a:t>и </a:t>
            </a:r>
            <a:r>
              <a:rPr lang="en-US" u="sng" dirty="0" smtClean="0"/>
              <a:t>III </a:t>
            </a:r>
            <a:r>
              <a:rPr lang="ru-RU" u="sng" dirty="0" smtClean="0"/>
              <a:t>порядков (зоофаги)</a:t>
            </a:r>
          </a:p>
          <a:p>
            <a:pPr marL="0" indent="0">
              <a:buNone/>
            </a:pPr>
            <a:r>
              <a:rPr lang="ru-RU" dirty="0" smtClean="0"/>
              <a:t>Истинные хищники </a:t>
            </a:r>
            <a:r>
              <a:rPr lang="ru-RU" dirty="0" err="1" smtClean="0"/>
              <a:t>падальщики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332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100" dirty="0" smtClean="0"/>
              <a:t>III </a:t>
            </a:r>
            <a:r>
              <a:rPr lang="ru-RU" sz="3100" dirty="0" smtClean="0"/>
              <a:t>трофический уровень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Луговая птица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96303" y="1628800"/>
            <a:ext cx="4038600" cy="4526280"/>
          </a:xfrm>
        </p:spPr>
        <p:txBody>
          <a:bodyPr/>
          <a:lstStyle/>
          <a:p>
            <a:r>
              <a:rPr lang="ru-RU" dirty="0" smtClean="0"/>
              <a:t>Питание мелкими остатками разложившихся животных, растений, грибов.</a:t>
            </a:r>
          </a:p>
          <a:p>
            <a:endParaRPr lang="ru-RU" dirty="0"/>
          </a:p>
          <a:p>
            <a:r>
              <a:rPr lang="ru-RU" u="sng" dirty="0" err="1" smtClean="0"/>
              <a:t>Детритофаги</a:t>
            </a:r>
            <a:endParaRPr lang="ru-RU" u="sng" dirty="0" smtClean="0"/>
          </a:p>
          <a:p>
            <a:pPr marL="0" indent="0">
              <a:buNone/>
            </a:pPr>
            <a:r>
              <a:rPr lang="ru-RU" dirty="0" smtClean="0"/>
              <a:t>Черви, личинки, насекомых</a:t>
            </a:r>
            <a:endParaRPr lang="ru-RU" dirty="0"/>
          </a:p>
        </p:txBody>
      </p:sp>
      <p:pic>
        <p:nvPicPr>
          <p:cNvPr id="3074" name="Picture 2" descr="C:\Users\User\Desktop\для презентации\001gs0d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5152598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15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100" dirty="0" smtClean="0"/>
              <a:t>IV </a:t>
            </a:r>
            <a:r>
              <a:rPr lang="ru-RU" sz="3100" dirty="0"/>
              <a:t>трофический уровень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Помет, трупы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68144" y="1628800"/>
            <a:ext cx="4038600" cy="4526280"/>
          </a:xfrm>
        </p:spPr>
        <p:txBody>
          <a:bodyPr/>
          <a:lstStyle/>
          <a:p>
            <a:r>
              <a:rPr lang="ru-RU" dirty="0" smtClean="0"/>
              <a:t>Разложение органических веществ до неорганических.</a:t>
            </a:r>
          </a:p>
          <a:p>
            <a:endParaRPr lang="ru-RU" dirty="0"/>
          </a:p>
          <a:p>
            <a:r>
              <a:rPr lang="ru-RU" u="sng" dirty="0" err="1" smtClean="0"/>
              <a:t>Редуценты</a:t>
            </a:r>
            <a:endParaRPr lang="ru-RU" u="sng" dirty="0" smtClean="0"/>
          </a:p>
          <a:p>
            <a:pPr marL="0" indent="0">
              <a:buNone/>
            </a:pPr>
            <a:r>
              <a:rPr lang="ru-RU" dirty="0" smtClean="0"/>
              <a:t>Грибы, бактерии</a:t>
            </a:r>
            <a:endParaRPr lang="ru-RU" dirty="0"/>
          </a:p>
        </p:txBody>
      </p:sp>
      <p:pic>
        <p:nvPicPr>
          <p:cNvPr id="4099" name="Picture 3" descr="C:\Users\User\Desktop\для презентации\1362443216_na-russkom-likvidirovali-svalku-iz-trupov-sob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0" y="1412776"/>
            <a:ext cx="577627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69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Пищевая цепь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1259632" y="2852936"/>
            <a:ext cx="151216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683568" y="2564904"/>
            <a:ext cx="158417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Продуценты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71800" y="2564904"/>
            <a:ext cx="1512168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Консументы</a:t>
            </a:r>
            <a:endParaRPr lang="ru-RU" dirty="0" smtClean="0"/>
          </a:p>
          <a:p>
            <a:pPr algn="ctr"/>
            <a:r>
              <a:rPr lang="en-US" dirty="0" smtClean="0"/>
              <a:t>I </a:t>
            </a:r>
            <a:r>
              <a:rPr lang="ru-RU" dirty="0" smtClean="0"/>
              <a:t>порядка</a:t>
            </a:r>
            <a:endParaRPr lang="ru-RU" dirty="0"/>
          </a:p>
        </p:txBody>
      </p:sp>
      <p:cxnSp>
        <p:nvCxnSpPr>
          <p:cNvPr id="13" name="Прямая со стрелкой 12"/>
          <p:cNvCxnSpPr>
            <a:stCxn id="10" idx="3"/>
          </p:cNvCxnSpPr>
          <p:nvPr/>
        </p:nvCxnSpPr>
        <p:spPr>
          <a:xfrm>
            <a:off x="4283968" y="2852936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4860032" y="2564904"/>
            <a:ext cx="1512168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Консументы</a:t>
            </a:r>
            <a:endParaRPr lang="ru-RU" dirty="0" smtClean="0"/>
          </a:p>
          <a:p>
            <a:pPr algn="ctr"/>
            <a:r>
              <a:rPr lang="en-US" dirty="0" smtClean="0"/>
              <a:t>II </a:t>
            </a:r>
            <a:r>
              <a:rPr lang="ru-RU" dirty="0" smtClean="0"/>
              <a:t>порядка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6372200" y="2852936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6928048" y="2566717"/>
            <a:ext cx="1512168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Консументы</a:t>
            </a:r>
            <a:endParaRPr lang="ru-RU" dirty="0" smtClean="0"/>
          </a:p>
          <a:p>
            <a:pPr algn="ctr"/>
            <a:r>
              <a:rPr lang="en-US" dirty="0" smtClean="0"/>
              <a:t>II</a:t>
            </a:r>
            <a:r>
              <a:rPr lang="en-US" dirty="0"/>
              <a:t>I</a:t>
            </a:r>
            <a:r>
              <a:rPr lang="en-US" dirty="0" smtClean="0"/>
              <a:t> </a:t>
            </a:r>
            <a:r>
              <a:rPr lang="ru-RU" dirty="0" smtClean="0"/>
              <a:t>порядка</a:t>
            </a:r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2267744" y="3140968"/>
            <a:ext cx="1638182" cy="16561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0" idx="2"/>
          </p:cNvCxnSpPr>
          <p:nvPr/>
        </p:nvCxnSpPr>
        <p:spPr>
          <a:xfrm>
            <a:off x="3527884" y="3140968"/>
            <a:ext cx="756084" cy="16561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4" idx="2"/>
          </p:cNvCxnSpPr>
          <p:nvPr/>
        </p:nvCxnSpPr>
        <p:spPr>
          <a:xfrm flipH="1">
            <a:off x="4860032" y="3140968"/>
            <a:ext cx="756084" cy="16561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6" idx="2"/>
          </p:cNvCxnSpPr>
          <p:nvPr/>
        </p:nvCxnSpPr>
        <p:spPr>
          <a:xfrm flipH="1">
            <a:off x="5436096" y="3142781"/>
            <a:ext cx="2248036" cy="16543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3347864" y="4797152"/>
            <a:ext cx="288032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Редуценты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534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5182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Видовое разнообразие – признак устойчивости сообществ (чем больше разнообразие, тем более устойчивым является сообщество к внезапным изменениям физических факторов или климата).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00329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Ярусность</a:t>
            </a:r>
            <a:r>
              <a:rPr lang="ru-RU" dirty="0"/>
              <a:t> </a:t>
            </a:r>
            <a:r>
              <a:rPr lang="ru-RU" dirty="0" smtClean="0"/>
              <a:t>– расчлененность </a:t>
            </a:r>
            <a:r>
              <a:rPr lang="ru-RU" dirty="0"/>
              <a:t>биоценоза в вертикальном </a:t>
            </a:r>
            <a:r>
              <a:rPr lang="ru-RU"/>
              <a:t>направлении</a:t>
            </a:r>
            <a:r>
              <a:rPr lang="ru-RU" smtClean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err="1" smtClean="0"/>
              <a:t>Ярусность</a:t>
            </a:r>
            <a:r>
              <a:rPr lang="ru-RU" dirty="0" smtClean="0"/>
              <a:t> – обычно следствие межвидовой конкуренции.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077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«Наш мир – не случайность, не хаос, - есть система во всём.»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52485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229600" cy="64807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Назовите возможные пары биотических отношений между следующими организмами в лесу.</a:t>
            </a:r>
            <a:endParaRPr lang="ru-RU" sz="20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39552" y="1412776"/>
            <a:ext cx="7920880" cy="7200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251520" y="1196752"/>
            <a:ext cx="115212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Волк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948264" y="1181765"/>
            <a:ext cx="179841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Кровососущий комар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707904" y="1160748"/>
            <a:ext cx="504056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>
            <a:stCxn id="6" idx="2"/>
          </p:cNvCxnSpPr>
          <p:nvPr/>
        </p:nvCxnSpPr>
        <p:spPr>
          <a:xfrm>
            <a:off x="827584" y="1628800"/>
            <a:ext cx="0" cy="352839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575556" y="1946443"/>
            <a:ext cx="504056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2996952"/>
            <a:ext cx="1152128" cy="3960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Лисица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575556" y="3789040"/>
            <a:ext cx="504056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1520" y="4797152"/>
            <a:ext cx="115212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Круглый червь</a:t>
            </a: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403648" y="1628800"/>
            <a:ext cx="1656184" cy="96571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3059832" y="2420888"/>
            <a:ext cx="90010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Заяц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1979712" y="1787621"/>
            <a:ext cx="504056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cxnSp>
        <p:nvCxnSpPr>
          <p:cNvPr id="22" name="Прямая соединительная линия 21"/>
          <p:cNvCxnSpPr>
            <a:stCxn id="19" idx="3"/>
          </p:cNvCxnSpPr>
          <p:nvPr/>
        </p:nvCxnSpPr>
        <p:spPr>
          <a:xfrm flipV="1">
            <a:off x="3959932" y="2420888"/>
            <a:ext cx="3492388" cy="25202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7092280" y="2111657"/>
            <a:ext cx="1152128" cy="4828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Береза</a:t>
            </a:r>
            <a:endParaRPr lang="ru-RU" dirty="0"/>
          </a:p>
        </p:txBody>
      </p:sp>
      <p:sp>
        <p:nvSpPr>
          <p:cNvPr id="24" name="Овал 23"/>
          <p:cNvSpPr/>
          <p:nvPr/>
        </p:nvSpPr>
        <p:spPr>
          <a:xfrm>
            <a:off x="5110305" y="2276872"/>
            <a:ext cx="504056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cxnSp>
        <p:nvCxnSpPr>
          <p:cNvPr id="27" name="Прямая соединительная линия 26"/>
          <p:cNvCxnSpPr>
            <a:stCxn id="23" idx="2"/>
          </p:cNvCxnSpPr>
          <p:nvPr/>
        </p:nvCxnSpPr>
        <p:spPr>
          <a:xfrm>
            <a:off x="7668344" y="2594515"/>
            <a:ext cx="0" cy="162657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6768244" y="4221088"/>
            <a:ext cx="180020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Подберезовик</a:t>
            </a:r>
            <a:endParaRPr lang="ru-RU" dirty="0"/>
          </a:p>
        </p:txBody>
      </p:sp>
      <p:sp>
        <p:nvSpPr>
          <p:cNvPr id="29" name="Овал 28"/>
          <p:cNvSpPr/>
          <p:nvPr/>
        </p:nvSpPr>
        <p:spPr>
          <a:xfrm>
            <a:off x="7416316" y="3083765"/>
            <a:ext cx="504056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cxnSp>
        <p:nvCxnSpPr>
          <p:cNvPr id="31" name="Прямая соединительная линия 30"/>
          <p:cNvCxnSpPr>
            <a:stCxn id="14" idx="3"/>
          </p:cNvCxnSpPr>
          <p:nvPr/>
        </p:nvCxnSpPr>
        <p:spPr>
          <a:xfrm>
            <a:off x="1403648" y="3194974"/>
            <a:ext cx="2304256" cy="66607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3509882" y="3501008"/>
            <a:ext cx="1296144" cy="6120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Полевка</a:t>
            </a:r>
            <a:endParaRPr lang="ru-RU" dirty="0"/>
          </a:p>
        </p:txBody>
      </p:sp>
      <p:sp>
        <p:nvSpPr>
          <p:cNvPr id="33" name="Овал 32"/>
          <p:cNvSpPr/>
          <p:nvPr/>
        </p:nvSpPr>
        <p:spPr>
          <a:xfrm>
            <a:off x="2245550" y="3194974"/>
            <a:ext cx="504056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1403648" y="3392996"/>
            <a:ext cx="1872208" cy="166795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3046022" y="4772922"/>
            <a:ext cx="18278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Жук-навозник</a:t>
            </a:r>
            <a:endParaRPr lang="ru-RU" dirty="0"/>
          </a:p>
        </p:txBody>
      </p:sp>
      <p:sp>
        <p:nvSpPr>
          <p:cNvPr id="37" name="Овал 36"/>
          <p:cNvSpPr/>
          <p:nvPr/>
        </p:nvSpPr>
        <p:spPr>
          <a:xfrm>
            <a:off x="2245550" y="4051682"/>
            <a:ext cx="504056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1403648" y="5373216"/>
            <a:ext cx="2304256" cy="97511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0" name="Овал 39"/>
          <p:cNvSpPr/>
          <p:nvPr/>
        </p:nvSpPr>
        <p:spPr>
          <a:xfrm>
            <a:off x="2245550" y="5556243"/>
            <a:ext cx="620452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3526129" y="6057292"/>
            <a:ext cx="158417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Цветковые растения</a:t>
            </a:r>
            <a:endParaRPr lang="ru-RU" dirty="0"/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flipV="1">
            <a:off x="5110305" y="5493733"/>
            <a:ext cx="1981975" cy="85459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>
            <a:off x="7092280" y="5237453"/>
            <a:ext cx="1080120" cy="512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Пчела</a:t>
            </a:r>
            <a:endParaRPr lang="ru-RU" dirty="0"/>
          </a:p>
        </p:txBody>
      </p:sp>
      <p:sp>
        <p:nvSpPr>
          <p:cNvPr id="45" name="Овал 44"/>
          <p:cNvSpPr/>
          <p:nvPr/>
        </p:nvSpPr>
        <p:spPr>
          <a:xfrm>
            <a:off x="5868144" y="5633748"/>
            <a:ext cx="574309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543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Из перечисленных названий организмов выберите продуцентов, </a:t>
            </a:r>
            <a:r>
              <a:rPr lang="ru-RU" sz="2800" dirty="0" err="1" smtClean="0"/>
              <a:t>консументов</a:t>
            </a:r>
            <a:r>
              <a:rPr lang="ru-RU" sz="2800" dirty="0" smtClean="0"/>
              <a:t> и </a:t>
            </a:r>
            <a:r>
              <a:rPr lang="ru-RU" sz="2800" dirty="0" err="1" smtClean="0"/>
              <a:t>редуцентов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Медведь</a:t>
            </a:r>
          </a:p>
          <a:p>
            <a:r>
              <a:rPr lang="ru-RU" dirty="0" smtClean="0"/>
              <a:t>Бык</a:t>
            </a:r>
          </a:p>
          <a:p>
            <a:r>
              <a:rPr lang="ru-RU" dirty="0" smtClean="0"/>
              <a:t>Дуб</a:t>
            </a:r>
          </a:p>
          <a:p>
            <a:r>
              <a:rPr lang="ru-RU" dirty="0" smtClean="0"/>
              <a:t>Белка</a:t>
            </a:r>
          </a:p>
          <a:p>
            <a:r>
              <a:rPr lang="ru-RU" dirty="0" smtClean="0"/>
              <a:t>Подосиновик</a:t>
            </a:r>
          </a:p>
          <a:p>
            <a:r>
              <a:rPr lang="ru-RU" dirty="0" smtClean="0"/>
              <a:t>Шиповник</a:t>
            </a:r>
          </a:p>
          <a:p>
            <a:r>
              <a:rPr lang="ru-RU" dirty="0" smtClean="0"/>
              <a:t>Скумбрия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316288" cy="4526280"/>
          </a:xfrm>
        </p:spPr>
        <p:txBody>
          <a:bodyPr/>
          <a:lstStyle/>
          <a:p>
            <a:r>
              <a:rPr lang="ru-RU" dirty="0" smtClean="0"/>
              <a:t>Баобаб</a:t>
            </a:r>
          </a:p>
          <a:p>
            <a:r>
              <a:rPr lang="ru-RU" dirty="0" smtClean="0"/>
              <a:t>Капуста</a:t>
            </a:r>
          </a:p>
          <a:p>
            <a:r>
              <a:rPr lang="ru-RU" dirty="0" smtClean="0"/>
              <a:t>Кактус</a:t>
            </a:r>
          </a:p>
          <a:p>
            <a:r>
              <a:rPr lang="ru-RU" dirty="0" err="1" smtClean="0"/>
              <a:t>Пеницилл</a:t>
            </a:r>
            <a:endParaRPr lang="ru-RU" dirty="0" smtClean="0"/>
          </a:p>
          <a:p>
            <a:r>
              <a:rPr lang="ru-RU" dirty="0" smtClean="0"/>
              <a:t>Гнилостные бактерии</a:t>
            </a:r>
          </a:p>
          <a:p>
            <a:r>
              <a:rPr lang="ru-RU" dirty="0"/>
              <a:t>Ленточный </a:t>
            </a:r>
            <a:r>
              <a:rPr lang="ru-RU" dirty="0" smtClean="0"/>
              <a:t>червь</a:t>
            </a:r>
          </a:p>
          <a:p>
            <a:r>
              <a:rPr lang="ru-RU" dirty="0"/>
              <a:t>Жаба</a:t>
            </a:r>
          </a:p>
        </p:txBody>
      </p:sp>
    </p:spTree>
    <p:extLst>
      <p:ext uri="{BB962C8B-B14F-4D97-AF65-F5344CB8AC3E}">
        <p14:creationId xmlns:p14="http://schemas.microsoft.com/office/powerpoint/2010/main" val="182855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Что произойдёт, если в биоценозе вдруг исчезнут </a:t>
            </a:r>
            <a:r>
              <a:rPr lang="ru-RU" sz="3600" dirty="0" err="1" smtClean="0"/>
              <a:t>редуцеенты</a:t>
            </a:r>
            <a:r>
              <a:rPr lang="ru-RU" sz="3600" dirty="0" smtClean="0"/>
              <a:t>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4519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Предположим, что на земле исчезнут все организмы, кроме высших растений. Опишите дальнейшее развитие событий.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6176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8424428" cy="6858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Способы питания организмов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000" b="1" u="sng" dirty="0" smtClean="0"/>
              <a:t>Автотрофное</a:t>
            </a:r>
            <a:r>
              <a:rPr lang="ru-RU" sz="2000" dirty="0" smtClean="0"/>
              <a:t>                          </a:t>
            </a:r>
            <a:r>
              <a:rPr lang="ru-RU" sz="2000" b="1" u="sng" dirty="0" err="1" smtClean="0"/>
              <a:t>Миксотрофное</a:t>
            </a:r>
            <a:r>
              <a:rPr lang="ru-RU" sz="2000" b="1" u="sng" dirty="0" smtClean="0"/>
              <a:t>                          Гетеротрофное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(</a:t>
            </a:r>
            <a:r>
              <a:rPr lang="ru-RU" sz="2000" dirty="0" err="1" smtClean="0"/>
              <a:t>автотрофное+гетеротрофное</a:t>
            </a:r>
            <a:r>
              <a:rPr lang="ru-RU" sz="2000" dirty="0" smtClean="0"/>
              <a:t>)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</a:t>
            </a:r>
            <a:r>
              <a:rPr lang="ru-RU" sz="2000" dirty="0" err="1" smtClean="0"/>
              <a:t>Эвглена,росянка</a:t>
            </a:r>
            <a:r>
              <a:rPr lang="ru-RU" sz="2000" dirty="0" smtClean="0"/>
              <a:t>                                </a:t>
            </a:r>
            <a:r>
              <a:rPr lang="ru-RU" sz="2000" b="1" u="sng" dirty="0" err="1"/>
              <a:t>С</a:t>
            </a:r>
            <a:r>
              <a:rPr lang="ru-RU" sz="2000" b="1" u="sng" dirty="0" err="1" smtClean="0"/>
              <a:t>апротрофы</a:t>
            </a:r>
            <a:endParaRPr lang="ru-RU" sz="2000" b="1" u="sng" dirty="0" smtClean="0"/>
          </a:p>
          <a:p>
            <a:pPr marL="0" indent="0" algn="r">
              <a:buNone/>
            </a:pPr>
            <a:r>
              <a:rPr lang="ru-RU" sz="2000" dirty="0" err="1" smtClean="0"/>
              <a:t>Мукор</a:t>
            </a:r>
            <a:r>
              <a:rPr lang="ru-RU" sz="2000" dirty="0" smtClean="0"/>
              <a:t>,</a:t>
            </a:r>
          </a:p>
          <a:p>
            <a:pPr marL="0" indent="0" algn="r">
              <a:buNone/>
            </a:pPr>
            <a:r>
              <a:rPr lang="ru-RU" sz="2000" dirty="0" smtClean="0"/>
              <a:t>дождевой червь,</a:t>
            </a:r>
          </a:p>
          <a:p>
            <a:pPr marL="0" indent="0" algn="r">
              <a:buNone/>
            </a:pPr>
            <a:r>
              <a:rPr lang="ru-RU" sz="2000" dirty="0" smtClean="0"/>
              <a:t>бактерии гниения</a:t>
            </a:r>
            <a:endParaRPr lang="ru-RU" sz="2000" dirty="0"/>
          </a:p>
          <a:p>
            <a:pPr marL="0" indent="0">
              <a:buNone/>
            </a:pPr>
            <a:r>
              <a:rPr lang="ru-RU" sz="2000" b="1" u="sng" dirty="0" smtClean="0"/>
              <a:t>Фотоавтотрофное</a:t>
            </a:r>
            <a:r>
              <a:rPr lang="ru-RU" sz="2000" b="1" dirty="0" smtClean="0"/>
              <a:t>    </a:t>
            </a:r>
            <a:r>
              <a:rPr lang="ru-RU" sz="2000" b="1" u="sng" dirty="0" smtClean="0"/>
              <a:t> Хемоавтотрофное</a:t>
            </a:r>
          </a:p>
          <a:p>
            <a:pPr marL="0" indent="0">
              <a:buNone/>
            </a:pPr>
            <a:r>
              <a:rPr lang="ru-RU" sz="2000" dirty="0" smtClean="0"/>
              <a:t>(</a:t>
            </a:r>
            <a:r>
              <a:rPr lang="ru-RU" sz="2000" dirty="0" err="1" smtClean="0"/>
              <a:t>фотосинтетики</a:t>
            </a:r>
            <a:r>
              <a:rPr lang="ru-RU" sz="2000" dirty="0" smtClean="0"/>
              <a:t>)       (</a:t>
            </a:r>
            <a:r>
              <a:rPr lang="ru-RU" sz="2000" dirty="0" err="1" smtClean="0"/>
              <a:t>хемосинтетики</a:t>
            </a:r>
            <a:r>
              <a:rPr lang="ru-RU" sz="2000" dirty="0" smtClean="0"/>
              <a:t>)                                     </a:t>
            </a:r>
            <a:r>
              <a:rPr lang="ru-RU" sz="2000" b="1" u="sng" dirty="0" smtClean="0"/>
              <a:t>Паразиты</a:t>
            </a:r>
          </a:p>
          <a:p>
            <a:pPr marL="0" indent="0">
              <a:buNone/>
            </a:pPr>
            <a:r>
              <a:rPr lang="ru-RU" sz="2000" dirty="0" err="1" smtClean="0"/>
              <a:t>Береза,хлорелла</a:t>
            </a:r>
            <a:r>
              <a:rPr lang="ru-RU" sz="2000" dirty="0" smtClean="0"/>
              <a:t>,        серобактерии,                                      гриб-трутовик,</a:t>
            </a:r>
          </a:p>
          <a:p>
            <a:pPr marL="0" indent="0">
              <a:buNone/>
            </a:pPr>
            <a:r>
              <a:rPr lang="ru-RU" sz="2000" dirty="0" smtClean="0"/>
              <a:t>Сине-зеленые               железобактерии,                                туберкулезная</a:t>
            </a:r>
          </a:p>
          <a:p>
            <a:pPr marL="0" indent="0">
              <a:buNone/>
            </a:pPr>
            <a:r>
              <a:rPr lang="ru-RU" sz="2000" dirty="0"/>
              <a:t>в</a:t>
            </a:r>
            <a:r>
              <a:rPr lang="ru-RU" sz="2000" dirty="0" smtClean="0"/>
              <a:t>одоросли                     нитрифицирующие                           палочка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бактерии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            </a:t>
            </a:r>
            <a:r>
              <a:rPr lang="ru-RU" sz="2000" b="1" u="sng" dirty="0" smtClean="0"/>
              <a:t>Растительноядные </a:t>
            </a:r>
          </a:p>
          <a:p>
            <a:pPr marL="0" indent="0">
              <a:buNone/>
            </a:pPr>
            <a:r>
              <a:rPr lang="ru-RU" sz="2000" b="1" dirty="0"/>
              <a:t> </a:t>
            </a:r>
            <a:r>
              <a:rPr lang="ru-RU" sz="2000" b="1" dirty="0" smtClean="0"/>
              <a:t>                                                                  </a:t>
            </a:r>
            <a:r>
              <a:rPr lang="ru-RU" sz="2000" b="1" u="sng" dirty="0" smtClean="0"/>
              <a:t> животные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           Олень, заяц-русак,                </a:t>
            </a:r>
            <a:r>
              <a:rPr lang="ru-RU" sz="2000" b="1" u="sng" dirty="0" smtClean="0"/>
              <a:t>Хищники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          африканский слон             </a:t>
            </a:r>
            <a:r>
              <a:rPr lang="ru-RU" sz="2000" dirty="0" err="1" smtClean="0"/>
              <a:t>медведь,оса</a:t>
            </a:r>
            <a:endParaRPr lang="ru-RU" sz="20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547664" y="692696"/>
            <a:ext cx="1152128" cy="648072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211960" y="692696"/>
            <a:ext cx="0" cy="86409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652120" y="692696"/>
            <a:ext cx="720080" cy="86409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251520" y="1772816"/>
            <a:ext cx="288032" cy="144016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043608" y="1772816"/>
            <a:ext cx="2088232" cy="144016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388424" y="1772816"/>
            <a:ext cx="72008" cy="432048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7956376" y="3789040"/>
            <a:ext cx="468052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7956376" y="2276872"/>
            <a:ext cx="43204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6372200" y="5157192"/>
            <a:ext cx="2088232" cy="7200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7956376" y="6093296"/>
            <a:ext cx="504056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952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Роль различных организмов в пищевой среде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034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Автотрофы</a:t>
            </a:r>
            <a:br>
              <a:rPr lang="ru-RU" sz="2400" dirty="0" smtClean="0"/>
            </a:br>
            <a:r>
              <a:rPr lang="en-US" sz="2400" dirty="0" smtClean="0"/>
              <a:t>I</a:t>
            </a:r>
            <a:r>
              <a:rPr lang="ru-RU" sz="2400" dirty="0" smtClean="0"/>
              <a:t> трофический уровень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Зеленое растение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552" y="1700808"/>
            <a:ext cx="4038600" cy="45262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72781" y="1695691"/>
            <a:ext cx="4038600" cy="4526280"/>
          </a:xfrm>
        </p:spPr>
        <p:txBody>
          <a:bodyPr/>
          <a:lstStyle/>
          <a:p>
            <a:r>
              <a:rPr lang="ru-RU" dirty="0" smtClean="0"/>
              <a:t>Создание органического вещества из неорганического с использованием энергии Солнца.</a:t>
            </a:r>
          </a:p>
          <a:p>
            <a:endParaRPr lang="ru-RU" dirty="0"/>
          </a:p>
          <a:p>
            <a:r>
              <a:rPr lang="ru-RU" u="sng" dirty="0" smtClean="0"/>
              <a:t>Продуценты</a:t>
            </a:r>
          </a:p>
          <a:p>
            <a:pPr marL="0" indent="0">
              <a:buNone/>
            </a:pPr>
            <a:r>
              <a:rPr lang="ru-RU" dirty="0" smtClean="0"/>
              <a:t>Зеленые растения (</a:t>
            </a:r>
            <a:r>
              <a:rPr lang="ru-RU" dirty="0" err="1" smtClean="0"/>
              <a:t>фотоавтотрофы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026" name="Picture 2" descr="C:\Users\User\Desktop\для презентации\mn1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988840"/>
            <a:ext cx="5253309" cy="393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28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210</TotalTime>
  <Words>308</Words>
  <Application>Microsoft Office PowerPoint</Application>
  <PresentationFormat>Экран (4:3)</PresentationFormat>
  <Paragraphs>100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Литейная</vt:lpstr>
      <vt:lpstr>Состав и структура сообщества</vt:lpstr>
      <vt:lpstr>Презентация PowerPoint</vt:lpstr>
      <vt:lpstr>Назовите возможные пары биотических отношений между следующими организмами в лесу.</vt:lpstr>
      <vt:lpstr>Из перечисленных названий организмов выберите продуцентов, консументов и редуцентов:</vt:lpstr>
      <vt:lpstr>Презентация PowerPoint</vt:lpstr>
      <vt:lpstr>Предположим, что на земле исчезнут все организмы, кроме высших растений. Опишите дальнейшее развитие событий.</vt:lpstr>
      <vt:lpstr>Презентация PowerPoint</vt:lpstr>
      <vt:lpstr>  Роль различных организмов в пищевой среде</vt:lpstr>
      <vt:lpstr>Автотрофы I трофический уровень Зеленое растение</vt:lpstr>
      <vt:lpstr>II трофический уровень Мотылек</vt:lpstr>
      <vt:lpstr>III трофический уровень</vt:lpstr>
      <vt:lpstr>III трофический уровень Луговая птица</vt:lpstr>
      <vt:lpstr>IV трофический уровень Помет, трупы</vt:lpstr>
      <vt:lpstr>Пищевая цепь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Назовите возможные пары биотических отношений между следующими организмами в лесу.</dc:title>
  <dc:creator>User</dc:creator>
  <cp:lastModifiedBy>User</cp:lastModifiedBy>
  <cp:revision>11</cp:revision>
  <dcterms:created xsi:type="dcterms:W3CDTF">2013-11-02T03:46:14Z</dcterms:created>
  <dcterms:modified xsi:type="dcterms:W3CDTF">2013-11-05T08:24:28Z</dcterms:modified>
</cp:coreProperties>
</file>