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1" r:id="rId5"/>
    <p:sldId id="263" r:id="rId6"/>
    <p:sldId id="266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15200" y="6355762"/>
            <a:ext cx="625742" cy="235778"/>
          </a:xfrm>
          <a:prstGeom prst="actionButtonForwardNex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pic>
        <p:nvPicPr>
          <p:cNvPr id="15" name="Объект 14"/>
          <p:cNvPicPr>
            <a:picLocks noGrp="1"/>
          </p:cNvPicPr>
          <p:nvPr>
            <p:ph sz="quarter" idx="4294967295"/>
          </p:nvPr>
        </p:nvPicPr>
        <p:blipFill rotWithShape="1">
          <a:blip r:embed="rId2"/>
          <a:srcRect/>
          <a:stretch/>
        </p:blipFill>
        <p:spPr bwMode="auto">
          <a:xfrm>
            <a:off x="4716016" y="260648"/>
            <a:ext cx="4024926" cy="60951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Объект 13"/>
          <p:cNvPicPr>
            <a:picLocks noGrp="1"/>
          </p:cNvPicPr>
          <p:nvPr>
            <p:ph sz="quarter" idx="4294967295"/>
          </p:nvPr>
        </p:nvPicPr>
        <p:blipFill rotWithShape="1">
          <a:blip r:embed="rId3"/>
          <a:srcRect/>
          <a:stretch/>
        </p:blipFill>
        <p:spPr bwMode="auto">
          <a:xfrm>
            <a:off x="395536" y="260647"/>
            <a:ext cx="4320480" cy="6095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6408712" cy="1323439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anose="03010101010201010101" pitchFamily="66" charset="0"/>
              </a:rPr>
              <a:t>  Финансовая    грамотность</a:t>
            </a:r>
          </a:p>
          <a:p>
            <a:r>
              <a:rPr lang="ru-RU" sz="3600" dirty="0" smtClean="0">
                <a:latin typeface="Monotype Corsiva" panose="03010101010201010101" pitchFamily="66" charset="0"/>
              </a:rPr>
              <a:t>  4 класс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 rot="16200000">
            <a:off x="4463988" y="1592796"/>
            <a:ext cx="4680520" cy="4176464"/>
          </a:xfrm>
          <a:prstGeom prst="roundRect">
            <a:avLst/>
          </a:prstGeom>
          <a:solidFill>
            <a:srgbClr val="7BCD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Безналичные деньги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98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Составьте схему наличного и безналичного расчётов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ПЛТ – </a:t>
            </a:r>
            <a:r>
              <a:rPr lang="ru-RU" sz="4800" b="1" dirty="0" smtClean="0">
                <a:solidFill>
                  <a:srgbClr val="00B050"/>
                </a:solidFill>
              </a:rPr>
              <a:t>плательщик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ПЛЧ – </a:t>
            </a:r>
            <a:r>
              <a:rPr lang="ru-RU" sz="4800" b="1" dirty="0" smtClean="0">
                <a:solidFill>
                  <a:srgbClr val="00B050"/>
                </a:solidFill>
              </a:rPr>
              <a:t>получатель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Б -  </a:t>
            </a:r>
            <a:r>
              <a:rPr lang="ru-RU" sz="4800" b="1" dirty="0" smtClean="0">
                <a:solidFill>
                  <a:srgbClr val="00B050"/>
                </a:solidFill>
              </a:rPr>
              <a:t>банк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3874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682" y="0"/>
            <a:ext cx="8229600" cy="1143000"/>
          </a:xfrm>
        </p:spPr>
        <p:txBody>
          <a:bodyPr/>
          <a:lstStyle/>
          <a:p>
            <a:r>
              <a:rPr lang="ru-RU" b="1" dirty="0" smtClean="0"/>
              <a:t>Виды безналичных денег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312" y="1128703"/>
            <a:ext cx="3312368" cy="222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28703"/>
            <a:ext cx="4605338" cy="222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01008"/>
            <a:ext cx="5560293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0825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156525"/>
            <a:ext cx="8519886" cy="666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992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Кредитные карты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617493" cy="5087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90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Расчётные карты(дебетовые)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352928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91260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900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Практическая работа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9268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</a:t>
            </a:r>
            <a:r>
              <a:rPr lang="ru-RU" sz="4000" b="1" dirty="0" smtClean="0">
                <a:solidFill>
                  <a:srgbClr val="0070C0"/>
                </a:solidFill>
              </a:rPr>
              <a:t>Чековая </a:t>
            </a:r>
            <a:r>
              <a:rPr lang="ru-RU" sz="4000" b="1" dirty="0">
                <a:solidFill>
                  <a:srgbClr val="0070C0"/>
                </a:solidFill>
              </a:rPr>
              <a:t>книжка	</a:t>
            </a:r>
          </a:p>
          <a:p>
            <a:pPr marL="0" indent="0">
              <a:buNone/>
            </a:pPr>
            <a:r>
              <a:rPr lang="ru-RU" sz="5100" b="1" dirty="0">
                <a:solidFill>
                  <a:srgbClr val="002060"/>
                </a:solidFill>
              </a:rPr>
              <a:t>    Серия……………………………….</a:t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>    №……………………………………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002060"/>
                </a:solidFill>
              </a:rPr>
              <a:t>    Чековая </a:t>
            </a:r>
            <a:r>
              <a:rPr lang="ru-RU" sz="5100" b="1" dirty="0">
                <a:solidFill>
                  <a:srgbClr val="002060"/>
                </a:solidFill>
              </a:rPr>
              <a:t>книжка выдана на сумму</a:t>
            </a:r>
          </a:p>
          <a:p>
            <a:pPr marL="0" indent="0">
              <a:buNone/>
            </a:pPr>
            <a:r>
              <a:rPr lang="ru-RU" sz="5100" b="1" dirty="0">
                <a:solidFill>
                  <a:srgbClr val="002060"/>
                </a:solidFill>
              </a:rPr>
              <a:t>   ……………………………..рублей</a:t>
            </a:r>
          </a:p>
          <a:p>
            <a:pPr marL="0" indent="0">
              <a:buNone/>
            </a:pPr>
            <a:r>
              <a:rPr lang="ru-RU" sz="5100" b="1" dirty="0">
                <a:solidFill>
                  <a:srgbClr val="002060"/>
                </a:solidFill>
              </a:rPr>
              <a:t>   « »………………………...20…. </a:t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>  </a:t>
            </a:r>
            <a:r>
              <a:rPr lang="ru-RU" sz="5100" b="1" dirty="0" smtClean="0">
                <a:solidFill>
                  <a:srgbClr val="002060"/>
                </a:solidFill>
              </a:rPr>
              <a:t> …………………………………………………………..</a:t>
            </a:r>
            <a:r>
              <a:rPr lang="ru-RU" sz="5100" b="1" dirty="0">
                <a:solidFill>
                  <a:srgbClr val="002060"/>
                </a:solidFill>
              </a:rPr>
              <a:t/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> </a:t>
            </a:r>
            <a:r>
              <a:rPr lang="ru-RU" sz="5100" b="1" dirty="0" smtClean="0">
                <a:solidFill>
                  <a:srgbClr val="002060"/>
                </a:solidFill>
              </a:rPr>
              <a:t>   ( </a:t>
            </a:r>
            <a:r>
              <a:rPr lang="ru-RU" sz="5100" b="1" dirty="0">
                <a:solidFill>
                  <a:srgbClr val="002060"/>
                </a:solidFill>
              </a:rPr>
              <a:t>наименование учреждения банка)</a:t>
            </a:r>
          </a:p>
          <a:p>
            <a:pPr marL="0" indent="0">
              <a:buNone/>
            </a:pPr>
            <a:r>
              <a:rPr lang="ru-RU" sz="5100" b="1" dirty="0">
                <a:solidFill>
                  <a:srgbClr val="002060"/>
                </a:solidFill>
              </a:rPr>
              <a:t> </a:t>
            </a:r>
            <a:r>
              <a:rPr lang="ru-RU" sz="5100" b="1" dirty="0" smtClean="0">
                <a:solidFill>
                  <a:srgbClr val="002060"/>
                </a:solidFill>
              </a:rPr>
              <a:t>  …………………………………………..................</a:t>
            </a:r>
            <a:r>
              <a:rPr lang="ru-RU" sz="5100" b="1" dirty="0">
                <a:solidFill>
                  <a:srgbClr val="002060"/>
                </a:solidFill>
              </a:rPr>
              <a:t/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>  ( номер и местонахождение)</a:t>
            </a:r>
          </a:p>
          <a:p>
            <a:pPr marL="0" indent="0">
              <a:buNone/>
            </a:pPr>
            <a:r>
              <a:rPr lang="ru-RU" sz="5100" b="1" dirty="0">
                <a:solidFill>
                  <a:srgbClr val="002060"/>
                </a:solidFill>
              </a:rPr>
              <a:t>   Серия …………………………………...</a:t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>  №………………………………………...</a:t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/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>   </a:t>
            </a:r>
            <a:r>
              <a:rPr lang="ru-RU" sz="5100" b="1" dirty="0" smtClean="0">
                <a:solidFill>
                  <a:srgbClr val="002060"/>
                </a:solidFill>
              </a:rPr>
              <a:t>…………………………………………..</a:t>
            </a:r>
            <a:endParaRPr lang="ru-RU" sz="51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5100" b="1" dirty="0" smtClean="0">
                <a:solidFill>
                  <a:srgbClr val="002060"/>
                </a:solidFill>
              </a:rPr>
              <a:t>  </a:t>
            </a:r>
            <a:r>
              <a:rPr lang="ru-RU" sz="5100" b="1" dirty="0">
                <a:solidFill>
                  <a:srgbClr val="002060"/>
                </a:solidFill>
              </a:rPr>
              <a:t>Ф.И.О. владельца чековой книжки</a:t>
            </a:r>
          </a:p>
          <a:p>
            <a:pPr marL="0" indent="0">
              <a:buNone/>
            </a:pPr>
            <a:r>
              <a:rPr lang="ru-RU" sz="5100" b="1" dirty="0">
                <a:solidFill>
                  <a:srgbClr val="002060"/>
                </a:solidFill>
              </a:rPr>
              <a:t> </a:t>
            </a:r>
            <a:r>
              <a:rPr lang="ru-RU" sz="5100" b="1" dirty="0" smtClean="0">
                <a:solidFill>
                  <a:srgbClr val="002060"/>
                </a:solidFill>
              </a:rPr>
              <a:t>«      </a:t>
            </a:r>
            <a:r>
              <a:rPr lang="ru-RU" sz="5100" b="1" dirty="0">
                <a:solidFill>
                  <a:srgbClr val="002060"/>
                </a:solidFill>
              </a:rPr>
              <a:t>»…………………………….20……..</a:t>
            </a:r>
            <a:br>
              <a:rPr lang="ru-RU" sz="5100" b="1" dirty="0">
                <a:solidFill>
                  <a:srgbClr val="002060"/>
                </a:solidFill>
              </a:rPr>
            </a:br>
            <a:r>
              <a:rPr lang="ru-RU" sz="5100" b="1" dirty="0">
                <a:solidFill>
                  <a:srgbClr val="002060"/>
                </a:solidFill>
              </a:rPr>
              <a:t>  </a:t>
            </a:r>
            <a:r>
              <a:rPr lang="ru-RU" sz="5100" b="1" dirty="0" smtClean="0">
                <a:solidFill>
                  <a:srgbClr val="002060"/>
                </a:solidFill>
              </a:rPr>
              <a:t>…………………………………………..</a:t>
            </a:r>
            <a:br>
              <a:rPr lang="ru-RU" sz="5100" b="1" dirty="0" smtClean="0">
                <a:solidFill>
                  <a:srgbClr val="002060"/>
                </a:solidFill>
              </a:rPr>
            </a:br>
            <a:r>
              <a:rPr lang="ru-RU" sz="5100" b="1" dirty="0" smtClean="0">
                <a:solidFill>
                  <a:srgbClr val="002060"/>
                </a:solidFill>
              </a:rPr>
              <a:t>   Кассир</a:t>
            </a:r>
            <a:endParaRPr lang="ru-RU" sz="5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34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Решите задачу.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У Ивана Петровича </a:t>
            </a:r>
            <a:r>
              <a:rPr lang="ru-RU" sz="3600" b="1" dirty="0">
                <a:solidFill>
                  <a:srgbClr val="002060"/>
                </a:solidFill>
              </a:rPr>
              <a:t>на банковской карте </a:t>
            </a:r>
            <a:r>
              <a:rPr lang="ru-RU" sz="3600" b="1" dirty="0" smtClean="0">
                <a:solidFill>
                  <a:srgbClr val="002060"/>
                </a:solidFill>
              </a:rPr>
              <a:t>находилось 25 </a:t>
            </a:r>
            <a:r>
              <a:rPr lang="ru-RU" sz="3600" b="1" dirty="0">
                <a:solidFill>
                  <a:srgbClr val="002060"/>
                </a:solidFill>
              </a:rPr>
              <a:t>000 руб. Из них 10 000 руб. он перевёл на </a:t>
            </a:r>
            <a:r>
              <a:rPr lang="ru-RU" sz="3600" b="1" dirty="0" smtClean="0">
                <a:solidFill>
                  <a:srgbClr val="002060"/>
                </a:solidFill>
              </a:rPr>
              <a:t>счёт своей </a:t>
            </a:r>
            <a:r>
              <a:rPr lang="ru-RU" sz="3600" b="1" dirty="0">
                <a:solidFill>
                  <a:srgbClr val="002060"/>
                </a:solidFill>
              </a:rPr>
              <a:t>мамы-пенсионерки, 3000 руб. заплатил с </a:t>
            </a:r>
            <a:r>
              <a:rPr lang="ru-RU" sz="3600" b="1" dirty="0" smtClean="0">
                <a:solidFill>
                  <a:srgbClr val="002060"/>
                </a:solidFill>
              </a:rPr>
              <a:t>помощью </a:t>
            </a:r>
            <a:r>
              <a:rPr lang="ru-RU" sz="3600" b="1" dirty="0">
                <a:solidFill>
                  <a:srgbClr val="002060"/>
                </a:solidFill>
              </a:rPr>
              <a:t>карты за продукты в магазине, а 4000 руб. </a:t>
            </a:r>
            <a:r>
              <a:rPr lang="ru-RU" sz="3600" b="1" dirty="0" smtClean="0">
                <a:solidFill>
                  <a:srgbClr val="002060"/>
                </a:solidFill>
              </a:rPr>
              <a:t>снял в банкомате </a:t>
            </a:r>
            <a:r>
              <a:rPr lang="ru-RU" sz="3600" b="1" dirty="0">
                <a:solidFill>
                  <a:srgbClr val="002060"/>
                </a:solidFill>
              </a:rPr>
              <a:t>наличными. Достаточно ли денег на </a:t>
            </a:r>
            <a:r>
              <a:rPr lang="ru-RU" sz="3600" b="1" dirty="0" smtClean="0">
                <a:solidFill>
                  <a:srgbClr val="002060"/>
                </a:solidFill>
              </a:rPr>
              <a:t>карте</a:t>
            </a:r>
            <a:r>
              <a:rPr lang="ru-RU" sz="3600" b="1" dirty="0">
                <a:solidFill>
                  <a:srgbClr val="002060"/>
                </a:solidFill>
              </a:rPr>
              <a:t>, чтобы оплатить в интернет-магазине покупку </a:t>
            </a:r>
            <a:r>
              <a:rPr lang="ru-RU" sz="3600" b="1" dirty="0" smtClean="0">
                <a:solidFill>
                  <a:srgbClr val="002060"/>
                </a:solidFill>
              </a:rPr>
              <a:t>телевизора </a:t>
            </a:r>
            <a:r>
              <a:rPr lang="ru-RU" sz="3600" b="1" dirty="0">
                <a:solidFill>
                  <a:srgbClr val="002060"/>
                </a:solidFill>
              </a:rPr>
              <a:t>стоимостью 8000 руб.?</a:t>
            </a:r>
          </a:p>
        </p:txBody>
      </p:sp>
    </p:spTree>
    <p:extLst>
      <p:ext uri="{BB962C8B-B14F-4D97-AF65-F5344CB8AC3E}">
        <p14:creationId xmlns:p14="http://schemas.microsoft.com/office/powerpoint/2010/main" xmlns="" val="264217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Подведём итог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Как связаны между собой наличные и безналичные деньги?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Каких платежей больше: наличных или безналичных?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1711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120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Составьте схему наличного и безналичного расчётов</vt:lpstr>
      <vt:lpstr>Виды безналичных денег</vt:lpstr>
      <vt:lpstr>Слайд 4</vt:lpstr>
      <vt:lpstr>Кредитные карты</vt:lpstr>
      <vt:lpstr>Расчётные карты(дебетовые)</vt:lpstr>
      <vt:lpstr>Практическая работа</vt:lpstr>
      <vt:lpstr>Решите задачу.</vt:lpstr>
      <vt:lpstr>Подведём итог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1</cp:lastModifiedBy>
  <cp:revision>8</cp:revision>
  <dcterms:created xsi:type="dcterms:W3CDTF">2019-12-03T19:01:23Z</dcterms:created>
  <dcterms:modified xsi:type="dcterms:W3CDTF">2019-12-09T10:24:17Z</dcterms:modified>
</cp:coreProperties>
</file>