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5" r:id="rId7"/>
    <p:sldId id="264" r:id="rId8"/>
    <p:sldId id="263" r:id="rId9"/>
    <p:sldId id="262" r:id="rId10"/>
    <p:sldId id="261" r:id="rId11"/>
    <p:sldId id="260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о-ьной-че-овек-и-з-оровый-че-овек-438582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317" y="857232"/>
            <a:ext cx="7582293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96908"/>
          </a:xfrm>
        </p:spPr>
        <p:txBody>
          <a:bodyPr/>
          <a:lstStyle/>
          <a:p>
            <a:r>
              <a:rPr lang="ru-RU" dirty="0" smtClean="0"/>
              <a:t>Углеводы это…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… основной </a:t>
            </a:r>
            <a:r>
              <a:rPr lang="ru-RU" dirty="0" smtClean="0"/>
              <a:t>источник энергии. </a:t>
            </a:r>
            <a:r>
              <a:rPr lang="ru-RU" dirty="0" smtClean="0"/>
              <a:t>Наиболее </a:t>
            </a:r>
            <a:r>
              <a:rPr lang="ru-RU" dirty="0" smtClean="0"/>
              <a:t>богаты углеводами растительные продукты: хлеб, крупы, макароны, картофель. В рисе, бобах, овощах, зелени, фруктах содержится ещё один углевод – клетчатка.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http://cosmetologya.com/wp-content/uploads/2017/01/%D1%83%D0%B3%D0%BB%D0%B5%D0%B2%D0%BE%D0%B4%D1%8B-%D0%BF-%D0%B8-%D1%81-768x768-1024x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6"/>
            <a:ext cx="5857884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Белки…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Источником белка являются6 мясо, </a:t>
            </a:r>
            <a:r>
              <a:rPr lang="ru-RU" dirty="0" smtClean="0"/>
              <a:t>рыба,</a:t>
            </a:r>
          </a:p>
          <a:p>
            <a:pPr>
              <a:buNone/>
            </a:pPr>
            <a:r>
              <a:rPr lang="ru-RU" dirty="0" smtClean="0"/>
              <a:t>яйца</a:t>
            </a:r>
            <a:r>
              <a:rPr lang="ru-RU" dirty="0" smtClean="0"/>
              <a:t>, сыр, молоко, хлеб, картофель, </a:t>
            </a:r>
            <a:r>
              <a:rPr lang="ru-RU" dirty="0" smtClean="0"/>
              <a:t>фасоль,</a:t>
            </a:r>
          </a:p>
          <a:p>
            <a:pPr>
              <a:buNone/>
            </a:pPr>
            <a:r>
              <a:rPr lang="ru-RU" dirty="0" smtClean="0"/>
              <a:t>соя</a:t>
            </a:r>
            <a:r>
              <a:rPr lang="ru-RU" dirty="0" smtClean="0"/>
              <a:t>, горох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5122" name="Picture 2" descr="https://dietmap.ru/wp-content/uploads/2018/09/v-kakih-produktah-soderzhitsya-belo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93176"/>
            <a:ext cx="5500726" cy="4064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nazdorovie.info/images/pitanie_diety/avitamynoz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678900"/>
            <a:ext cx="5572132" cy="41790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Витамины – это…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9"/>
            <a:ext cx="9144000" cy="364333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… такие </a:t>
            </a:r>
            <a:r>
              <a:rPr lang="ru-RU" dirty="0" smtClean="0"/>
              <a:t>вещества, которые </a:t>
            </a:r>
            <a:r>
              <a:rPr lang="ru-RU" dirty="0" smtClean="0"/>
              <a:t>необходимы</a:t>
            </a:r>
          </a:p>
          <a:p>
            <a:pPr>
              <a:buNone/>
            </a:pPr>
            <a:r>
              <a:rPr lang="ru-RU" dirty="0" smtClean="0"/>
              <a:t>организму </a:t>
            </a:r>
            <a:r>
              <a:rPr lang="ru-RU" dirty="0" smtClean="0"/>
              <a:t>в совершенно </a:t>
            </a:r>
            <a:r>
              <a:rPr lang="ru-RU" dirty="0" smtClean="0"/>
              <a:t>минимальных</a:t>
            </a:r>
          </a:p>
          <a:p>
            <a:pPr>
              <a:buNone/>
            </a:pPr>
            <a:r>
              <a:rPr lang="ru-RU" dirty="0" smtClean="0"/>
              <a:t>количествах </a:t>
            </a:r>
            <a:r>
              <a:rPr lang="ru-RU" dirty="0" smtClean="0"/>
              <a:t>для поддержания </a:t>
            </a:r>
            <a:r>
              <a:rPr lang="ru-RU" dirty="0" smtClean="0"/>
              <a:t>жизни.</a:t>
            </a:r>
          </a:p>
          <a:p>
            <a:pPr>
              <a:buNone/>
            </a:pPr>
            <a:r>
              <a:rPr lang="ru-RU" dirty="0" smtClean="0"/>
              <a:t>Длительное </a:t>
            </a:r>
            <a:r>
              <a:rPr lang="ru-RU" dirty="0" smtClean="0"/>
              <a:t>отсутствие витаминов в </a:t>
            </a:r>
            <a:r>
              <a:rPr lang="ru-RU" dirty="0" smtClean="0"/>
              <a:t>питании</a:t>
            </a:r>
          </a:p>
          <a:p>
            <a:pPr>
              <a:buNone/>
            </a:pPr>
            <a:r>
              <a:rPr lang="ru-RU" dirty="0" smtClean="0"/>
              <a:t>приводит </a:t>
            </a:r>
            <a:r>
              <a:rPr lang="ru-RU" dirty="0" smtClean="0"/>
              <a:t>к авитаминозу, то есть их </a:t>
            </a:r>
            <a:r>
              <a:rPr lang="ru-RU" dirty="0" smtClean="0"/>
              <a:t>нехватки.</a:t>
            </a:r>
          </a:p>
          <a:p>
            <a:pPr>
              <a:buNone/>
            </a:pPr>
            <a:r>
              <a:rPr lang="ru-RU" dirty="0" smtClean="0"/>
              <a:t>Признаками </a:t>
            </a:r>
            <a:r>
              <a:rPr lang="ru-RU" dirty="0" smtClean="0"/>
              <a:t>его являются: утомляемость, слабость,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апатия</a:t>
            </a:r>
            <a:r>
              <a:rPr lang="ru-RU" dirty="0" smtClean="0"/>
              <a:t>, снижение работоспособности, </a:t>
            </a:r>
            <a:r>
              <a:rPr lang="ru-RU" dirty="0" smtClean="0"/>
              <a:t>падает</a:t>
            </a:r>
          </a:p>
          <a:p>
            <a:pPr>
              <a:buNone/>
            </a:pPr>
            <a:r>
              <a:rPr lang="ru-RU" dirty="0" smtClean="0"/>
              <a:t>сопротивляемость </a:t>
            </a:r>
            <a:r>
              <a:rPr lang="ru-RU" dirty="0" smtClean="0"/>
              <a:t>организма. Известно около </a:t>
            </a:r>
            <a:r>
              <a:rPr lang="ru-RU" dirty="0" smtClean="0"/>
              <a:t>20-ти</a:t>
            </a:r>
          </a:p>
          <a:p>
            <a:pPr>
              <a:buNone/>
            </a:pPr>
            <a:r>
              <a:rPr lang="ru-RU" dirty="0" smtClean="0"/>
              <a:t>видов </a:t>
            </a:r>
            <a:r>
              <a:rPr lang="ru-RU" dirty="0" smtClean="0"/>
              <a:t>витаминов.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poozico.com/wp-content/uploads/2015/09/piramid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103506" cy="59864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Правила здорового питания: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Не ешьте на ночь!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Очень важно в перерывах между основными приемами пищи, особенно длительных, перекусывать (например, яблоко, орешки), чтобы желудок не занимался </a:t>
            </a:r>
            <a:r>
              <a:rPr lang="ru-RU" dirty="0" err="1" smtClean="0"/>
              <a:t>самоперевариванием</a:t>
            </a:r>
            <a:r>
              <a:rPr lang="ru-RU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Научитесь кушать медленно, тщательно пережевывая </a:t>
            </a:r>
            <a:r>
              <a:rPr lang="ru-RU" dirty="0" smtClean="0"/>
              <a:t>пищу.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Не пейте воду во время еды! Она разбавит желудочный сок и замедлит процесс пищеварения.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Сократите употребление соли! </a:t>
            </a:r>
            <a:r>
              <a:rPr lang="ru-RU" dirty="0" err="1" smtClean="0"/>
              <a:t>Досаливание</a:t>
            </a:r>
            <a:r>
              <a:rPr lang="ru-RU" dirty="0" smtClean="0"/>
              <a:t> </a:t>
            </a:r>
            <a:r>
              <a:rPr lang="ru-RU" dirty="0" smtClean="0"/>
              <a:t>приводит к повышенной жажде, задержке излишней воды тканями организма и соответственно повышению артериального давления и отложению солей.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472518" cy="5768997"/>
          </a:xfrm>
        </p:spPr>
        <p:txBody>
          <a:bodyPr>
            <a:normAutofit fontScale="77500" lnSpcReduction="20000"/>
          </a:bodyPr>
          <a:lstStyle/>
          <a:p>
            <a:pPr marL="514350" lvl="0" indent="-514350">
              <a:buNone/>
            </a:pPr>
            <a:r>
              <a:rPr lang="ru-RU" dirty="0" smtClean="0"/>
              <a:t>6.</a:t>
            </a:r>
            <a:r>
              <a:rPr lang="ru-RU" dirty="0" smtClean="0"/>
              <a:t> </a:t>
            </a:r>
            <a:r>
              <a:rPr lang="ru-RU" dirty="0" smtClean="0"/>
              <a:t>      Употребляйте </a:t>
            </a:r>
            <a:r>
              <a:rPr lang="ru-RU" dirty="0" smtClean="0"/>
              <a:t>больше фруктов и овощей! </a:t>
            </a:r>
          </a:p>
          <a:p>
            <a:pPr marL="514350" lvl="0" indent="-514350">
              <a:buNone/>
            </a:pPr>
            <a:r>
              <a:rPr lang="ru-RU" dirty="0" smtClean="0"/>
              <a:t>7. 	Кроме </a:t>
            </a:r>
            <a:r>
              <a:rPr lang="ru-RU" dirty="0" smtClean="0"/>
              <a:t>всего прочего, фрукты и овощи содержат клетчатку, способствующую лучшему опорожнению кишечника, избавлению от «</a:t>
            </a:r>
            <a:r>
              <a:rPr lang="ru-RU" dirty="0" err="1" smtClean="0"/>
              <a:t>зашлакованности</a:t>
            </a:r>
            <a:r>
              <a:rPr lang="ru-RU" dirty="0" smtClean="0"/>
              <a:t>» – постоянной спутницы малоподвижного образа жизни.</a:t>
            </a:r>
          </a:p>
          <a:p>
            <a:pPr marL="514350" lvl="0" indent="-514350">
              <a:buNone/>
            </a:pPr>
            <a:r>
              <a:rPr lang="ru-RU" dirty="0" smtClean="0"/>
              <a:t>8.	Как </a:t>
            </a:r>
            <a:r>
              <a:rPr lang="ru-RU" dirty="0" smtClean="0"/>
              <a:t>часто Вы пьете кефир или другие кисломолочные продукты? Знаете ли Вы, насколько они полезны? Знаете, но далеко не все. Так вот, они необходимы каждому человеку ежедневно, хотя бы 1 </a:t>
            </a:r>
            <a:r>
              <a:rPr lang="ru-RU" dirty="0" smtClean="0"/>
              <a:t>стакан.</a:t>
            </a:r>
            <a:endParaRPr lang="ru-RU" dirty="0" smtClean="0"/>
          </a:p>
          <a:p>
            <a:pPr marL="514350" lvl="0" indent="-514350">
              <a:buNone/>
            </a:pPr>
            <a:r>
              <a:rPr lang="ru-RU" dirty="0" smtClean="0"/>
              <a:t>9.	А </a:t>
            </a:r>
            <a:r>
              <a:rPr lang="ru-RU" dirty="0" smtClean="0"/>
              <a:t>какое место в вашем рационе занимают растительные жиры? Правильнее, если на их долю приходится не менее трети от общего количества </a:t>
            </a:r>
            <a:r>
              <a:rPr lang="ru-RU" dirty="0" smtClean="0"/>
              <a:t>жира.</a:t>
            </a:r>
            <a:endParaRPr lang="ru-RU" dirty="0" smtClean="0"/>
          </a:p>
          <a:p>
            <a:pPr marL="514350" lvl="0" indent="-514350">
              <a:buNone/>
            </a:pPr>
            <a:r>
              <a:rPr lang="ru-RU" dirty="0" smtClean="0"/>
              <a:t>10.	Больше </a:t>
            </a:r>
            <a:r>
              <a:rPr lang="ru-RU" dirty="0" smtClean="0"/>
              <a:t>и чаще включайте в меню морскую рыбу и морепродукты 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Будьте здоровы!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5602" name="Picture 2" descr="https://gruzdev.org/wp-content/uploads/2017/03/Polza-fizicheskih-uprazhnenii--e1489078430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8215338" cy="4107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vse-sekrety.com/_ld/55/55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0306"/>
            <a:ext cx="5357850" cy="4130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Тема классного часа: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«Единственная красота, которую я знаю, </a:t>
            </a:r>
            <a:r>
              <a:rPr lang="ru-RU" sz="5400" b="1" u="sng" dirty="0" smtClean="0">
                <a:latin typeface="Times New Roman" pitchFamily="18" charset="0"/>
                <a:cs typeface="Times New Roman" pitchFamily="18" charset="0"/>
              </a:rPr>
              <a:t>это здоровье»</a:t>
            </a:r>
            <a:endParaRPr lang="ru-RU" sz="5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Важнейшим элементом здорового образа жизни является рациональное питание.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AutoShape 2" descr="https://xn--80aaaffgfl2at4alvkpn.xn--p1ai/img/health_food/wl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s://xn--80aaaffgfl2at4alvkpn.xn--p1ai/img/health_food/wl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https://xn--80aaaffgfl2at4alvkpn.xn--p1ai/img/health_food/wl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33525"/>
            <a:ext cx="493395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eodnna.ru/wp-content/uploads/2015/01/6c03afsolom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933489"/>
            <a:ext cx="5143535" cy="392451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значит для нас питание?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процесс поступления в организм с пищей питательных веществ и их последующее усвоение, необходимое для нормальной жизнедеятельности.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Знакомство с органами пищеварения (схема органов пищеварения):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virtual-doctor.net/images/articles/022child-diges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6357982" cy="54292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488" y="6000768"/>
            <a:ext cx="2000264" cy="8572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>
            <a:off x="4000496" y="5929331"/>
            <a:ext cx="871324" cy="856159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mtdata.ru/u22/photoDC80/20766104296-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929066"/>
            <a:ext cx="7358082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25470"/>
          </a:xfrm>
        </p:spPr>
        <p:txBody>
          <a:bodyPr>
            <a:noAutofit/>
          </a:bodyPr>
          <a:lstStyle/>
          <a:p>
            <a:r>
              <a:rPr lang="ru-RU" sz="4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“Мы едим для того, чтобы жить, а не живем для того, чтобы есть.” </a:t>
            </a:r>
            <a:endParaRPr lang="ru-RU" sz="4000" b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Каким должно быть питание? </a:t>
            </a:r>
          </a:p>
          <a:p>
            <a:pPr marL="514350" indent="-514350">
              <a:buAutoNum type="arabicParenR"/>
            </a:pPr>
            <a:r>
              <a:rPr lang="ru-RU" dirty="0" smtClean="0"/>
              <a:t>регулярным</a:t>
            </a:r>
            <a:r>
              <a:rPr lang="ru-RU" dirty="0" smtClean="0"/>
              <a:t>,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разнообразным</a:t>
            </a:r>
            <a:r>
              <a:rPr lang="ru-RU" dirty="0" smtClean="0"/>
              <a:t>,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полноценным </a:t>
            </a:r>
            <a:r>
              <a:rPr lang="ru-RU" dirty="0" smtClean="0"/>
              <a:t>и сбалансированным по набору жизненно необходимых веществ (белки, жиры, углеводы, витамины, микроэлементы).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Опросник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501122" cy="57864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u="sng" dirty="0" smtClean="0"/>
              <a:t>1. Сколько раз в день вы кушаете?</a:t>
            </a:r>
          </a:p>
          <a:p>
            <a:pPr>
              <a:buNone/>
            </a:pPr>
            <a:r>
              <a:rPr lang="ru-RU" u="sng" dirty="0" smtClean="0"/>
              <a:t>2.Как употребляете первое блюдо?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А </a:t>
            </a:r>
            <a:r>
              <a:rPr lang="ru-RU" dirty="0" smtClean="0">
                <a:solidFill>
                  <a:srgbClr val="00B050"/>
                </a:solidFill>
              </a:rPr>
              <a:t>Ежедневно   	Б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r>
              <a:rPr lang="ru-RU" dirty="0" smtClean="0">
                <a:solidFill>
                  <a:srgbClr val="00B050"/>
                </a:solidFill>
              </a:rPr>
              <a:t>Редко   	В</a:t>
            </a:r>
            <a:r>
              <a:rPr lang="ru-RU" dirty="0" smtClean="0">
                <a:solidFill>
                  <a:srgbClr val="00B050"/>
                </a:solidFill>
              </a:rPr>
              <a:t>. Очень редко</a:t>
            </a:r>
          </a:p>
          <a:p>
            <a:pPr>
              <a:buNone/>
            </a:pPr>
            <a:r>
              <a:rPr lang="ru-RU" u="sng" dirty="0" smtClean="0"/>
              <a:t>3.Часто ли вы кушаете чипсы, хот-доги, </a:t>
            </a:r>
            <a:r>
              <a:rPr lang="ru-RU" u="sng" dirty="0" smtClean="0"/>
              <a:t>пьёте</a:t>
            </a:r>
          </a:p>
          <a:p>
            <a:pPr>
              <a:buNone/>
            </a:pPr>
            <a:r>
              <a:rPr lang="ru-RU" u="sng" dirty="0" smtClean="0"/>
              <a:t>газированные напитки?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А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r>
              <a:rPr lang="ru-RU" dirty="0" smtClean="0">
                <a:solidFill>
                  <a:srgbClr val="00B050"/>
                </a:solidFill>
              </a:rPr>
              <a:t>Часто     	Б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r>
              <a:rPr lang="ru-RU" dirty="0" smtClean="0">
                <a:solidFill>
                  <a:srgbClr val="00B050"/>
                </a:solidFill>
              </a:rPr>
              <a:t>Иногда	В</a:t>
            </a:r>
            <a:r>
              <a:rPr lang="ru-RU" dirty="0" smtClean="0">
                <a:solidFill>
                  <a:srgbClr val="00B050"/>
                </a:solidFill>
              </a:rPr>
              <a:t>. Вообще нет</a:t>
            </a:r>
          </a:p>
          <a:p>
            <a:pPr>
              <a:buNone/>
            </a:pPr>
            <a:r>
              <a:rPr lang="ru-RU" u="sng" dirty="0" smtClean="0"/>
              <a:t>4.Как регулярно на вашем столе присутствует </a:t>
            </a:r>
            <a:r>
              <a:rPr lang="ru-RU" u="sng" dirty="0" smtClean="0"/>
              <a:t>птица,</a:t>
            </a:r>
          </a:p>
          <a:p>
            <a:pPr>
              <a:buNone/>
            </a:pPr>
            <a:r>
              <a:rPr lang="ru-RU" u="sng" dirty="0" smtClean="0"/>
              <a:t>рыба</a:t>
            </a:r>
            <a:r>
              <a:rPr lang="ru-RU" u="sng" dirty="0" smtClean="0"/>
              <a:t>, мясо?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А. </a:t>
            </a:r>
            <a:r>
              <a:rPr lang="ru-RU" dirty="0" smtClean="0">
                <a:solidFill>
                  <a:srgbClr val="00B050"/>
                </a:solidFill>
              </a:rPr>
              <a:t>Регулярно	Б</a:t>
            </a:r>
            <a:r>
              <a:rPr lang="ru-RU" dirty="0" smtClean="0">
                <a:solidFill>
                  <a:srgbClr val="00B050"/>
                </a:solidFill>
              </a:rPr>
              <a:t>.: 2-3 </a:t>
            </a:r>
            <a:r>
              <a:rPr lang="ru-RU" dirty="0" smtClean="0">
                <a:solidFill>
                  <a:srgbClr val="00B050"/>
                </a:solidFill>
              </a:rPr>
              <a:t>р. </a:t>
            </a:r>
            <a:r>
              <a:rPr lang="ru-RU" dirty="0" smtClean="0">
                <a:solidFill>
                  <a:srgbClr val="00B050"/>
                </a:solidFill>
              </a:rPr>
              <a:t>в </a:t>
            </a:r>
            <a:r>
              <a:rPr lang="ru-RU" dirty="0" smtClean="0">
                <a:solidFill>
                  <a:srgbClr val="00B050"/>
                </a:solidFill>
              </a:rPr>
              <a:t>неделю	В</a:t>
            </a:r>
            <a:r>
              <a:rPr lang="ru-RU" dirty="0" smtClean="0">
                <a:solidFill>
                  <a:srgbClr val="00B050"/>
                </a:solidFill>
              </a:rPr>
              <a:t>. Я это не ем.</a:t>
            </a:r>
          </a:p>
          <a:p>
            <a:pPr>
              <a:buNone/>
            </a:pPr>
            <a:r>
              <a:rPr lang="ru-RU" u="sng" dirty="0" smtClean="0"/>
              <a:t>5.Есть ли в вашем ежедневном рационе фрукты, соки?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А. </a:t>
            </a:r>
            <a:r>
              <a:rPr lang="ru-RU" dirty="0" smtClean="0">
                <a:solidFill>
                  <a:srgbClr val="00B050"/>
                </a:solidFill>
              </a:rPr>
              <a:t>Да	Б</a:t>
            </a:r>
            <a:r>
              <a:rPr lang="ru-RU" dirty="0" smtClean="0">
                <a:solidFill>
                  <a:srgbClr val="00B050"/>
                </a:solidFill>
              </a:rPr>
              <a:t>. Есть, но не каждый </a:t>
            </a:r>
            <a:r>
              <a:rPr lang="ru-RU" dirty="0" smtClean="0">
                <a:solidFill>
                  <a:srgbClr val="00B050"/>
                </a:solidFill>
              </a:rPr>
              <a:t>день	В</a:t>
            </a:r>
            <a:r>
              <a:rPr lang="ru-RU" dirty="0" smtClean="0">
                <a:solidFill>
                  <a:srgbClr val="00B050"/>
                </a:solidFill>
              </a:rPr>
              <a:t>. Нет</a:t>
            </a:r>
          </a:p>
          <a:p>
            <a:pPr>
              <a:buNone/>
            </a:pPr>
            <a:r>
              <a:rPr lang="ru-RU" u="sng" dirty="0" smtClean="0"/>
              <a:t>6.Употребляете ли вы ежедневно овощи, салаты?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А. </a:t>
            </a:r>
            <a:r>
              <a:rPr lang="ru-RU" dirty="0" smtClean="0">
                <a:solidFill>
                  <a:srgbClr val="00B050"/>
                </a:solidFill>
              </a:rPr>
              <a:t>Ежедневно	Б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r>
              <a:rPr lang="ru-RU" dirty="0" smtClean="0">
                <a:solidFill>
                  <a:srgbClr val="00B050"/>
                </a:solidFill>
              </a:rPr>
              <a:t>Часто	В</a:t>
            </a:r>
            <a:r>
              <a:rPr lang="ru-RU" dirty="0" smtClean="0">
                <a:solidFill>
                  <a:srgbClr val="00B050"/>
                </a:solidFill>
              </a:rPr>
              <a:t>. Иногда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Правило 1 – Разнообразие.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Каждый </a:t>
            </a:r>
            <a:r>
              <a:rPr lang="ru-RU" dirty="0" smtClean="0"/>
              <a:t>человек должен потреблять в </a:t>
            </a:r>
            <a:r>
              <a:rPr lang="ru-RU" dirty="0" smtClean="0"/>
              <a:t>день</a:t>
            </a:r>
          </a:p>
          <a:p>
            <a:pPr>
              <a:buNone/>
            </a:pPr>
            <a:r>
              <a:rPr lang="ru-RU" dirty="0" smtClean="0"/>
              <a:t>– 80-100г</a:t>
            </a:r>
            <a:r>
              <a:rPr lang="ru-RU" dirty="0" smtClean="0"/>
              <a:t>. белков, </a:t>
            </a:r>
          </a:p>
          <a:p>
            <a:pPr>
              <a:buNone/>
            </a:pPr>
            <a:r>
              <a:rPr lang="ru-RU" dirty="0" smtClean="0"/>
              <a:t>– 80-100 </a:t>
            </a:r>
            <a:r>
              <a:rPr lang="ru-RU" dirty="0" smtClean="0"/>
              <a:t>г. жиров,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– 400-500 </a:t>
            </a:r>
            <a:r>
              <a:rPr lang="ru-RU" dirty="0" smtClean="0"/>
              <a:t>углеводов,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– около </a:t>
            </a:r>
            <a:r>
              <a:rPr lang="ru-RU" dirty="0" smtClean="0"/>
              <a:t>0,2 г. витаминов </a:t>
            </a:r>
          </a:p>
          <a:p>
            <a:pPr>
              <a:buNone/>
            </a:pPr>
            <a:r>
              <a:rPr lang="ru-RU" dirty="0" smtClean="0"/>
              <a:t>– 20 </a:t>
            </a:r>
            <a:r>
              <a:rPr lang="ru-RU" dirty="0" smtClean="0"/>
              <a:t>г. минеральных солей,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– около </a:t>
            </a:r>
            <a:r>
              <a:rPr lang="ru-RU" dirty="0" smtClean="0"/>
              <a:t>2-х литров воды.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0fe/00005f1d-d96191c4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39636"/>
            <a:ext cx="5357818" cy="4018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Жиры это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… не </a:t>
            </a:r>
            <a:r>
              <a:rPr lang="ru-RU" dirty="0" smtClean="0"/>
              <a:t>только масло, сало, маргарин.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Жиры </a:t>
            </a:r>
            <a:r>
              <a:rPr lang="ru-RU" dirty="0" smtClean="0"/>
              <a:t>есть в мясе, яйцах, твёрдых сырах и молочном шоколаде, грецких орехах и арахисе, молоке, печени и рыбе.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423</Words>
  <PresentationFormat>Экран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Тема классного часа: «Единственная красота, которую я знаю, это здоровье»</vt:lpstr>
      <vt:lpstr>Важнейшим элементом здорового образа жизни является рациональное питание.</vt:lpstr>
      <vt:lpstr>Что значит для нас питание? </vt:lpstr>
      <vt:lpstr> Знакомство с органами пищеварения (схема органов пищеварения):</vt:lpstr>
      <vt:lpstr>“Мы едим для того, чтобы жить, а не живем для того, чтобы есть.” </vt:lpstr>
      <vt:lpstr>Опросник:</vt:lpstr>
      <vt:lpstr>Правило 1 – Разнообразие.</vt:lpstr>
      <vt:lpstr>Жиры это …</vt:lpstr>
      <vt:lpstr>Углеводы это… </vt:lpstr>
      <vt:lpstr>Белки…</vt:lpstr>
      <vt:lpstr>Витамины – это…  </vt:lpstr>
      <vt:lpstr>Слайд 13</vt:lpstr>
      <vt:lpstr>Правила здорового питания: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классного часа: «Единственная красота, которую я знаю, это здоровье»</dc:title>
  <dc:creator>User</dc:creator>
  <cp:lastModifiedBy>User</cp:lastModifiedBy>
  <cp:revision>8</cp:revision>
  <dcterms:created xsi:type="dcterms:W3CDTF">2018-11-22T17:01:06Z</dcterms:created>
  <dcterms:modified xsi:type="dcterms:W3CDTF">2018-12-03T14:07:46Z</dcterms:modified>
</cp:coreProperties>
</file>