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7" r:id="rId2"/>
    <p:sldId id="256" r:id="rId3"/>
    <p:sldId id="260" r:id="rId4"/>
    <p:sldId id="261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6" r:id="rId18"/>
    <p:sldId id="277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91" autoAdjust="0"/>
    <p:restoredTop sz="94660"/>
  </p:normalViewPr>
  <p:slideViewPr>
    <p:cSldViewPr>
      <p:cViewPr>
        <p:scale>
          <a:sx n="74" d="100"/>
          <a:sy n="74" d="100"/>
        </p:scale>
        <p:origin x="-1134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5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7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0"/>
          <p:cNvSpPr/>
          <p:nvPr/>
        </p:nvSpPr>
        <p:spPr>
          <a:xfrm>
            <a:off x="990600" y="1017588"/>
            <a:ext cx="7178675" cy="483076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1"/>
          <p:cNvSpPr/>
          <p:nvPr/>
        </p:nvSpPr>
        <p:spPr>
          <a:xfrm>
            <a:off x="990600" y="1009650"/>
            <a:ext cx="7180263" cy="4832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769938" y="701675"/>
            <a:ext cx="566737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7854950" y="749300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88" y="5357813"/>
            <a:ext cx="12144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29DE04-CE2B-429B-A47C-28E4A24C15C9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750" y="5357813"/>
            <a:ext cx="50339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475" y="5357813"/>
            <a:ext cx="554038" cy="3651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248F31A8-5271-421D-8697-0612C429F3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FADB3-B467-4641-A8B6-619BDF3651F7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0F04E-2E75-4C48-8444-A03B267176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0AB98-4518-457D-9FCD-03420CBAA3C6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9BE89-18AD-4214-AB52-93D2714192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2036C-FE50-4B11-BB44-871A1B87B0BA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4F372-85A9-47A7-9E20-8223090293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D6A99-1D35-4321-A5AE-985ED786B66C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DFBE8-9F73-447C-AAD8-5BA3D57E70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99778-C329-4E12-9445-5C3E608FDB77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E33D8-C80E-480E-8088-04DC41B6D6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6E911-BB85-4BAE-AA1D-30E3D64EB984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FE1FA-1BAB-4ABB-9C05-198626F612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FC264-F896-4233-8E57-DC1AE2838508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A9F8D-0E0E-40E8-A09C-7A3F337706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34EA0-6525-4729-A6A1-BAE03B7FF9E9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96BA3-9C21-4049-B53E-C81FE01812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6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8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5"/>
          <p:cNvSpPr/>
          <p:nvPr/>
        </p:nvSpPr>
        <p:spPr>
          <a:xfrm rot="60000">
            <a:off x="4468813" y="604838"/>
            <a:ext cx="3789362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6"/>
          <p:cNvSpPr/>
          <p:nvPr/>
        </p:nvSpPr>
        <p:spPr>
          <a:xfrm rot="60000">
            <a:off x="4471988" y="603250"/>
            <a:ext cx="3787775" cy="5722938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2"/>
          <p:cNvSpPr/>
          <p:nvPr/>
        </p:nvSpPr>
        <p:spPr>
          <a:xfrm rot="21540000">
            <a:off x="749300" y="576263"/>
            <a:ext cx="3789363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3"/>
          <p:cNvSpPr/>
          <p:nvPr/>
        </p:nvSpPr>
        <p:spPr>
          <a:xfrm rot="21540000">
            <a:off x="749300" y="576263"/>
            <a:ext cx="3789363" cy="5721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725" y="293688"/>
            <a:ext cx="566738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80150" y="333375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2063" y="5886450"/>
            <a:ext cx="12128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379B0-DDBA-4CA0-A003-ED4D82B2CFBF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 rot="21540000">
            <a:off x="914400" y="5829300"/>
            <a:ext cx="35226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8088" y="5897563"/>
            <a:ext cx="5540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A94F9-2631-432C-9843-678B06FDD6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6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8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1"/>
          <p:cNvSpPr/>
          <p:nvPr/>
        </p:nvSpPr>
        <p:spPr>
          <a:xfrm rot="21540000">
            <a:off x="749300" y="576263"/>
            <a:ext cx="3789363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2"/>
          <p:cNvSpPr/>
          <p:nvPr/>
        </p:nvSpPr>
        <p:spPr>
          <a:xfrm rot="21540000">
            <a:off x="744538" y="576263"/>
            <a:ext cx="3789362" cy="5721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28"/>
          <p:cNvSpPr/>
          <p:nvPr/>
        </p:nvSpPr>
        <p:spPr>
          <a:xfrm rot="60000">
            <a:off x="4468813" y="604838"/>
            <a:ext cx="3789362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29"/>
          <p:cNvSpPr/>
          <p:nvPr/>
        </p:nvSpPr>
        <p:spPr>
          <a:xfrm rot="60000">
            <a:off x="4464050" y="603250"/>
            <a:ext cx="3789363" cy="5722938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725" y="293688"/>
            <a:ext cx="566738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80150" y="333375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238" y="5888038"/>
            <a:ext cx="12144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E4D22-067B-468B-9035-211587D8EAAF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 rot="21540000">
            <a:off x="914400" y="5830888"/>
            <a:ext cx="33194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850" y="5900738"/>
            <a:ext cx="5540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C2E174-3A99-4841-8F2D-1DEB820539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838" y="574675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838" y="576263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32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544513" y="273050"/>
            <a:ext cx="566737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8115300" y="298450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Title Placeholder 1"/>
          <p:cNvSpPr>
            <a:spLocks noGrp="1"/>
          </p:cNvSpPr>
          <p:nvPr>
            <p:ph type="title"/>
          </p:nvPr>
        </p:nvSpPr>
        <p:spPr bwMode="auto">
          <a:xfrm>
            <a:off x="1095375" y="817563"/>
            <a:ext cx="6964363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63675" y="2119313"/>
            <a:ext cx="6196013" cy="360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775" y="5808663"/>
            <a:ext cx="1212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fld id="{EA7B79B0-0C9F-4052-ABE0-196AC584B927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5808663"/>
            <a:ext cx="5540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800" y="5808663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>
              <a:defRPr/>
            </a:pPr>
            <a:fld id="{3117F8BC-3343-4A22-AAB6-FA2BA4871B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7" r:id="rId2"/>
    <p:sldLayoutId id="2147483766" r:id="rId3"/>
    <p:sldLayoutId id="2147483765" r:id="rId4"/>
    <p:sldLayoutId id="2147483764" r:id="rId5"/>
    <p:sldLayoutId id="2147483763" r:id="rId6"/>
    <p:sldLayoutId id="2147483762" r:id="rId7"/>
    <p:sldLayoutId id="2147483769" r:id="rId8"/>
    <p:sldLayoutId id="2147483770" r:id="rId9"/>
    <p:sldLayoutId id="2147483761" r:id="rId10"/>
    <p:sldLayoutId id="21474837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6446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ru.wikipedia.org/wiki/%D0%9C%D0%B0%D1%81%D1%81%D0%BE%D0%B2%D0%BE%D0%B5_%D0%BF%D0%B5%D1%80%D0%BC%D1%81%D0%BA%D0%BE%D0%B5_%D0%B2%D1%8B%D0%BC%D0%B8%D1%80%D0%B0%D0%BD%D0%B8%D0%B5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Объект 2"/>
          <p:cNvSpPr>
            <a:spLocks noGrp="1"/>
          </p:cNvSpPr>
          <p:nvPr>
            <p:ph idx="1"/>
          </p:nvPr>
        </p:nvSpPr>
        <p:spPr>
          <a:xfrm>
            <a:off x="985838" y="4868863"/>
            <a:ext cx="7191375" cy="1243012"/>
          </a:xfrm>
        </p:spPr>
        <p:txBody>
          <a:bodyPr/>
          <a:lstStyle/>
          <a:p>
            <a:pPr marL="0" indent="0" algn="ctr">
              <a:buFont typeface="Brush Script MT" pitchFamily="66" charset="0"/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выполнил ученик  9 класса СОРОКИН Е.</a:t>
            </a:r>
          </a:p>
          <a:p>
            <a:pPr marL="0" indent="0" algn="ctr">
              <a:buFont typeface="Brush Script MT" pitchFamily="66" charset="0"/>
              <a:buNone/>
            </a:pPr>
            <a:r>
              <a:rPr lang="ru-RU" b="1" smtClean="0">
                <a:solidFill>
                  <a:srgbClr val="002060"/>
                </a:solidFill>
                <a:latin typeface="Comic Sans MS" pitchFamily="66" charset="0"/>
              </a:rPr>
              <a:t>Учитель: ЛИСОВСКАЯ А.А.</a:t>
            </a:r>
            <a:br>
              <a:rPr lang="ru-RU" b="1" smtClean="0">
                <a:solidFill>
                  <a:srgbClr val="002060"/>
                </a:solidFill>
                <a:latin typeface="Comic Sans MS" pitchFamily="66" charset="0"/>
              </a:rPr>
            </a:br>
            <a:endParaRPr lang="ru-RU" b="1" dirty="0" smtClean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55776" y="1556792"/>
            <a:ext cx="48245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ЖИЗНЬ В ПАЛЕОЗОЙСКУЮ ЭРУ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http://elementy.ru/images/news/rhynia_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54100" y="590550"/>
            <a:ext cx="2857500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57819" y="4821835"/>
            <a:ext cx="14494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Риния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56824" y="4821835"/>
            <a:ext cx="20788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Куксония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23556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18150" y="590550"/>
            <a:ext cx="2117725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http://www.sivatherium.narod.ru/library/Vasilkov/pics/pic_057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981075"/>
            <a:ext cx="1984375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303116" y="5013176"/>
            <a:ext cx="20409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Сигиллярия</a:t>
            </a:r>
          </a:p>
        </p:txBody>
      </p:sp>
      <p:pic>
        <p:nvPicPr>
          <p:cNvPr id="24579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1066800"/>
            <a:ext cx="3400425" cy="394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465967" y="5140146"/>
            <a:ext cx="2448272" cy="830997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Древовидный папоротник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67944" y="2780928"/>
            <a:ext cx="432048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Лепидодендроны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</a:endParaRPr>
          </a:p>
        </p:txBody>
      </p:sp>
      <p:pic>
        <p:nvPicPr>
          <p:cNvPr id="25602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412875"/>
            <a:ext cx="2844800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http://www.shvedun.ru/images/fotomacro/tr-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3913" y="2133600"/>
            <a:ext cx="3879850" cy="290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661669" y="5399638"/>
            <a:ext cx="1824186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Трилобиты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71775" y="549275"/>
            <a:ext cx="3600450" cy="768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Животные</a:t>
            </a:r>
          </a:p>
        </p:txBody>
      </p:sp>
      <p:pic>
        <p:nvPicPr>
          <p:cNvPr id="26628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2193925"/>
            <a:ext cx="3446463" cy="308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547664" y="5276527"/>
            <a:ext cx="1656184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Хайкоуихтис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32356" y="4435186"/>
            <a:ext cx="3080010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Мегалограпт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4436961"/>
            <a:ext cx="3226397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Камероцерас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27651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350" y="958850"/>
            <a:ext cx="1873250" cy="303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8400" y="1787525"/>
            <a:ext cx="4524375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18463" y="4077072"/>
            <a:ext cx="3412794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Ракоскорпион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- </a:t>
            </a:r>
            <a:r>
              <a:rPr lang="ru-RU" sz="36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Птериготус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28674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1125538"/>
            <a:ext cx="3938588" cy="279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981075"/>
            <a:ext cx="2271713" cy="374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076056" y="5013176"/>
            <a:ext cx="3240360" cy="86177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Цефаласпис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http://forum.mediaportal.kiev.ua/uploads/post-96699-13366530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692150"/>
            <a:ext cx="2643188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930879" y="2924944"/>
            <a:ext cx="2724977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Артроплевр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29699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3571875"/>
            <a:ext cx="4770437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630849" y="5409256"/>
            <a:ext cx="4150841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Ихтиостега</a:t>
            </a:r>
            <a:endParaRPr lang="ru-RU" sz="4000" dirty="0">
              <a:latin typeface="+mn-lt"/>
            </a:endParaRPr>
          </a:p>
        </p:txBody>
      </p:sp>
      <p:pic>
        <p:nvPicPr>
          <p:cNvPr id="29701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06938" y="631825"/>
            <a:ext cx="3321050" cy="262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004048" y="2881142"/>
            <a:ext cx="3168526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Гинерия</a:t>
            </a:r>
            <a:endParaRPr lang="ru-RU" sz="3600" dirty="0">
              <a:latin typeface="+mn-l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836613"/>
            <a:ext cx="7620000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835696" y="4034665"/>
            <a:ext cx="640871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Петролакозавр</a:t>
            </a:r>
            <a:endParaRPr lang="ru-RU" sz="5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620713"/>
            <a:ext cx="3924300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004048" y="1844824"/>
            <a:ext cx="3816424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Диметродон</a:t>
            </a:r>
            <a:endParaRPr lang="ru-RU" sz="3200" dirty="0">
              <a:latin typeface="+mn-lt"/>
            </a:endParaRPr>
          </a:p>
        </p:txBody>
      </p:sp>
      <p:pic>
        <p:nvPicPr>
          <p:cNvPr id="31747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5125" y="3357563"/>
            <a:ext cx="4275138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971600" y="4365104"/>
            <a:ext cx="252028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Эдафозавр</a:t>
            </a:r>
            <a:endParaRPr lang="ru-RU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Объект 2"/>
          <p:cNvSpPr>
            <a:spLocks noGrp="1"/>
          </p:cNvSpPr>
          <p:nvPr>
            <p:ph idx="1"/>
          </p:nvPr>
        </p:nvSpPr>
        <p:spPr>
          <a:xfrm>
            <a:off x="900113" y="765175"/>
            <a:ext cx="7488237" cy="2592388"/>
          </a:xfrm>
        </p:spPr>
        <p:txBody>
          <a:bodyPr/>
          <a:lstStyle/>
          <a:p>
            <a:pPr marL="0" indent="0">
              <a:buFont typeface="Brush Script MT" pitchFamily="66" charset="0"/>
              <a:buNone/>
            </a:pPr>
            <a:r>
              <a:rPr lang="ru-RU" smtClean="0"/>
              <a:t>Пермский период закончился </a:t>
            </a:r>
            <a:r>
              <a:rPr lang="ru-RU" smtClean="0">
                <a:hlinkClick r:id="rId2" tooltip="Массовое пермское вымирание"/>
              </a:rPr>
              <a:t>пермско-триасовым вымиранием видов</a:t>
            </a:r>
            <a:r>
              <a:rPr lang="ru-RU" smtClean="0"/>
              <a:t>, самым масштабным из всех, какие только знала Земля. Исчезло около 90 % видов морских организмов и 70 % наземных. </a:t>
            </a:r>
          </a:p>
        </p:txBody>
      </p:sp>
      <p:pic>
        <p:nvPicPr>
          <p:cNvPr id="32770" name="Picture 2" descr="http://s001.radikal.ru/i193/1003/d2/4f64cbd97da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3357563"/>
            <a:ext cx="3821113" cy="287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4" descr="http://dinozavrikus.ru/wp-content/uploads/2010/07/vulka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6763" y="3357563"/>
            <a:ext cx="3902075" cy="287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6013" y="1125538"/>
            <a:ext cx="6985000" cy="4606925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Палеозойская эра – крупный период в истории развития земли, следовавшей за архейской или азойской эрой, и предшествовавший мезозойской эре. Отложения палеозойской эры составляют палеозойскую группу слоёв, совокупность которых достигает в некоторых местностях 30000м. мощности, почти в 10 раз превышает мощность мезозойских отложений, что указывает, конечно на весьма значительную её продолжительность. Её началом считают появление организмов, снабженных скелетами, раковинами, панцирями: причем защитные приспособления возникают сразу во многих группах организмов.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>
          <a:xfrm>
            <a:off x="1089025" y="260350"/>
            <a:ext cx="6965950" cy="1203325"/>
          </a:xfrm>
        </p:spPr>
        <p:txBody>
          <a:bodyPr/>
          <a:lstStyle/>
          <a:p>
            <a:r>
              <a:rPr lang="ru-RU" b="1" smtClean="0"/>
              <a:t>Итоги:</a:t>
            </a:r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1412875"/>
            <a:ext cx="7848600" cy="4679950"/>
          </a:xfrm>
        </p:spPr>
        <p:txBody>
          <a:bodyPr rtlCol="0">
            <a:normAutofit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В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палеозое формируются основные группы органического мира. 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В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кембрии появляются организмы с твердым скелетом. 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В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конце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перми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вымерли последние трилобиты, многие древние рыбы. 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В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середине палеозоя жизнь выходит на сушу. 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Растительный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мир шагнул от морских водорослей через травянисто-кустарниковую чахлую растительность к огромным лесным великанам.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25"/>
            <a:ext cx="9144000" cy="8382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/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+mn-lt"/>
              </a:rPr>
              <a:t>Геологические системы палеозоя</a:t>
            </a:r>
            <a:endParaRPr lang="ru-RU" sz="36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088" y="1268413"/>
            <a:ext cx="7416800" cy="1655762"/>
          </a:xfrm>
        </p:spPr>
        <p:txBody>
          <a:bodyPr rtlCol="0">
            <a:normAutofit fontScale="92500" lnSpcReduction="10000"/>
          </a:bodyPr>
          <a:lstStyle/>
          <a:p>
            <a:pPr marL="0" indent="0" fontAlgn="auto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ru-RU" sz="2000" i="1" dirty="0" smtClean="0">
                <a:solidFill>
                  <a:srgbClr val="C00000"/>
                </a:solidFill>
                <a:latin typeface="Comic Sans MS" pitchFamily="66" charset="0"/>
              </a:rPr>
              <a:t>Палеозой включает 6 геологических систем: кембрийскую, ордовикскую, силурийскую, девонскую, каменноугольную и пермскую. Палеозойская эра характеризуется 2 главными эпохами складчатости: калидонской (Великобритания, Скандинавский полуостров, Шпицберген, Казахстан и др.) и герцинский (Центральная Европа, Урал, Аппалачи).</a:t>
            </a:r>
            <a:endParaRPr lang="ru-RU" sz="2000" i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рямоугольник 1"/>
          <p:cNvSpPr>
            <a:spLocks noChangeArrowheads="1"/>
          </p:cNvSpPr>
          <p:nvPr/>
        </p:nvSpPr>
        <p:spPr bwMode="auto">
          <a:xfrm>
            <a:off x="950913" y="815975"/>
            <a:ext cx="33845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Вся суша была сконцентрирована в суперматерике Пангея, который затем раскололся на Лавразию и Гондвану.</a:t>
            </a: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744854"/>
            <a:ext cx="4264025" cy="299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1116013" y="-14288"/>
            <a:ext cx="706278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002060"/>
                </a:solidFill>
                <a:latin typeface="Comic Sans MS" pitchFamily="66" charset="0"/>
              </a:rPr>
              <a:t>Геологические явления</a:t>
            </a:r>
          </a:p>
        </p:txBody>
      </p:sp>
      <p:sp>
        <p:nvSpPr>
          <p:cNvPr id="17413" name="Прямоугольник 5"/>
          <p:cNvSpPr>
            <a:spLocks noChangeArrowheads="1"/>
          </p:cNvSpPr>
          <p:nvPr/>
        </p:nvSpPr>
        <p:spPr bwMode="auto">
          <a:xfrm>
            <a:off x="5183188" y="3605213"/>
            <a:ext cx="3232150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Это привело к созданию большого числа мелких прибрежных районов, пригодных для расселения живых организмов.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1042988" y="476250"/>
            <a:ext cx="6965950" cy="1203325"/>
          </a:xfrm>
        </p:spPr>
        <p:txBody>
          <a:bodyPr/>
          <a:lstStyle/>
          <a:p>
            <a:r>
              <a:rPr lang="ru-RU" sz="3200" smtClean="0">
                <a:solidFill>
                  <a:srgbClr val="C00000"/>
                </a:solidFill>
                <a:latin typeface="Comic Sans MS" pitchFamily="66" charset="0"/>
              </a:rPr>
              <a:t>Палеозойский период с климатической точки зрения</a:t>
            </a:r>
          </a:p>
        </p:txBody>
      </p:sp>
      <p:sp>
        <p:nvSpPr>
          <p:cNvPr id="18434" name="Объект 2"/>
          <p:cNvSpPr>
            <a:spLocks noGrp="1"/>
          </p:cNvSpPr>
          <p:nvPr>
            <p:ph idx="1"/>
          </p:nvPr>
        </p:nvSpPr>
        <p:spPr>
          <a:xfrm>
            <a:off x="827088" y="1700213"/>
            <a:ext cx="3673475" cy="4176712"/>
          </a:xfrm>
        </p:spPr>
        <p:txBody>
          <a:bodyPr/>
          <a:lstStyle/>
          <a:p>
            <a:pPr marL="0" indent="0" algn="ctr">
              <a:buFont typeface="Brush Script MT" pitchFamily="66" charset="0"/>
              <a:buNone/>
            </a:pPr>
            <a:endParaRPr lang="ru-RU" sz="2000" smtClean="0">
              <a:solidFill>
                <a:srgbClr val="002060"/>
              </a:solidFill>
              <a:latin typeface="Comic Sans MS" pitchFamily="66" charset="0"/>
            </a:endParaRPr>
          </a:p>
          <a:p>
            <a:pPr marL="0" indent="0" algn="ctr">
              <a:buFont typeface="Brush Script MT" pitchFamily="66" charset="0"/>
              <a:buNone/>
            </a:pPr>
            <a:endParaRPr lang="ru-RU" sz="2000" smtClean="0">
              <a:solidFill>
                <a:srgbClr val="002060"/>
              </a:solidFill>
              <a:latin typeface="Comic Sans MS" pitchFamily="66" charset="0"/>
            </a:endParaRPr>
          </a:p>
          <a:p>
            <a:pPr marL="0" indent="0" algn="ctr">
              <a:buFont typeface="Brush Script MT" pitchFamily="66" charset="0"/>
              <a:buNone/>
            </a:pPr>
            <a:r>
              <a:rPr lang="ru-RU" sz="2000" smtClean="0">
                <a:solidFill>
                  <a:srgbClr val="002060"/>
                </a:solidFill>
                <a:latin typeface="Comic Sans MS" pitchFamily="66" charset="0"/>
              </a:rPr>
              <a:t>Во времена кембрия климат был умеренный. </a:t>
            </a:r>
          </a:p>
          <a:p>
            <a:pPr marL="0" indent="0" algn="ctr">
              <a:buFont typeface="Brush Script MT" pitchFamily="66" charset="0"/>
              <a:buNone/>
            </a:pPr>
            <a:endParaRPr lang="ru-RU" sz="2000" smtClean="0">
              <a:solidFill>
                <a:srgbClr val="002060"/>
              </a:solidFill>
              <a:latin typeface="Comic Sans MS" pitchFamily="66" charset="0"/>
              <a:cs typeface="Times New Roman" pitchFamily="18" charset="0"/>
            </a:endParaRPr>
          </a:p>
          <a:p>
            <a:pPr marL="0" indent="0" algn="ctr">
              <a:buFont typeface="Brush Script MT" pitchFamily="66" charset="0"/>
              <a:buNone/>
            </a:pPr>
            <a:r>
              <a:rPr lang="ru-RU" sz="2000" smtClean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Для Силурийского периода характерно постепенное развитие засушливости климата.</a:t>
            </a:r>
          </a:p>
          <a:p>
            <a:pPr marL="0" indent="0">
              <a:buFont typeface="Brush Script MT" pitchFamily="66" charset="0"/>
              <a:buNone/>
            </a:pPr>
            <a:endParaRPr lang="ru-RU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689335"/>
            <a:ext cx="3810000" cy="41052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0113" y="620713"/>
            <a:ext cx="7488237" cy="2592387"/>
          </a:xfrm>
        </p:spPr>
        <p:txBody>
          <a:bodyPr rtlCol="0">
            <a:normAutofit fontScale="77500" lnSpcReduction="20000"/>
          </a:bodyPr>
          <a:lstStyle/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000" dirty="0">
                <a:solidFill>
                  <a:srgbClr val="C00000"/>
                </a:solidFill>
                <a:latin typeface="Comic Sans MS" pitchFamily="66" charset="0"/>
              </a:rPr>
              <a:t> К раннему карбону на планете стал господствовать тропический </a:t>
            </a:r>
            <a:r>
              <a:rPr lang="ru-RU" sz="2000" dirty="0" smtClean="0">
                <a:solidFill>
                  <a:srgbClr val="C00000"/>
                </a:solidFill>
                <a:latin typeface="Comic Sans MS" pitchFamily="66" charset="0"/>
              </a:rPr>
              <a:t>и </a:t>
            </a:r>
            <a:r>
              <a:rPr lang="ru-RU" sz="2000" dirty="0">
                <a:solidFill>
                  <a:srgbClr val="C00000"/>
                </a:solidFill>
                <a:latin typeface="Comic Sans MS" pitchFamily="66" charset="0"/>
              </a:rPr>
              <a:t>экваториальный климат</a:t>
            </a:r>
            <a:r>
              <a:rPr lang="ru-RU" sz="2000" dirty="0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000" dirty="0" smtClean="0">
                <a:solidFill>
                  <a:srgbClr val="C00000"/>
                </a:solidFill>
                <a:latin typeface="Comic Sans MS" pitchFamily="66" charset="0"/>
              </a:rPr>
              <a:t>В </a:t>
            </a:r>
            <a:r>
              <a:rPr lang="ru-RU" sz="2000" dirty="0">
                <a:solidFill>
                  <a:srgbClr val="C00000"/>
                </a:solidFill>
                <a:latin typeface="Comic Sans MS" pitchFamily="66" charset="0"/>
              </a:rPr>
              <a:t>результате образования большого суперконтинента </a:t>
            </a:r>
            <a:r>
              <a:rPr lang="ru-RU" sz="2000" dirty="0" err="1">
                <a:solidFill>
                  <a:srgbClr val="C00000"/>
                </a:solidFill>
                <a:latin typeface="Comic Sans MS" pitchFamily="66" charset="0"/>
              </a:rPr>
              <a:t>Пангеи</a:t>
            </a:r>
            <a:r>
              <a:rPr lang="ru-RU" sz="2000" dirty="0">
                <a:solidFill>
                  <a:srgbClr val="C00000"/>
                </a:solidFill>
                <a:latin typeface="Comic Sans MS" pitchFamily="66" charset="0"/>
              </a:rPr>
              <a:t> на больших пространствах временно прекратилось осадкообразование и ограничилась связь экваториальных морских бассейнов с полярными</a:t>
            </a:r>
            <a:r>
              <a:rPr lang="ru-RU" sz="2000" dirty="0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000" dirty="0" smtClean="0">
                <a:solidFill>
                  <a:srgbClr val="C00000"/>
                </a:solidFill>
                <a:latin typeface="Comic Sans MS" pitchFamily="66" charset="0"/>
              </a:rPr>
              <a:t>Эти </a:t>
            </a:r>
            <a:r>
              <a:rPr lang="ru-RU" sz="2000" dirty="0">
                <a:solidFill>
                  <a:srgbClr val="C00000"/>
                </a:solidFill>
                <a:latin typeface="Comic Sans MS" pitchFamily="66" charset="0"/>
              </a:rPr>
              <a:t>процессы привели к наступлению </a:t>
            </a:r>
            <a:r>
              <a:rPr lang="ru-RU" sz="2000" dirty="0" smtClean="0">
                <a:solidFill>
                  <a:srgbClr val="C00000"/>
                </a:solidFill>
                <a:latin typeface="Comic Sans MS" pitchFamily="66" charset="0"/>
              </a:rPr>
              <a:t>похолодания, в результате чего в позднем карбоне и ранней </a:t>
            </a:r>
            <a:r>
              <a:rPr lang="ru-RU" sz="2000" dirty="0" err="1" smtClean="0">
                <a:solidFill>
                  <a:srgbClr val="C00000"/>
                </a:solidFill>
                <a:latin typeface="Comic Sans MS" pitchFamily="66" charset="0"/>
              </a:rPr>
              <a:t>перми</a:t>
            </a:r>
            <a:r>
              <a:rPr lang="ru-RU" sz="2000" dirty="0" smtClean="0">
                <a:solidFill>
                  <a:srgbClr val="C00000"/>
                </a:solidFill>
                <a:latin typeface="Comic Sans MS" pitchFamily="66" charset="0"/>
              </a:rPr>
              <a:t> появился мощный ледниковый щит.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000" dirty="0">
                <a:solidFill>
                  <a:srgbClr val="C00000"/>
                </a:solidFill>
                <a:latin typeface="Comic Sans MS" pitchFamily="66" charset="0"/>
              </a:rPr>
              <a:t>Таким образом, в позднем карбоне и ранней </a:t>
            </a:r>
            <a:r>
              <a:rPr lang="ru-RU" sz="2000" dirty="0" err="1">
                <a:solidFill>
                  <a:srgbClr val="C00000"/>
                </a:solidFill>
                <a:latin typeface="Comic Sans MS" pitchFamily="66" charset="0"/>
              </a:rPr>
              <a:t>перми</a:t>
            </a:r>
            <a:r>
              <a:rPr lang="ru-RU" sz="2000" dirty="0">
                <a:solidFill>
                  <a:srgbClr val="C00000"/>
                </a:solidFill>
                <a:latin typeface="Comic Sans MS" pitchFamily="66" charset="0"/>
              </a:rPr>
              <a:t> происходило становление многих ландшафтно-климатических зон и климатических </a:t>
            </a:r>
            <a:r>
              <a:rPr lang="ru-RU" sz="2000" dirty="0" smtClean="0">
                <a:solidFill>
                  <a:srgbClr val="C00000"/>
                </a:solidFill>
                <a:latin typeface="Comic Sans MS" pitchFamily="66" charset="0"/>
              </a:rPr>
              <a:t>поясов.</a:t>
            </a:r>
          </a:p>
          <a:p>
            <a:pPr marL="0" indent="0" algn="ctr" fontAlgn="auto">
              <a:spcAft>
                <a:spcPts val="0"/>
              </a:spcAft>
              <a:buFont typeface="Brush Script MT" pitchFamily="66" charset="0"/>
              <a:buNone/>
              <a:defRPr/>
            </a:pPr>
            <a:endParaRPr lang="ru-RU" sz="20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19458" name="Picture 2" descr="C:\Users\user\Downloads\105503_original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3213100"/>
            <a:ext cx="7632700" cy="313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88" y="476250"/>
            <a:ext cx="6965950" cy="12033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Палеозойский период с биологической точки зрения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0482" name="Объект 2"/>
          <p:cNvSpPr>
            <a:spLocks noGrp="1"/>
          </p:cNvSpPr>
          <p:nvPr>
            <p:ph idx="1"/>
          </p:nvPr>
        </p:nvSpPr>
        <p:spPr>
          <a:xfrm>
            <a:off x="755650" y="1557338"/>
            <a:ext cx="4103688" cy="4608512"/>
          </a:xfrm>
        </p:spPr>
        <p:txBody>
          <a:bodyPr/>
          <a:lstStyle/>
          <a:p>
            <a:pPr marL="0" indent="0" algn="ctr">
              <a:buFont typeface="Brush Script MT" pitchFamily="66" charset="0"/>
              <a:buNone/>
            </a:pPr>
            <a:endParaRPr lang="ru-RU" smtClean="0">
              <a:solidFill>
                <a:schemeClr val="tx2"/>
              </a:solidFill>
              <a:latin typeface="Comic Sans MS" pitchFamily="66" charset="0"/>
            </a:endParaRPr>
          </a:p>
          <a:p>
            <a:pPr marL="0" indent="0" algn="ctr">
              <a:buFont typeface="Brush Script MT" pitchFamily="66" charset="0"/>
              <a:buNone/>
            </a:pPr>
            <a:r>
              <a:rPr lang="ru-RU" smtClean="0">
                <a:solidFill>
                  <a:schemeClr val="tx2"/>
                </a:solidFill>
                <a:latin typeface="Comic Sans MS" pitchFamily="66" charset="0"/>
              </a:rPr>
              <a:t>В кембрийском периоде основная жизнь была сосредоточена в морях. Организмы заселили все разнообразие доступных мест обитания, вплоть до прибрежного мелководья и, возможно, пресных водоёмов</a:t>
            </a:r>
          </a:p>
        </p:txBody>
      </p:sp>
      <p:pic>
        <p:nvPicPr>
          <p:cNvPr id="20483" name="Picture 2" descr="C:\Users\user\Downloads\pic_0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0175" y="1682750"/>
            <a:ext cx="3200400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550" y="620713"/>
            <a:ext cx="7200900" cy="3313112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Brush Script MT" pitchFamily="66" charset="0"/>
              <a:buNone/>
              <a:defRPr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Освоение суши, как среды обитания, могло начаться во второй половине ордовикского периода, когда содержание кислорода в земной атмосфере достигло 0,1 от современного. Заселение безжизненных прежде материков было длительным процессом, развивавшимся на протяжении </a:t>
            </a:r>
            <a:r>
              <a:rPr lang="ru-RU" sz="2000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ордовика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, силура и девона.</a:t>
            </a:r>
          </a:p>
        </p:txBody>
      </p:sp>
      <p:pic>
        <p:nvPicPr>
          <p:cNvPr id="21506" name="Picture 2" descr="C:\Users\user\Downloads\Выход-животных-из-вод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5488" y="2852738"/>
            <a:ext cx="7734300" cy="349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1116013" y="260350"/>
            <a:ext cx="6964362" cy="1203325"/>
          </a:xfrm>
        </p:spPr>
        <p:txBody>
          <a:bodyPr/>
          <a:lstStyle/>
          <a:p>
            <a:r>
              <a:rPr lang="ru-RU" sz="4800" b="1" smtClean="0"/>
              <a:t>Растения</a:t>
            </a:r>
          </a:p>
        </p:txBody>
      </p:sp>
      <p:pic>
        <p:nvPicPr>
          <p:cNvPr id="22530" name="Picture 2" descr="http://rybafish.umclidet.com/wp-content/uploads/L5-32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21238" y="1196975"/>
            <a:ext cx="3563937" cy="283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40052" y="4350285"/>
            <a:ext cx="312738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Красные известковые водоросли</a:t>
            </a:r>
          </a:p>
        </p:txBody>
      </p:sp>
      <p:pic>
        <p:nvPicPr>
          <p:cNvPr id="22532" name="Picture 2" descr="http://forumimage.ru/uploads/20110803/13123456886100483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775" y="3281363"/>
            <a:ext cx="4032250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262491" y="2162473"/>
            <a:ext cx="2986625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Зелёные</a:t>
            </a:r>
            <a:r>
              <a:rPr lang="ru-RU" sz="2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 </a:t>
            </a:r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водоросли</a:t>
            </a:r>
            <a:endParaRPr lang="ru-RU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215</TotalTime>
  <Words>465</Words>
  <Application>Microsoft Office PowerPoint</Application>
  <PresentationFormat>Экран (4:3)</PresentationFormat>
  <Paragraphs>52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Кнопка</vt:lpstr>
      <vt:lpstr>Презентация PowerPoint</vt:lpstr>
      <vt:lpstr>Презентация PowerPoint</vt:lpstr>
      <vt:lpstr> Геологические системы палеозоя</vt:lpstr>
      <vt:lpstr>Презентация PowerPoint</vt:lpstr>
      <vt:lpstr>Палеозойский период с климатической точки зрения</vt:lpstr>
      <vt:lpstr>Презентация PowerPoint</vt:lpstr>
      <vt:lpstr>Палеозойский период с биологической точки зрения</vt:lpstr>
      <vt:lpstr>Презентация PowerPoint</vt:lpstr>
      <vt:lpstr>Растения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Итоги: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Школа</cp:lastModifiedBy>
  <cp:revision>18</cp:revision>
  <dcterms:created xsi:type="dcterms:W3CDTF">2013-04-03T19:18:05Z</dcterms:created>
  <dcterms:modified xsi:type="dcterms:W3CDTF">2019-12-08T20:55:28Z</dcterms:modified>
</cp:coreProperties>
</file>