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5" r:id="rId3"/>
    <p:sldMasterId id="2147483690" r:id="rId4"/>
  </p:sldMasterIdLst>
  <p:sldIdLst>
    <p:sldId id="256" r:id="rId5"/>
    <p:sldId id="268" r:id="rId6"/>
    <p:sldId id="269" r:id="rId7"/>
    <p:sldId id="270" r:id="rId8"/>
    <p:sldId id="271" r:id="rId9"/>
    <p:sldId id="282" r:id="rId10"/>
    <p:sldId id="273" r:id="rId11"/>
    <p:sldId id="276" r:id="rId12"/>
    <p:sldId id="278" r:id="rId13"/>
    <p:sldId id="279" r:id="rId14"/>
    <p:sldId id="280" r:id="rId15"/>
    <p:sldId id="28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0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0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://www.playcast.ru/uploads/2017/12/11/2410692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416" y="23813"/>
            <a:ext cx="4486589" cy="3743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" y="0"/>
            <a:ext cx="1622959" cy="315070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8650" y="1122363"/>
            <a:ext cx="78867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650" y="3602038"/>
            <a:ext cx="78867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37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://www.playcast.ru/uploads/2017/12/11/2410692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56" y="4330999"/>
            <a:ext cx="3028949" cy="2527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2715" y="-11361"/>
            <a:ext cx="1854605" cy="1152708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" y="0"/>
            <a:ext cx="1622959" cy="315070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167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6813" y="3516"/>
            <a:ext cx="884071" cy="54948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7527" y="-11699"/>
            <a:ext cx="884071" cy="54948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8241" y="-9197"/>
            <a:ext cx="884071" cy="54948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8955" y="0"/>
            <a:ext cx="884071" cy="54948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9670" y="3048"/>
            <a:ext cx="884071" cy="54948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146" y="168414"/>
            <a:ext cx="1203140" cy="2335696"/>
          </a:xfrm>
          <a:prstGeom prst="rect">
            <a:avLst/>
          </a:prstGeom>
        </p:spPr>
      </p:pic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199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530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4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7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9463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6854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534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420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6525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3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4076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3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4355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70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0524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0CD28-F9BB-41EE-AB8A-E472E6EE318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28F03-1D97-4DFE-9ACE-10F513F4F33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7821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://www.playcast.ru/uploads/2017/12/11/2410692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415" y="23813"/>
            <a:ext cx="4486589" cy="3743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" y="0"/>
            <a:ext cx="1622959" cy="315070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8650" y="1122363"/>
            <a:ext cx="78867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650" y="3602038"/>
            <a:ext cx="78867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371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://www.playcast.ru/uploads/2017/12/11/2410692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55" y="4330997"/>
            <a:ext cx="3028949" cy="2527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2714" y="-11361"/>
            <a:ext cx="1854605" cy="1152708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" y="0"/>
            <a:ext cx="1622959" cy="315070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167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6812" y="3516"/>
            <a:ext cx="884071" cy="54948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7526" y="-11699"/>
            <a:ext cx="884071" cy="54948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8240" y="-9197"/>
            <a:ext cx="884071" cy="54948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8954" y="0"/>
            <a:ext cx="884071" cy="54948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9669" y="3048"/>
            <a:ext cx="884071" cy="54948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146" y="168414"/>
            <a:ext cx="1203140" cy="2335696"/>
          </a:xfrm>
          <a:prstGeom prst="rect">
            <a:avLst/>
          </a:prstGeom>
        </p:spPr>
      </p:pic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1995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530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9463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6854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534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4202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6525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4076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43559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704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0524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0CD28-F9BB-41EE-AB8A-E472E6EE318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28F03-1D97-4DFE-9ACE-10F513F4F33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782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://www.playcast.ru/uploads/2017/12/11/2410692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413" y="23813"/>
            <a:ext cx="4486589" cy="3743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0"/>
            <a:ext cx="1622959" cy="315070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8650" y="1122363"/>
            <a:ext cx="78867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650" y="3602038"/>
            <a:ext cx="78867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3718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://www.playcast.ru/uploads/2017/12/11/2410692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53" y="4330993"/>
            <a:ext cx="3028949" cy="2527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2712" y="-11361"/>
            <a:ext cx="1854605" cy="1152708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0"/>
            <a:ext cx="1622959" cy="315070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167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6810" y="3516"/>
            <a:ext cx="884071" cy="54948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7524" y="-11699"/>
            <a:ext cx="884071" cy="54948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8238" y="-9197"/>
            <a:ext cx="884071" cy="54948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8952" y="0"/>
            <a:ext cx="884071" cy="54948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9667" y="3048"/>
            <a:ext cx="884071" cy="54948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146" y="168414"/>
            <a:ext cx="1203140" cy="2335696"/>
          </a:xfrm>
          <a:prstGeom prst="rect">
            <a:avLst/>
          </a:prstGeom>
        </p:spPr>
      </p:pic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1995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5300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43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8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94639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6854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534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4202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6525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40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43559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7043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0524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0CD28-F9BB-41EE-AB8A-E472E6EE318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28F03-1D97-4DFE-9ACE-10F513F4F33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782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6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pn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23" Type="http://schemas.openxmlformats.org/officeDocument/2006/relationships/image" Target="../media/image8.png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28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1.pn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23" Type="http://schemas.openxmlformats.org/officeDocument/2006/relationships/image" Target="../media/image8.png"/><Relationship Id="rId10" Type="http://schemas.openxmlformats.org/officeDocument/2006/relationships/slideLayout" Target="../slideLayouts/slideLayout35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42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41.xml"/><Relationship Id="rId16" Type="http://schemas.openxmlformats.org/officeDocument/2006/relationships/image" Target="../media/image1.pn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theme" Target="../theme/theme4.xml"/><Relationship Id="rId23" Type="http://schemas.openxmlformats.org/officeDocument/2006/relationships/image" Target="../media/image8.png"/><Relationship Id="rId10" Type="http://schemas.openxmlformats.org/officeDocument/2006/relationships/slideLayout" Target="../slideLayouts/slideLayout49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Relationship Id="rId22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 shadeToTitle="1">
        <a:blipFill dpi="0" rotWithShape="1">
          <a:blip r:embed="rId1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853679"/>
          </a:xfrm>
          <a:prstGeom prst="rect">
            <a:avLst/>
          </a:prstGeom>
          <a:effectLst>
            <a:softEdge rad="431800"/>
          </a:effectLst>
        </p:spPr>
      </p:pic>
      <p:pic>
        <p:nvPicPr>
          <p:cNvPr id="39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18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6968" y="4193848"/>
            <a:ext cx="480638" cy="733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9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2196" y="1690222"/>
            <a:ext cx="505415" cy="140759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2561" y="5795036"/>
            <a:ext cx="1710214" cy="106296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2523" y="5796476"/>
            <a:ext cx="1707898" cy="1061524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9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55" y="760179"/>
            <a:ext cx="501659" cy="1397135"/>
          </a:xfrm>
          <a:prstGeom prst="rect">
            <a:avLst/>
          </a:prstGeom>
        </p:spPr>
      </p:pic>
      <p:pic>
        <p:nvPicPr>
          <p:cNvPr id="20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1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683" y="6013352"/>
            <a:ext cx="426980" cy="65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8427" y="96306"/>
            <a:ext cx="434993" cy="663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686" y="4329512"/>
            <a:ext cx="391745" cy="59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40" y="3305721"/>
            <a:ext cx="510893" cy="77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1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50" y="160338"/>
            <a:ext cx="426980" cy="65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1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43" y="2380982"/>
            <a:ext cx="426980" cy="65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5574" y="5412704"/>
            <a:ext cx="448857" cy="685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09.12.2019</a:t>
            </a:fld>
            <a:endParaRPr lang="ru-RU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6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8184874" y="6664995"/>
            <a:ext cx="9313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7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© Полшкова В.В., </a:t>
            </a:r>
            <a:r>
              <a:rPr lang="ru-RU" sz="700" dirty="0" smtClea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</a:t>
            </a:r>
            <a:r>
              <a:rPr lang="en-US" sz="700" dirty="0" smtClea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endParaRPr lang="ru-RU" sz="7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7" name="AutoShape 2" descr="Картинки по запросу маски для фотошопа png"/>
          <p:cNvSpPr>
            <a:spLocks noChangeAspect="1" noChangeArrowheads="1"/>
          </p:cNvSpPr>
          <p:nvPr userDrawn="1"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pic>
        <p:nvPicPr>
          <p:cNvPr id="15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1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2735" y="6159781"/>
            <a:ext cx="426980" cy="65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0443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 shadeToTitle="1">
        <a:blipFill dpi="0" rotWithShape="1">
          <a:blip r:embed="rId1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853679"/>
          </a:xfrm>
          <a:prstGeom prst="rect">
            <a:avLst/>
          </a:prstGeom>
          <a:effectLst>
            <a:softEdge rad="431800"/>
          </a:effectLst>
        </p:spPr>
      </p:pic>
      <p:pic>
        <p:nvPicPr>
          <p:cNvPr id="39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18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6968" y="4193848"/>
            <a:ext cx="480638" cy="733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9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2195" y="1690220"/>
            <a:ext cx="505415" cy="140759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2561" y="5795036"/>
            <a:ext cx="1710214" cy="106296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2523" y="5796476"/>
            <a:ext cx="1707898" cy="1061524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9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54" y="760177"/>
            <a:ext cx="501659" cy="1397135"/>
          </a:xfrm>
          <a:prstGeom prst="rect">
            <a:avLst/>
          </a:prstGeom>
        </p:spPr>
      </p:pic>
      <p:pic>
        <p:nvPicPr>
          <p:cNvPr id="20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1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683" y="6013352"/>
            <a:ext cx="426980" cy="65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8426" y="96306"/>
            <a:ext cx="434993" cy="663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685" y="4329512"/>
            <a:ext cx="391745" cy="59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39" y="3305721"/>
            <a:ext cx="510893" cy="77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1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50" y="160338"/>
            <a:ext cx="426980" cy="65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1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43" y="2380982"/>
            <a:ext cx="426980" cy="65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5574" y="5412704"/>
            <a:ext cx="448857" cy="685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09.12.2019</a:t>
            </a:fld>
            <a:endParaRPr lang="ru-RU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8184874" y="6664993"/>
            <a:ext cx="9313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7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© Полшкова В.В., </a:t>
            </a:r>
            <a:r>
              <a:rPr lang="ru-RU" sz="700" dirty="0" smtClea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</a:t>
            </a:r>
            <a:r>
              <a:rPr lang="en-US" sz="700" dirty="0" smtClea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endParaRPr lang="ru-RU" sz="7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7" name="AutoShape 2" descr="Картинки по запросу маски для фотошопа png"/>
          <p:cNvSpPr>
            <a:spLocks noChangeAspect="1" noChangeArrowheads="1"/>
          </p:cNvSpPr>
          <p:nvPr userDrawn="1"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pic>
        <p:nvPicPr>
          <p:cNvPr id="15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1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2735" y="6159781"/>
            <a:ext cx="426980" cy="65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0443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 shadeToTitle="1">
        <a:blipFill dpi="0" rotWithShape="1">
          <a:blip r:embed="rId1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853679"/>
          </a:xfrm>
          <a:prstGeom prst="rect">
            <a:avLst/>
          </a:prstGeom>
          <a:effectLst>
            <a:softEdge rad="431800"/>
          </a:effectLst>
        </p:spPr>
      </p:pic>
      <p:pic>
        <p:nvPicPr>
          <p:cNvPr id="39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18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6968" y="4193848"/>
            <a:ext cx="480638" cy="733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9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2193" y="1690216"/>
            <a:ext cx="505415" cy="140759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2561" y="5795036"/>
            <a:ext cx="1710214" cy="106296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2523" y="5796476"/>
            <a:ext cx="1707898" cy="1061524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9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52" y="760173"/>
            <a:ext cx="501659" cy="1397135"/>
          </a:xfrm>
          <a:prstGeom prst="rect">
            <a:avLst/>
          </a:prstGeom>
        </p:spPr>
      </p:pic>
      <p:pic>
        <p:nvPicPr>
          <p:cNvPr id="20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1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683" y="6013352"/>
            <a:ext cx="426980" cy="65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8424" y="96306"/>
            <a:ext cx="434993" cy="663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683" y="4329512"/>
            <a:ext cx="391745" cy="59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37" y="3305721"/>
            <a:ext cx="510893" cy="77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1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50" y="160338"/>
            <a:ext cx="426980" cy="65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1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43" y="2380982"/>
            <a:ext cx="426980" cy="65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5574" y="5412704"/>
            <a:ext cx="448857" cy="685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3A5F2145-156A-42FF-BB80-E8D664DB7725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09.12.2019</a:t>
            </a:fld>
            <a:endParaRPr lang="ru-RU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7933B086-ECE1-477D-A8D4-2F30CBE9B086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 panose="020F050202020403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8184874" y="6664989"/>
            <a:ext cx="9313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70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© Полшкова В.В., </a:t>
            </a:r>
            <a:r>
              <a:rPr lang="ru-RU" sz="700" dirty="0" smtClea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</a:t>
            </a:r>
            <a:r>
              <a:rPr lang="en-US" sz="700" dirty="0" smtClea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endParaRPr lang="ru-RU" sz="7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7" name="AutoShape 2" descr="Картинки по запросу маски для фотошопа png"/>
          <p:cNvSpPr>
            <a:spLocks noChangeAspect="1" noChangeArrowheads="1"/>
          </p:cNvSpPr>
          <p:nvPr userDrawn="1"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pic>
        <p:nvPicPr>
          <p:cNvPr id="15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1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2735" y="6159781"/>
            <a:ext cx="426980" cy="651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0443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1187624" y="1122363"/>
            <a:ext cx="7327726" cy="2387600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Open Sans"/>
              </a:rPr>
              <a:t>Зимние изменения в природе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17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70904" y="3602038"/>
            <a:ext cx="6244446" cy="1655762"/>
          </a:xfrm>
        </p:spPr>
        <p:txBody>
          <a:bodyPr/>
          <a:lstStyle/>
          <a:p>
            <a:r>
              <a:rPr lang="ru-RU" dirty="0" smtClean="0"/>
              <a:t>Учитель начальных классов МБОУ СОШ № 3 </a:t>
            </a:r>
          </a:p>
          <a:p>
            <a:r>
              <a:rPr lang="ru-RU" dirty="0" err="1" smtClean="0"/>
              <a:t>Маланюк</a:t>
            </a:r>
            <a:r>
              <a:rPr lang="ru-RU" dirty="0" smtClean="0"/>
              <a:t> </a:t>
            </a:r>
            <a:r>
              <a:rPr lang="ru-RU" smtClean="0"/>
              <a:t>Ирина Анатольевна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240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>
              <a:solidFill>
                <a:srgbClr val="000000"/>
              </a:solidFill>
              <a:latin typeface="Open Sans"/>
            </a:endParaRPr>
          </a:p>
          <a:p>
            <a:endParaRPr lang="ru-RU" b="1" i="0" dirty="0">
              <a:solidFill>
                <a:srgbClr val="000000"/>
              </a:solidFill>
              <a:effectLst/>
              <a:latin typeface="Open San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0000"/>
                </a:solidFill>
                <a:latin typeface="Open Sans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Open Sans"/>
              </a:rPr>
            </a:br>
            <a:r>
              <a:rPr lang="ru-RU" sz="3100" b="1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sz="3100" b="1" dirty="0">
                <a:solidFill>
                  <a:srgbClr val="000000"/>
                </a:solidFill>
                <a:latin typeface="Open Sans"/>
              </a:rPr>
            </a:br>
            <a:r>
              <a:rPr lang="ru-RU" sz="3100" b="1" dirty="0" smtClean="0">
                <a:solidFill>
                  <a:srgbClr val="000000"/>
                </a:solidFill>
                <a:latin typeface="Open Sans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Open Sans"/>
              </a:rPr>
            </a:br>
            <a:r>
              <a:rPr lang="ru-RU" sz="3100" b="1" dirty="0" smtClean="0">
                <a:solidFill>
                  <a:srgbClr val="000000"/>
                </a:solidFill>
                <a:latin typeface="Open Sans"/>
              </a:rPr>
              <a:t>Шерсть </a:t>
            </a:r>
            <a:r>
              <a:rPr lang="ru-RU" sz="3100" b="1" dirty="0">
                <a:solidFill>
                  <a:srgbClr val="000000"/>
                </a:solidFill>
                <a:latin typeface="Open Sans"/>
              </a:rPr>
              <a:t>у зверей зимой становится гуще и теплее, а у зайца-беляка зимой она меняет цвет и становится белой. На белом снегу его заметить трудно.</a:t>
            </a:r>
            <a:r>
              <a:rPr lang="ru-RU" b="1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b="1" dirty="0">
                <a:solidFill>
                  <a:srgbClr val="000000"/>
                </a:solidFill>
                <a:latin typeface="Open Sans"/>
              </a:rPr>
            </a:br>
            <a:r>
              <a:rPr lang="ru-RU" b="1" dirty="0">
                <a:solidFill>
                  <a:srgbClr val="000000"/>
                </a:solidFill>
                <a:latin typeface="Open Sans"/>
              </a:rPr>
              <a:t> </a:t>
            </a:r>
            <a:br>
              <a:rPr lang="ru-RU" b="1" dirty="0">
                <a:solidFill>
                  <a:srgbClr val="000000"/>
                </a:solidFill>
                <a:latin typeface="Open Sans"/>
              </a:rPr>
            </a:br>
            <a:endParaRPr lang="ru-RU" dirty="0"/>
          </a:p>
        </p:txBody>
      </p:sp>
      <p:pic>
        <p:nvPicPr>
          <p:cNvPr id="14338" name="Picture 2" descr="F:\Я Класс\Зимние изменения\02-07-2019 13-34-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03900"/>
            <a:ext cx="6286500" cy="446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4129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0000"/>
                </a:solidFill>
                <a:latin typeface="Open Sans"/>
              </a:rPr>
              <a:t>Вход в медвежью берлогу</a:t>
            </a:r>
            <a:endParaRPr lang="ru-RU" dirty="0"/>
          </a:p>
        </p:txBody>
      </p:sp>
      <p:pic>
        <p:nvPicPr>
          <p:cNvPr id="15362" name="Picture 2" descr="F:\Я Класс\Зимние изменения\01-07-2019 01-33-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5962650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4869160"/>
            <a:ext cx="77048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Медведи зимой впадают в спячку. Они готовят себе берлогу — яму, выкопанную где-нибудь под корнями дерева. Ложатся головой к лазу и спят. В это время медведи пищи не употребляют, а живут за счёт накопленного жира.</a:t>
            </a:r>
          </a:p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 </a:t>
            </a:r>
            <a:endParaRPr lang="ru-RU" b="1" i="0" dirty="0">
              <a:solidFill>
                <a:srgbClr val="000000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821916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36712"/>
            <a:ext cx="7920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Спят зимой в укрытиях также ежи и барсуки.</a:t>
            </a:r>
          </a:p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 </a:t>
            </a:r>
          </a:p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Многие звери (волки, лисы, зайцы, лоси) запасов себе не делают, на зиму не засыпают. Им приходится постоянно искать себе корм.</a:t>
            </a:r>
          </a:p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 </a:t>
            </a:r>
            <a:endParaRPr lang="ru-RU" b="1" i="0" dirty="0">
              <a:solidFill>
                <a:srgbClr val="000000"/>
              </a:solidFill>
              <a:effectLst/>
              <a:latin typeface="Open Sans"/>
            </a:endParaRPr>
          </a:p>
        </p:txBody>
      </p:sp>
      <p:pic>
        <p:nvPicPr>
          <p:cNvPr id="16386" name="Picture 2" descr="F:\Я Класс\Зимние изменения\02-07-2019 13-38-39-w6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88996"/>
            <a:ext cx="6486525" cy="3516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6093296"/>
            <a:ext cx="54726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Open Sans"/>
              </a:rPr>
              <a:t>Лось объедает ветки кустарников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3517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Open Sans"/>
              </a:rPr>
              <a:t> Как зимуют растения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620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77768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Живые организмы заранее готовятся к зиме.</a:t>
            </a:r>
          </a:p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  </a:t>
            </a:r>
          </a:p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Рост растений зимой прекращается. Лиственные деревья и кустарники ещё осенью сбрасывают листву. Их голые ветки укрыты толстым слоем снега.</a:t>
            </a:r>
          </a:p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 </a:t>
            </a:r>
          </a:p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На многих растениях на зиму остаются плоды с семенами.</a:t>
            </a:r>
            <a:endParaRPr lang="ru-RU" b="1" i="0" dirty="0">
              <a:solidFill>
                <a:srgbClr val="000000"/>
              </a:solidFill>
              <a:effectLst/>
              <a:latin typeface="Open Sans"/>
            </a:endParaRPr>
          </a:p>
        </p:txBody>
      </p:sp>
      <p:pic>
        <p:nvPicPr>
          <p:cNvPr id="8194" name="Picture 2" descr="F:\Я Класс\Зимние изменения\02-07-2019 14-09-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87178"/>
            <a:ext cx="3600400" cy="2909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5661248"/>
            <a:ext cx="3672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Open Sans"/>
              </a:rPr>
              <a:t>Плоды рябины</a:t>
            </a:r>
            <a:endParaRPr lang="ru-RU" b="1" dirty="0">
              <a:solidFill>
                <a:srgbClr val="000000"/>
              </a:solidFill>
              <a:latin typeface="Open Sans"/>
            </a:endParaRPr>
          </a:p>
          <a:p>
            <a:r>
              <a:rPr lang="ru-RU" b="1" i="1" dirty="0">
                <a:solidFill>
                  <a:srgbClr val="000000"/>
                </a:solidFill>
                <a:latin typeface="Open Sans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Open Sans"/>
              </a:rPr>
              <a:t> </a:t>
            </a:r>
            <a:endParaRPr lang="ru-RU" b="1" i="0" dirty="0">
              <a:solidFill>
                <a:srgbClr val="000000"/>
              </a:solidFill>
              <a:effectLst/>
              <a:latin typeface="Open San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5589241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Open Sans"/>
              </a:rPr>
              <a:t>Плоды клёна</a:t>
            </a:r>
            <a:endParaRPr lang="ru-RU" b="1" dirty="0">
              <a:solidFill>
                <a:srgbClr val="000000"/>
              </a:solidFill>
              <a:latin typeface="Open Sans"/>
            </a:endParaRPr>
          </a:p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 </a:t>
            </a:r>
            <a:endParaRPr lang="ru-RU" b="1" i="0" dirty="0">
              <a:solidFill>
                <a:srgbClr val="000000"/>
              </a:solidFill>
              <a:effectLst/>
              <a:latin typeface="Open Sans"/>
            </a:endParaRPr>
          </a:p>
        </p:txBody>
      </p:sp>
      <p:pic>
        <p:nvPicPr>
          <p:cNvPr id="8195" name="Picture 3" descr="F:\Я Класс\Зимние изменения\02-07-2019 14-05-52-w4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040" y="2507997"/>
            <a:ext cx="3964384" cy="2888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75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7416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А вот хвойные деревья и кустарники зимуют с зелёными листьями-хвоинками. В их шишках в это время созревают семена.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5805264"/>
            <a:ext cx="46805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>
              <a:solidFill>
                <a:srgbClr val="000000"/>
              </a:solidFill>
              <a:latin typeface="Open Sans"/>
            </a:endParaRPr>
          </a:p>
          <a:p>
            <a:r>
              <a:rPr lang="ru-RU" b="1" i="1" dirty="0" smtClean="0">
                <a:solidFill>
                  <a:srgbClr val="000000"/>
                </a:solidFill>
                <a:latin typeface="Open Sans"/>
              </a:rPr>
              <a:t>Шишки </a:t>
            </a:r>
            <a:r>
              <a:rPr lang="ru-RU" b="1" i="1" dirty="0">
                <a:solidFill>
                  <a:srgbClr val="000000"/>
                </a:solidFill>
                <a:latin typeface="Open Sans"/>
              </a:rPr>
              <a:t>ели</a:t>
            </a:r>
            <a:endParaRPr lang="ru-RU" dirty="0"/>
          </a:p>
        </p:txBody>
      </p:sp>
      <p:pic>
        <p:nvPicPr>
          <p:cNvPr id="9218" name="Picture 2" descr="F:\Я Класс\Зимние изменения\02-07-2019 14-16-26-w400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48880"/>
            <a:ext cx="424847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1965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Некоторые травянистые растения зимуют под снегом. Снег для них — как тёплое одеяло. Он надёжно укрывает и защищает от холода зелёные побеги злаков, земляники, копытня и других растений.</a:t>
            </a:r>
            <a:endParaRPr lang="ru-RU" dirty="0"/>
          </a:p>
        </p:txBody>
      </p:sp>
      <p:pic>
        <p:nvPicPr>
          <p:cNvPr id="10242" name="Picture 2" descr="F:\Я Класс\Зимние изменения\02-07-2019 14-18-45-w7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21017"/>
            <a:ext cx="5834410" cy="3864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608" y="5805264"/>
            <a:ext cx="58344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Open Sans"/>
              </a:rPr>
              <a:t>Озимая пшеница под снегом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9153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 font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rgbClr val="000000"/>
                </a:solidFill>
                <a:latin typeface="inherit"/>
                <a:ea typeface="+mn-ea"/>
                <a:cs typeface="+mn-cs"/>
              </a:rPr>
              <a:t> </a:t>
            </a:r>
            <a:r>
              <a:rPr lang="ru-RU" sz="4400" dirty="0">
                <a:solidFill>
                  <a:srgbClr val="000000"/>
                </a:solidFill>
                <a:latin typeface="inherit"/>
                <a:ea typeface="+mn-ea"/>
                <a:cs typeface="+mn-cs"/>
              </a:rPr>
              <a:t>Как зимуют животные</a:t>
            </a:r>
            <a:br>
              <a:rPr lang="ru-RU" sz="4400" dirty="0">
                <a:solidFill>
                  <a:srgbClr val="000000"/>
                </a:solidFill>
                <a:latin typeface="inherit"/>
                <a:ea typeface="+mn-ea"/>
                <a:cs typeface="+mn-cs"/>
              </a:rPr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564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51344"/>
            <a:ext cx="741682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Зимой холодно. Глубокий снег укрывает землю и деревья. Животным трудно найти корм.</a:t>
            </a:r>
          </a:p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 </a:t>
            </a:r>
          </a:p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Зимой не увидишь насекомых. Они боятся мороза и на зиму прячутся в укрытия.</a:t>
            </a:r>
          </a:p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 </a:t>
            </a:r>
          </a:p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Большинство птиц осенью улетают в тёплые края. Но сороки, вороны, воробьи, синицы, дятлы, клесты остаются зимовать.</a:t>
            </a:r>
          </a:p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 </a:t>
            </a:r>
          </a:p>
          <a:p>
            <a:r>
              <a:rPr lang="ru-RU" b="1" dirty="0">
                <a:solidFill>
                  <a:srgbClr val="000000"/>
                </a:solidFill>
                <a:latin typeface="Open Sans"/>
              </a:rPr>
              <a:t>У зимующих птиц тёплое оперенье, и им не страшны морозы. Питаются птицы семенами и ягодами. А клесты в самые морозы выводят птенцов и кормят их еловыми и сосновыми семенами.</a:t>
            </a:r>
            <a:endParaRPr lang="ru-RU" b="1" i="0" dirty="0">
              <a:solidFill>
                <a:srgbClr val="000000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893222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0000"/>
                </a:solidFill>
                <a:latin typeface="Open Sans"/>
              </a:rPr>
              <a:t>Клёст кормит птенцов</a:t>
            </a:r>
            <a:r>
              <a:rPr lang="ru-RU" b="1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b="1" dirty="0">
                <a:solidFill>
                  <a:srgbClr val="000000"/>
                </a:solidFill>
                <a:latin typeface="Open Sans"/>
              </a:rPr>
            </a:br>
            <a:r>
              <a:rPr lang="ru-RU" b="1" dirty="0">
                <a:solidFill>
                  <a:srgbClr val="000000"/>
                </a:solidFill>
                <a:latin typeface="Open Sans"/>
              </a:rPr>
              <a:t> </a:t>
            </a:r>
          </a:p>
        </p:txBody>
      </p:sp>
      <p:pic>
        <p:nvPicPr>
          <p:cNvPr id="12290" name="Picture 2" descr="F:\Я Класс\Зимние изменения\01-07-2019 08-38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7920880" cy="450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195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Белка лакомится запасами</a:t>
            </a:r>
            <a:endParaRPr lang="ru-RU" dirty="0"/>
          </a:p>
        </p:txBody>
      </p:sp>
      <p:pic>
        <p:nvPicPr>
          <p:cNvPr id="13315" name="Picture 3" descr="F:\Я Класс\Зимние изменения\02-07-2019 13-35-3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25625"/>
            <a:ext cx="777686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5152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Шаблон «Музыка» 20" id="{6D77C8F9-CFCE-40FC-B5F6-435D38EE9470}" vid="{F34FA8F5-841E-40DE-8611-14AB73BA0E70}"/>
    </a:ext>
  </a:extLst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Шаблон «Музыка» 20" id="{6D77C8F9-CFCE-40FC-B5F6-435D38EE9470}" vid="{F34FA8F5-841E-40DE-8611-14AB73BA0E70}"/>
    </a:ext>
  </a:extLst>
</a:theme>
</file>

<file path=ppt/theme/theme4.xml><?xml version="1.0" encoding="utf-8"?>
<a:theme xmlns:a="http://schemas.openxmlformats.org/drawingml/2006/main" name="2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Шаблон «Музыка» 20" id="{6D77C8F9-CFCE-40FC-B5F6-435D38EE9470}" vid="{F34FA8F5-841E-40DE-8611-14AB73BA0E7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69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Тема Office</vt:lpstr>
      <vt:lpstr>Специальное оформление</vt:lpstr>
      <vt:lpstr>1_Специальное оформление</vt:lpstr>
      <vt:lpstr>2_Специальное оформление</vt:lpstr>
      <vt:lpstr>Зимние изменения в природе</vt:lpstr>
      <vt:lpstr> Как зимуют растения</vt:lpstr>
      <vt:lpstr>Презентация PowerPoint</vt:lpstr>
      <vt:lpstr>Презентация PowerPoint</vt:lpstr>
      <vt:lpstr>Презентация PowerPoint</vt:lpstr>
      <vt:lpstr> Как зимуют животные </vt:lpstr>
      <vt:lpstr>Презентация PowerPoint</vt:lpstr>
      <vt:lpstr>Клёст кормит птенцов  </vt:lpstr>
      <vt:lpstr>Белка лакомится запасами</vt:lpstr>
      <vt:lpstr>   Шерсть у зверей зимой становится гуще и теплее, а у зайца-беляка зимой она меняет цвет и становится белой. На белом снегу его заметить трудно.   </vt:lpstr>
      <vt:lpstr>Вход в медвежью берлогу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25</cp:revision>
  <dcterms:created xsi:type="dcterms:W3CDTF">2019-11-28T23:02:24Z</dcterms:created>
  <dcterms:modified xsi:type="dcterms:W3CDTF">2019-12-08T23:18:48Z</dcterms:modified>
</cp:coreProperties>
</file>