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3"/>
  </p:notesMasterIdLst>
  <p:sldIdLst>
    <p:sldId id="256" r:id="rId2"/>
    <p:sldId id="349" r:id="rId3"/>
    <p:sldId id="350" r:id="rId4"/>
    <p:sldId id="351" r:id="rId5"/>
    <p:sldId id="352" r:id="rId6"/>
    <p:sldId id="353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8" r:id="rId35"/>
    <p:sldId id="284" r:id="rId36"/>
    <p:sldId id="289" r:id="rId37"/>
    <p:sldId id="285" r:id="rId38"/>
    <p:sldId id="286" r:id="rId39"/>
    <p:sldId id="287" r:id="rId40"/>
    <p:sldId id="290" r:id="rId41"/>
    <p:sldId id="291" r:id="rId42"/>
    <p:sldId id="292" r:id="rId43"/>
    <p:sldId id="293" r:id="rId44"/>
    <p:sldId id="294" r:id="rId45"/>
    <p:sldId id="312" r:id="rId46"/>
    <p:sldId id="295" r:id="rId47"/>
    <p:sldId id="296" r:id="rId48"/>
    <p:sldId id="297" r:id="rId49"/>
    <p:sldId id="298" r:id="rId50"/>
    <p:sldId id="299" r:id="rId51"/>
    <p:sldId id="300" r:id="rId52"/>
    <p:sldId id="313" r:id="rId53"/>
    <p:sldId id="302" r:id="rId54"/>
    <p:sldId id="303" r:id="rId55"/>
    <p:sldId id="304" r:id="rId56"/>
    <p:sldId id="305" r:id="rId57"/>
    <p:sldId id="314" r:id="rId58"/>
    <p:sldId id="306" r:id="rId59"/>
    <p:sldId id="307" r:id="rId60"/>
    <p:sldId id="315" r:id="rId61"/>
    <p:sldId id="308" r:id="rId62"/>
    <p:sldId id="309" r:id="rId63"/>
    <p:sldId id="316" r:id="rId64"/>
    <p:sldId id="310" r:id="rId65"/>
    <p:sldId id="311" r:id="rId66"/>
    <p:sldId id="317" r:id="rId67"/>
    <p:sldId id="318" r:id="rId68"/>
    <p:sldId id="319" r:id="rId69"/>
    <p:sldId id="321" r:id="rId70"/>
    <p:sldId id="320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5" r:id="rId94"/>
    <p:sldId id="346" r:id="rId95"/>
    <p:sldId id="347" r:id="rId96"/>
    <p:sldId id="348" r:id="rId97"/>
    <p:sldId id="354" r:id="rId98"/>
    <p:sldId id="355" r:id="rId99"/>
    <p:sldId id="356" r:id="rId100"/>
    <p:sldId id="357" r:id="rId101"/>
    <p:sldId id="358" r:id="rId102"/>
    <p:sldId id="359" r:id="rId103"/>
    <p:sldId id="360" r:id="rId104"/>
    <p:sldId id="361" r:id="rId105"/>
    <p:sldId id="362" r:id="rId106"/>
    <p:sldId id="363" r:id="rId107"/>
    <p:sldId id="364" r:id="rId108"/>
    <p:sldId id="365" r:id="rId109"/>
    <p:sldId id="366" r:id="rId110"/>
    <p:sldId id="367" r:id="rId111"/>
    <p:sldId id="368" r:id="rId1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24" autoAdjust="0"/>
    <p:restoredTop sz="94660"/>
  </p:normalViewPr>
  <p:slideViewPr>
    <p:cSldViewPr>
      <p:cViewPr varScale="1">
        <p:scale>
          <a:sx n="69" d="100"/>
          <a:sy n="69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ableStyles" Target="tableStyle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FE0E9-7B8E-4976-BDD0-5DF1F07B2D6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11C3D-8B1B-48E6-A4B8-BA193EB46B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229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11C3D-8B1B-48E6-A4B8-BA193EB46B51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33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1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1.xml"/><Relationship Id="rId13" Type="http://schemas.openxmlformats.org/officeDocument/2006/relationships/slide" Target="slide91.xml"/><Relationship Id="rId18" Type="http://schemas.openxmlformats.org/officeDocument/2006/relationships/slide" Target="slide47.xml"/><Relationship Id="rId26" Type="http://schemas.openxmlformats.org/officeDocument/2006/relationships/slide" Target="slide14.xml"/><Relationship Id="rId39" Type="http://schemas.openxmlformats.org/officeDocument/2006/relationships/slide" Target="slide103.xml"/><Relationship Id="rId3" Type="http://schemas.openxmlformats.org/officeDocument/2006/relationships/slide" Target="slide68.xml"/><Relationship Id="rId21" Type="http://schemas.openxmlformats.org/officeDocument/2006/relationships/slide" Target="slide58.xml"/><Relationship Id="rId34" Type="http://schemas.openxmlformats.org/officeDocument/2006/relationships/slide" Target="slide32.xml"/><Relationship Id="rId42" Type="http://schemas.openxmlformats.org/officeDocument/2006/relationships/slide" Target="slide109.xml"/><Relationship Id="rId7" Type="http://schemas.openxmlformats.org/officeDocument/2006/relationships/slide" Target="slide79.xml"/><Relationship Id="rId12" Type="http://schemas.openxmlformats.org/officeDocument/2006/relationships/slide" Target="slide89.xml"/><Relationship Id="rId17" Type="http://schemas.openxmlformats.org/officeDocument/2006/relationships/slide" Target="slide45.xml"/><Relationship Id="rId25" Type="http://schemas.openxmlformats.org/officeDocument/2006/relationships/slide" Target="slide12.xml"/><Relationship Id="rId33" Type="http://schemas.openxmlformats.org/officeDocument/2006/relationships/slide" Target="slide29.xml"/><Relationship Id="rId38" Type="http://schemas.openxmlformats.org/officeDocument/2006/relationships/slide" Target="slide101.xml"/><Relationship Id="rId2" Type="http://schemas.openxmlformats.org/officeDocument/2006/relationships/slide" Target="slide66.xml"/><Relationship Id="rId16" Type="http://schemas.openxmlformats.org/officeDocument/2006/relationships/slide" Target="slide43.xml"/><Relationship Id="rId20" Type="http://schemas.openxmlformats.org/officeDocument/2006/relationships/slide" Target="slide55.xml"/><Relationship Id="rId29" Type="http://schemas.openxmlformats.org/officeDocument/2006/relationships/slide" Target="slide20.xml"/><Relationship Id="rId41" Type="http://schemas.openxmlformats.org/officeDocument/2006/relationships/slide" Target="slide10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6.xml"/><Relationship Id="rId11" Type="http://schemas.openxmlformats.org/officeDocument/2006/relationships/slide" Target="slide87.xml"/><Relationship Id="rId24" Type="http://schemas.openxmlformats.org/officeDocument/2006/relationships/slide" Target="slide10.xml"/><Relationship Id="rId32" Type="http://schemas.openxmlformats.org/officeDocument/2006/relationships/slide" Target="slide26.xml"/><Relationship Id="rId37" Type="http://schemas.openxmlformats.org/officeDocument/2006/relationships/slide" Target="slide99.xml"/><Relationship Id="rId40" Type="http://schemas.openxmlformats.org/officeDocument/2006/relationships/slide" Target="slide105.xml"/><Relationship Id="rId5" Type="http://schemas.openxmlformats.org/officeDocument/2006/relationships/slide" Target="slide74.xml"/><Relationship Id="rId15" Type="http://schemas.openxmlformats.org/officeDocument/2006/relationships/slide" Target="slide95.xml"/><Relationship Id="rId23" Type="http://schemas.openxmlformats.org/officeDocument/2006/relationships/slide" Target="slide8.xml"/><Relationship Id="rId28" Type="http://schemas.openxmlformats.org/officeDocument/2006/relationships/slide" Target="slide18.xml"/><Relationship Id="rId36" Type="http://schemas.openxmlformats.org/officeDocument/2006/relationships/slide" Target="slide97.xml"/><Relationship Id="rId10" Type="http://schemas.openxmlformats.org/officeDocument/2006/relationships/slide" Target="slide85.xml"/><Relationship Id="rId19" Type="http://schemas.openxmlformats.org/officeDocument/2006/relationships/slide" Target="slide53.xml"/><Relationship Id="rId31" Type="http://schemas.openxmlformats.org/officeDocument/2006/relationships/slide" Target="slide24.xml"/><Relationship Id="rId4" Type="http://schemas.openxmlformats.org/officeDocument/2006/relationships/slide" Target="slide71.xml"/><Relationship Id="rId9" Type="http://schemas.openxmlformats.org/officeDocument/2006/relationships/slide" Target="slide83.xml"/><Relationship Id="rId14" Type="http://schemas.openxmlformats.org/officeDocument/2006/relationships/slide" Target="slide93.xml"/><Relationship Id="rId22" Type="http://schemas.openxmlformats.org/officeDocument/2006/relationships/slide" Target="slide61.xml"/><Relationship Id="rId27" Type="http://schemas.openxmlformats.org/officeDocument/2006/relationships/slide" Target="slide16.xml"/><Relationship Id="rId30" Type="http://schemas.openxmlformats.org/officeDocument/2006/relationships/slide" Target="slide22.xml"/><Relationship Id="rId35" Type="http://schemas.openxmlformats.org/officeDocument/2006/relationships/slide" Target="slide3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latin typeface="Comic Sans MS" pitchFamily="66" charset="0"/>
              </a:rPr>
              <a:t>Знай наших</a:t>
            </a:r>
            <a:endParaRPr lang="ru-RU" sz="9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70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496944" cy="6192688"/>
          </a:xfrm>
        </p:spPr>
        <p:txBody>
          <a:bodyPr/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Подобрать к </a:t>
            </a: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удмуртской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 пословице близкую по смыслу </a:t>
            </a: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русскую</a:t>
            </a:r>
          </a:p>
          <a:p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7200" b="1" dirty="0" smtClean="0">
                <a:latin typeface="Comic Sans MS" pitchFamily="66" charset="0"/>
              </a:rPr>
              <a:t>Опаздывающего </a:t>
            </a:r>
            <a:r>
              <a:rPr lang="ru-RU" sz="7200" b="1" dirty="0">
                <a:latin typeface="Comic Sans MS" pitchFamily="66" charset="0"/>
              </a:rPr>
              <a:t>не ждут</a:t>
            </a:r>
          </a:p>
        </p:txBody>
      </p:sp>
    </p:spTree>
    <p:extLst>
      <p:ext uri="{BB962C8B-B14F-4D97-AF65-F5344CB8AC3E}">
        <p14:creationId xmlns:p14="http://schemas.microsoft.com/office/powerpoint/2010/main" val="363646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latin typeface="Comic Sans MS" pitchFamily="66" charset="0"/>
              </a:rPr>
              <a:t>2005 год</a:t>
            </a:r>
            <a:endParaRPr lang="ru-RU" sz="66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08912" cy="504056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Comic Sans MS" pitchFamily="66" charset="0"/>
              </a:rPr>
              <a:t>Собор, сооруженный в Москве в память от избавления Москвы от поляков</a:t>
            </a:r>
            <a:endParaRPr lang="ru-RU" sz="60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Казанский собор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574665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Comic Sans MS" pitchFamily="66" charset="0"/>
              </a:rPr>
              <a:t>Назовите город, </a:t>
            </a:r>
            <a:br>
              <a:rPr lang="ru-RU" sz="6600" b="1" dirty="0" smtClean="0">
                <a:latin typeface="Comic Sans MS" pitchFamily="66" charset="0"/>
              </a:rPr>
            </a:br>
            <a:r>
              <a:rPr lang="ru-RU" sz="6600" b="1" dirty="0" smtClean="0">
                <a:latin typeface="Comic Sans MS" pitchFamily="66" charset="0"/>
              </a:rPr>
              <a:t>в котором установлен памятник князю Пожарскому</a:t>
            </a:r>
            <a:endParaRPr lang="ru-RU" sz="66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19256" cy="1858218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Comic Sans MS" pitchFamily="66" charset="0"/>
              </a:rPr>
              <a:t>Суздаль, Зарайск, Борисоглебск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574665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Comic Sans MS" pitchFamily="66" charset="0"/>
              </a:rPr>
              <a:t>Название оперы М. И. Глинки, рассказывающей о событиях Смутного времени</a:t>
            </a:r>
            <a:endParaRPr lang="ru-RU" sz="66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atin typeface="Comic Sans MS" pitchFamily="66" charset="0"/>
              </a:rPr>
              <a:t>«Иван Сусанин»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>(«Жизнь за царя»)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5098578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Comic Sans MS" pitchFamily="66" charset="0"/>
              </a:rPr>
              <a:t>Какой еще праздник отмечается 4 ноября</a:t>
            </a:r>
            <a:endParaRPr lang="ru-RU" sz="66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282154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Comic Sans MS" pitchFamily="66" charset="0"/>
              </a:rPr>
              <a:t>Праздник в честь иконы Казанской Божьей матери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530626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atin typeface="Comic Sans MS" pitchFamily="66" charset="0"/>
              </a:rPr>
              <a:t>Кто является героями данного праздника</a:t>
            </a:r>
            <a:endParaRPr lang="ru-RU" sz="72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529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426170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Comic Sans MS" pitchFamily="66" charset="0"/>
              </a:rPr>
              <a:t>Кузьма Минин и Дмитрий Пожарский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5890666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latin typeface="Comic Sans MS" pitchFamily="66" charset="0"/>
              </a:rPr>
              <a:t>День народного единства</a:t>
            </a:r>
            <a:endParaRPr lang="ru-RU" sz="8800" b="1" dirty="0">
              <a:latin typeface="Comic Sans MS" pitchFamily="66" charset="0"/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323528" y="260648"/>
            <a:ext cx="8640960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435280" cy="6048672"/>
          </a:xfrm>
        </p:spPr>
        <p:txBody>
          <a:bodyPr/>
          <a:lstStyle/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Подобрать к </a:t>
            </a:r>
            <a:r>
              <a:rPr lang="ru-RU" sz="5400" i="1" dirty="0">
                <a:latin typeface="Times New Roman" pitchFamily="18" charset="0"/>
                <a:cs typeface="Times New Roman" pitchFamily="18" charset="0"/>
              </a:rPr>
              <a:t>удмуртской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 пословице близкую по смыслу </a:t>
            </a: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русскую</a:t>
            </a:r>
          </a:p>
          <a:p>
            <a:pPr marL="0" indent="0" algn="ctr">
              <a:buNone/>
            </a:pPr>
            <a:r>
              <a:rPr lang="ru-RU" sz="8000" b="1" dirty="0" smtClean="0">
                <a:latin typeface="Comic Sans MS" pitchFamily="66" charset="0"/>
                <a:cs typeface="Times New Roman" pitchFamily="18" charset="0"/>
              </a:rPr>
              <a:t>Знанию </a:t>
            </a:r>
            <a:r>
              <a:rPr lang="ru-RU" sz="8000" b="1" dirty="0">
                <a:latin typeface="Comic Sans MS" pitchFamily="66" charset="0"/>
                <a:cs typeface="Times New Roman" pitchFamily="18" charset="0"/>
              </a:rPr>
              <a:t>нет предела</a:t>
            </a:r>
            <a:endParaRPr lang="ru-RU" sz="8000" b="1" i="1" dirty="0">
              <a:latin typeface="Comic Sans MS" pitchFamily="66" charset="0"/>
              <a:cs typeface="Times New Roman" pitchFamily="18" charset="0"/>
            </a:endParaRPr>
          </a:p>
          <a:p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46983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000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424936" cy="6048672"/>
          </a:xfrm>
        </p:spPr>
        <p:txBody>
          <a:bodyPr>
            <a:normAutofit lnSpcReduction="10000"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Подобрать к </a:t>
            </a: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удмуртской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 пословице близкую по смыслу </a:t>
            </a: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русскую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6600" b="1" dirty="0">
                <a:latin typeface="Comic Sans MS" pitchFamily="66" charset="0"/>
              </a:rPr>
              <a:t>Без ученья человеком не </a:t>
            </a:r>
            <a:r>
              <a:rPr lang="ru-RU" sz="6600" b="1" dirty="0" smtClean="0">
                <a:latin typeface="Comic Sans MS" pitchFamily="66" charset="0"/>
              </a:rPr>
              <a:t>станешь</a:t>
            </a:r>
            <a:endParaRPr lang="ru-RU" sz="6600" b="1" i="1" dirty="0">
              <a:latin typeface="Comic Sans MS" pitchFamily="66" charset="0"/>
              <a:cs typeface="Times New Roman" pitchFamily="18" charset="0"/>
            </a:endParaRPr>
          </a:p>
          <a:p>
            <a:pPr algn="just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8412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328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424936" cy="6120680"/>
          </a:xfrm>
        </p:spPr>
        <p:txBody>
          <a:bodyPr/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Подобрать к </a:t>
            </a: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удмуртской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 пословице близкую по смыслу </a:t>
            </a: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русскую</a:t>
            </a:r>
          </a:p>
          <a:p>
            <a:pPr marL="0" indent="0" algn="ctr">
              <a:buNone/>
            </a:pPr>
            <a:r>
              <a:rPr lang="ru-RU" sz="6600" b="1" dirty="0" smtClean="0">
                <a:latin typeface="Comic Sans MS" pitchFamily="66" charset="0"/>
              </a:rPr>
              <a:t>Говори </a:t>
            </a:r>
            <a:r>
              <a:rPr lang="ru-RU" sz="6600" b="1" dirty="0">
                <a:latin typeface="Comic Sans MS" pitchFamily="66" charset="0"/>
              </a:rPr>
              <a:t>- подумав, садись - оглядевшись</a:t>
            </a:r>
          </a:p>
        </p:txBody>
      </p:sp>
    </p:spTree>
    <p:extLst>
      <p:ext uri="{BB962C8B-B14F-4D97-AF65-F5344CB8AC3E}">
        <p14:creationId xmlns:p14="http://schemas.microsoft.com/office/powerpoint/2010/main" val="175122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466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352928" cy="5865515"/>
          </a:xfrm>
        </p:spPr>
        <p:txBody>
          <a:bodyPr/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Подобрать к </a:t>
            </a: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удмуртской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 пословице близкую по смыслу </a:t>
            </a: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русскую</a:t>
            </a:r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sz="6600" b="1" dirty="0" smtClean="0">
                <a:latin typeface="Comic Sans MS" pitchFamily="66" charset="0"/>
              </a:rPr>
              <a:t>Шишки </a:t>
            </a:r>
            <a:r>
              <a:rPr lang="ru-RU" sz="6600" b="1" dirty="0">
                <a:latin typeface="Comic Sans MS" pitchFamily="66" charset="0"/>
              </a:rPr>
              <a:t>у елки к подножию падают</a:t>
            </a:r>
          </a:p>
        </p:txBody>
      </p:sp>
    </p:spTree>
    <p:extLst>
      <p:ext uri="{BB962C8B-B14F-4D97-AF65-F5344CB8AC3E}">
        <p14:creationId xmlns:p14="http://schemas.microsoft.com/office/powerpoint/2010/main" val="191395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30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 smtClean="0">
                <a:latin typeface="Comic Sans MS" pitchFamily="66" charset="0"/>
              </a:rPr>
              <a:t>Герои Отечества</a:t>
            </a:r>
            <a:endParaRPr lang="ru-RU" sz="88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52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496944" cy="6408712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Подобрать к </a:t>
            </a: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удмуртской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 пословице близкую по смыслу </a:t>
            </a: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русскую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ru-RU" sz="6600" b="1" dirty="0">
                <a:latin typeface="Comic Sans MS" pitchFamily="66" charset="0"/>
              </a:rPr>
              <a:t>Зимний день к лету готовится, а летний к </a:t>
            </a:r>
            <a:r>
              <a:rPr lang="ru-RU" sz="6600" b="1" dirty="0" smtClean="0">
                <a:latin typeface="Comic Sans MS" pitchFamily="66" charset="0"/>
              </a:rPr>
              <a:t>зиме</a:t>
            </a:r>
            <a:endParaRPr lang="ru-RU" sz="6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00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056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496944" cy="6336704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4800" b="1" dirty="0">
                <a:latin typeface="Comic Sans MS" pitchFamily="66" charset="0"/>
              </a:rPr>
              <a:t>Удмуртию в шутку называют «страной вечно зеленых помидоров», </a:t>
            </a:r>
            <a:endParaRPr lang="ru-RU" sz="4800" b="1" dirty="0" smtClean="0">
              <a:latin typeface="Comic Sans MS" pitchFamily="66" charset="0"/>
            </a:endParaRPr>
          </a:p>
          <a:p>
            <a:pPr marL="0" lvl="0" indent="0" algn="ctr">
              <a:buNone/>
            </a:pPr>
            <a:r>
              <a:rPr lang="ru-RU" sz="4800" b="1" dirty="0" smtClean="0">
                <a:latin typeface="Comic Sans MS" pitchFamily="66" charset="0"/>
              </a:rPr>
              <a:t>а </a:t>
            </a:r>
            <a:r>
              <a:rPr lang="ru-RU" sz="4800" b="1" dirty="0">
                <a:latin typeface="Comic Sans MS" pitchFamily="66" charset="0"/>
              </a:rPr>
              <a:t>еще ее называют _______________ краем. </a:t>
            </a:r>
            <a:endParaRPr lang="ru-RU" sz="4800" b="1" dirty="0" smtClean="0">
              <a:latin typeface="Comic Sans MS" pitchFamily="66" charset="0"/>
            </a:endParaRPr>
          </a:p>
          <a:p>
            <a:pPr marL="0" lvl="0" indent="0" algn="ctr">
              <a:buNone/>
            </a:pPr>
            <a:endParaRPr lang="ru-RU" sz="4800" b="1" dirty="0" smtClean="0">
              <a:latin typeface="Comic Sans MS" pitchFamily="66" charset="0"/>
            </a:endParaRPr>
          </a:p>
          <a:p>
            <a:pPr marL="0" lvl="0" indent="0" algn="ctr">
              <a:buNone/>
            </a:pPr>
            <a:r>
              <a:rPr lang="ru-RU" sz="4800" b="1" dirty="0" smtClean="0">
                <a:latin typeface="Comic Sans MS" pitchFamily="66" charset="0"/>
              </a:rPr>
              <a:t>Какое </a:t>
            </a:r>
            <a:r>
              <a:rPr lang="ru-RU" sz="4800" b="1" dirty="0">
                <a:latin typeface="Comic Sans MS" pitchFamily="66" charset="0"/>
              </a:rPr>
              <a:t>слово пропущено?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47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83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6600" b="1" dirty="0" smtClean="0">
                <a:latin typeface="Comic Sans MS" pitchFamily="66" charset="0"/>
              </a:rPr>
              <a:t>Какое </a:t>
            </a:r>
            <a:r>
              <a:rPr lang="ru-RU" sz="6600" b="1" dirty="0">
                <a:latin typeface="Comic Sans MS" pitchFamily="66" charset="0"/>
              </a:rPr>
              <a:t>самое крупное животное проживает на территории Удмуртии? </a:t>
            </a:r>
          </a:p>
        </p:txBody>
      </p:sp>
    </p:spTree>
    <p:extLst>
      <p:ext uri="{BB962C8B-B14F-4D97-AF65-F5344CB8AC3E}">
        <p14:creationId xmlns:p14="http://schemas.microsoft.com/office/powerpoint/2010/main" val="259815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181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264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6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6600" b="1" dirty="0" smtClean="0">
                <a:latin typeface="Comic Sans MS" pitchFamily="66" charset="0"/>
              </a:rPr>
              <a:t>Представителей </a:t>
            </a:r>
            <a:r>
              <a:rPr lang="ru-RU" sz="6600" b="1" dirty="0">
                <a:latin typeface="Comic Sans MS" pitchFamily="66" charset="0"/>
              </a:rPr>
              <a:t>какой национальности в Удмуртии </a:t>
            </a:r>
            <a:r>
              <a:rPr lang="ru-RU" sz="6600" b="1" dirty="0" smtClean="0">
                <a:latin typeface="Comic Sans MS" pitchFamily="66" charset="0"/>
              </a:rPr>
              <a:t>больше?</a:t>
            </a:r>
            <a:endParaRPr lang="ru-RU" sz="6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03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28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01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latin typeface="Comic Sans MS" pitchFamily="66" charset="0"/>
              </a:rPr>
              <a:t>Какая </a:t>
            </a:r>
            <a:r>
              <a:rPr lang="ru-RU" sz="4800" b="1" dirty="0">
                <a:latin typeface="Comic Sans MS" pitchFamily="66" charset="0"/>
              </a:rPr>
              <a:t>крупная река берет начало на севере Удмуртии, протекает по территории соседних областей и возвращается обратно? </a:t>
            </a:r>
          </a:p>
        </p:txBody>
      </p:sp>
    </p:spTree>
    <p:extLst>
      <p:ext uri="{BB962C8B-B14F-4D97-AF65-F5344CB8AC3E}">
        <p14:creationId xmlns:p14="http://schemas.microsoft.com/office/powerpoint/2010/main" val="395881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8800" b="1" dirty="0">
                <a:latin typeface="Comic Sans MS" pitchFamily="66" charset="0"/>
                <a:ea typeface="Segoe UI Symbol" pitchFamily="34" charset="0"/>
                <a:cs typeface="Times New Roman" pitchFamily="18" charset="0"/>
              </a:rPr>
              <a:t>Калашникову - 100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61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</a:rPr>
              <a:t>Кама</a:t>
            </a:r>
            <a:endParaRPr lang="ru-RU" sz="5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67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25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264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6600" b="1" dirty="0" smtClean="0">
                <a:latin typeface="Comic Sans MS" pitchFamily="66" charset="0"/>
              </a:rPr>
              <a:t>Сколько </a:t>
            </a:r>
            <a:r>
              <a:rPr lang="ru-RU" sz="6600" b="1" dirty="0">
                <a:latin typeface="Comic Sans MS" pitchFamily="66" charset="0"/>
              </a:rPr>
              <a:t>городов расположено на территории Удмуртии? </a:t>
            </a:r>
          </a:p>
        </p:txBody>
      </p:sp>
    </p:spTree>
    <p:extLst>
      <p:ext uri="{BB962C8B-B14F-4D97-AF65-F5344CB8AC3E}">
        <p14:creationId xmlns:p14="http://schemas.microsoft.com/office/powerpoint/2010/main" val="338741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189235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Comic Sans MS" pitchFamily="66" charset="0"/>
              </a:rPr>
              <a:t>Воткинск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37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70609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Глазов</a:t>
            </a: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15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Ижевск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4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Можга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5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5456" y="58613"/>
            <a:ext cx="3394720" cy="106613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Сарапул</a:t>
            </a: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6125" y="1628800"/>
            <a:ext cx="3826768" cy="8640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Comic Sans MS" pitchFamily="66" charset="0"/>
              </a:rPr>
              <a:t>Камбарка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58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640960" cy="64087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6600" b="1" dirty="0" smtClean="0">
                <a:latin typeface="Comic Sans MS" pitchFamily="66" charset="0"/>
              </a:rPr>
              <a:t>Какое </a:t>
            </a:r>
            <a:r>
              <a:rPr lang="ru-RU" sz="6600" b="1" dirty="0">
                <a:latin typeface="Comic Sans MS" pitchFamily="66" charset="0"/>
              </a:rPr>
              <a:t>дерево наиболее распространено на территории Удмуртии? </a:t>
            </a:r>
          </a:p>
        </p:txBody>
      </p:sp>
    </p:spTree>
    <p:extLst>
      <p:ext uri="{BB962C8B-B14F-4D97-AF65-F5344CB8AC3E}">
        <p14:creationId xmlns:p14="http://schemas.microsoft.com/office/powerpoint/2010/main" val="23453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95065" y="692696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Comic Sans MS" pitchFamily="66" charset="0"/>
              </a:rPr>
              <a:t>Ель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91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 smtClean="0">
                <a:latin typeface="Comic Sans MS" pitchFamily="66" charset="0"/>
                <a:cs typeface="Times New Roman" pitchFamily="18" charset="0"/>
              </a:rPr>
              <a:t>Культура</a:t>
            </a:r>
            <a:endParaRPr lang="ru-RU" sz="8800" b="1" dirty="0">
              <a:latin typeface="Comic Sans MS" pitchFamily="66" charset="0"/>
              <a:cs typeface="Times New Roman" pitchFamily="18" charset="0"/>
            </a:endParaRPr>
          </a:p>
          <a:p>
            <a:endParaRPr lang="ru-RU" sz="8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27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87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Comic Sans MS" pitchFamily="66" charset="0"/>
              </a:rPr>
              <a:t>Государственный герб Удмуртской Республики имеет изображение белой птицы с раскрытыми крыльями. </a:t>
            </a:r>
            <a:endParaRPr lang="ru-RU" sz="48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latin typeface="Comic Sans MS" pitchFamily="66" charset="0"/>
              </a:rPr>
              <a:t>Что </a:t>
            </a:r>
            <a:r>
              <a:rPr lang="ru-RU" sz="4800" b="1" dirty="0">
                <a:latin typeface="Comic Sans MS" pitchFamily="66" charset="0"/>
              </a:rPr>
              <a:t>это за птица?</a:t>
            </a:r>
          </a:p>
        </p:txBody>
      </p:sp>
    </p:spTree>
    <p:extLst>
      <p:ext uri="{BB962C8B-B14F-4D97-AF65-F5344CB8AC3E}">
        <p14:creationId xmlns:p14="http://schemas.microsoft.com/office/powerpoint/2010/main" val="226000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26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8640"/>
            <a:ext cx="7776864" cy="64087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6600" b="1" dirty="0" smtClean="0">
                <a:latin typeface="Comic Sans MS" pitchFamily="66" charset="0"/>
              </a:rPr>
              <a:t>Ансамбль </a:t>
            </a:r>
            <a:r>
              <a:rPr lang="ru-RU" sz="6600" b="1" dirty="0">
                <a:latin typeface="Comic Sans MS" pitchFamily="66" charset="0"/>
              </a:rPr>
              <a:t>песни и танца, созданный в Удмуртии в </a:t>
            </a:r>
            <a:r>
              <a:rPr lang="ru-RU" sz="6600" b="1" dirty="0" smtClean="0">
                <a:latin typeface="Comic Sans MS" pitchFamily="66" charset="0"/>
              </a:rPr>
              <a:t>1935 году</a:t>
            </a:r>
            <a:endParaRPr lang="ru-RU" sz="6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12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43514" y="430900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latin typeface="Comic Sans MS" pitchFamily="66" charset="0"/>
              </a:rPr>
              <a:t>Италмас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19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120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Comic Sans MS" pitchFamily="66" charset="0"/>
              </a:rPr>
              <a:t>Удмуртский </a:t>
            </a:r>
            <a:r>
              <a:rPr lang="ru-RU" sz="4400" b="1" dirty="0">
                <a:latin typeface="Comic Sans MS" pitchFamily="66" charset="0"/>
              </a:rPr>
              <a:t>музыкальный инструмент «родственник» русским народным гуслям </a:t>
            </a:r>
          </a:p>
        </p:txBody>
      </p:sp>
    </p:spTree>
    <p:extLst>
      <p:ext uri="{BB962C8B-B14F-4D97-AF65-F5344CB8AC3E}">
        <p14:creationId xmlns:p14="http://schemas.microsoft.com/office/powerpoint/2010/main" val="255932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>
                <a:latin typeface="Comic Sans MS" pitchFamily="66" charset="0"/>
              </a:rPr>
              <a:t>Крезь</a:t>
            </a: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25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352928" cy="6048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endParaRPr lang="ru-RU" sz="40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6600" b="1" dirty="0" smtClean="0">
                <a:latin typeface="Comic Sans MS" pitchFamily="66" charset="0"/>
              </a:rPr>
              <a:t>Какого </a:t>
            </a:r>
            <a:r>
              <a:rPr lang="ru-RU" sz="6600" b="1" dirty="0">
                <a:latin typeface="Comic Sans MS" pitchFamily="66" charset="0"/>
              </a:rPr>
              <a:t>памятника  </a:t>
            </a:r>
            <a:r>
              <a:rPr lang="ru-RU" sz="6600" b="1" i="1" dirty="0">
                <a:latin typeface="Comic Sans MS" pitchFamily="66" charset="0"/>
              </a:rPr>
              <a:t>НЕТ</a:t>
            </a:r>
            <a:r>
              <a:rPr lang="ru-RU" sz="6600" b="1" dirty="0">
                <a:latin typeface="Comic Sans MS" pitchFamily="66" charset="0"/>
              </a:rPr>
              <a:t>  в городе Ижевске</a:t>
            </a:r>
          </a:p>
        </p:txBody>
      </p:sp>
    </p:spTree>
    <p:extLst>
      <p:ext uri="{BB962C8B-B14F-4D97-AF65-F5344CB8AC3E}">
        <p14:creationId xmlns:p14="http://schemas.microsoft.com/office/powerpoint/2010/main" val="308234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E:\ИТОГ - ЗНАЙ НАШИХ\Культура\Кот ученый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57150"/>
            <a:ext cx="9753600" cy="697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09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E:\ИТОГ - ЗНАЙ НАШИХ\Культура\Ижик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6707" y="-126776"/>
            <a:ext cx="9310707" cy="69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78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8800" b="1" dirty="0">
                <a:latin typeface="Comic Sans MS" pitchFamily="66" charset="0"/>
                <a:cs typeface="Times New Roman" pitchFamily="18" charset="0"/>
              </a:rPr>
              <a:t>Удмуртский фольклор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089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E:\ИТОГ - ЗНАЙ НАШИХ\Культура\Рубл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20"/>
            <a:ext cx="9144000" cy="68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83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E:\ИТОГ - ЗНАЙ НАШИХ\Культура\Памятник оружейника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5144"/>
            <a:ext cx="9124635" cy="591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13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E:\ИТОГ - ЗНАЙ НАШИХ\Культура\Рубль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20"/>
            <a:ext cx="9144000" cy="68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91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064896" cy="6192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6000" b="1" dirty="0" smtClean="0">
                <a:latin typeface="Comic Sans MS" pitchFamily="66" charset="0"/>
              </a:rPr>
              <a:t>Город</a:t>
            </a:r>
            <a:r>
              <a:rPr lang="ru-RU" sz="6000" b="1" dirty="0">
                <a:latin typeface="Comic Sans MS" pitchFamily="66" charset="0"/>
              </a:rPr>
              <a:t>, родина прославленного русского композитора П.И. Чайковского</a:t>
            </a:r>
          </a:p>
        </p:txBody>
      </p:sp>
    </p:spTree>
    <p:extLst>
      <p:ext uri="{BB962C8B-B14F-4D97-AF65-F5344CB8AC3E}">
        <p14:creationId xmlns:p14="http://schemas.microsoft.com/office/powerpoint/2010/main" val="128721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38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264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latin typeface="Comic Sans MS" pitchFamily="66" charset="0"/>
              </a:rPr>
              <a:t>Поэт</a:t>
            </a:r>
            <a:r>
              <a:rPr lang="ru-RU" sz="4800" b="1" dirty="0">
                <a:latin typeface="Comic Sans MS" pitchFamily="66" charset="0"/>
              </a:rPr>
              <a:t>, драматург, прозаик, педагог, этнограф. Писал на русском и удмуртском языках.  Назовите псевдоним этого человека. </a:t>
            </a:r>
          </a:p>
        </p:txBody>
      </p:sp>
    </p:spTree>
    <p:extLst>
      <p:ext uri="{BB962C8B-B14F-4D97-AF65-F5344CB8AC3E}">
        <p14:creationId xmlns:p14="http://schemas.microsoft.com/office/powerpoint/2010/main" val="389557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74638"/>
            <a:ext cx="3394720" cy="6178698"/>
          </a:xfrm>
        </p:spPr>
        <p:txBody>
          <a:bodyPr>
            <a:normAutofit/>
          </a:bodyPr>
          <a:lstStyle/>
          <a:p>
            <a:r>
              <a:rPr lang="ru-RU" sz="4000" b="1" dirty="0" err="1">
                <a:latin typeface="Comic Sans MS" pitchFamily="66" charset="0"/>
              </a:rPr>
              <a:t>Кузебай</a:t>
            </a:r>
            <a:r>
              <a:rPr lang="ru-RU" sz="4000" b="1" dirty="0">
                <a:latin typeface="Comic Sans MS" pitchFamily="66" charset="0"/>
              </a:rPr>
              <a:t> Герд</a:t>
            </a:r>
          </a:p>
        </p:txBody>
      </p:sp>
    </p:spTree>
    <p:extLst>
      <p:ext uri="{BB962C8B-B14F-4D97-AF65-F5344CB8AC3E}">
        <p14:creationId xmlns:p14="http://schemas.microsoft.com/office/powerpoint/2010/main" val="66974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49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08720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dirty="0">
                <a:latin typeface="Comic Sans MS" pitchFamily="66" charset="0"/>
              </a:rPr>
              <a:t>Писатель, революционер, заступник удмуртских крестьян. </a:t>
            </a:r>
            <a:endParaRPr lang="ru-RU" sz="54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5400" b="1" dirty="0" smtClean="0">
                <a:latin typeface="Comic Sans MS" pitchFamily="66" charset="0"/>
              </a:rPr>
              <a:t>Проживал </a:t>
            </a:r>
            <a:r>
              <a:rPr lang="ru-RU" sz="5400" b="1" dirty="0">
                <a:latin typeface="Comic Sans MS" pitchFamily="66" charset="0"/>
              </a:rPr>
              <a:t>в городе Глазове</a:t>
            </a:r>
          </a:p>
        </p:txBody>
      </p:sp>
    </p:spTree>
    <p:extLst>
      <p:ext uri="{BB962C8B-B14F-4D97-AF65-F5344CB8AC3E}">
        <p14:creationId xmlns:p14="http://schemas.microsoft.com/office/powerpoint/2010/main" val="85225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1058" y="252505"/>
            <a:ext cx="4203430" cy="639472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В.Г. Короленко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61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>
                <a:latin typeface="Comic Sans MS" pitchFamily="66" charset="0"/>
                <a:cs typeface="Times New Roman" pitchFamily="18" charset="0"/>
              </a:rPr>
              <a:t>Экология и </a:t>
            </a:r>
            <a:r>
              <a:rPr lang="ru-RU" sz="8800" b="1" dirty="0" smtClean="0">
                <a:latin typeface="Comic Sans MS" pitchFamily="66" charset="0"/>
                <a:cs typeface="Times New Roman" pitchFamily="18" charset="0"/>
              </a:rPr>
              <a:t>география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98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90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568952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endParaRPr lang="ru-RU" sz="40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8000" b="1" dirty="0" smtClean="0">
                <a:latin typeface="Comic Sans MS" pitchFamily="66" charset="0"/>
              </a:rPr>
              <a:t>Перечислите </a:t>
            </a:r>
            <a:r>
              <a:rPr lang="ru-RU" sz="8000" b="1" dirty="0">
                <a:latin typeface="Comic Sans MS" pitchFamily="66" charset="0"/>
              </a:rPr>
              <a:t>театры Ижевска</a:t>
            </a:r>
          </a:p>
        </p:txBody>
      </p:sp>
    </p:spTree>
    <p:extLst>
      <p:ext uri="{BB962C8B-B14F-4D97-AF65-F5344CB8AC3E}">
        <p14:creationId xmlns:p14="http://schemas.microsoft.com/office/powerpoint/2010/main" val="194101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>
                <a:latin typeface="Comic Sans MS" pitchFamily="66" charset="0"/>
              </a:rPr>
              <a:t>Государственный национальный театр УР</a:t>
            </a:r>
            <a:br>
              <a:rPr lang="ru-RU" b="1" dirty="0">
                <a:latin typeface="Comic Sans MS" pitchFamily="66" charset="0"/>
              </a:rPr>
            </a:b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35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Comic Sans MS" pitchFamily="66" charset="0"/>
              </a:rPr>
              <a:t>Государственный русский драматический театр УР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23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>
                <a:latin typeface="Comic Sans MS" pitchFamily="66" charset="0"/>
              </a:rPr>
              <a:t>Государственный театр кукол УР</a:t>
            </a:r>
            <a:br>
              <a:rPr lang="ru-RU" b="1" dirty="0">
                <a:latin typeface="Comic Sans MS" pitchFamily="66" charset="0"/>
              </a:rPr>
            </a:b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91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Comic Sans MS" pitchFamily="66" charset="0"/>
              </a:rPr>
              <a:t>Театр оперы и балета УР им. П.И. </a:t>
            </a:r>
            <a:r>
              <a:rPr lang="ru-RU" b="1" dirty="0" smtClean="0">
                <a:latin typeface="Comic Sans MS" pitchFamily="66" charset="0"/>
              </a:rPr>
              <a:t>Чайковского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81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24744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Comic Sans MS" pitchFamily="66" charset="0"/>
              </a:rPr>
              <a:t>Первая в Русской армии женщина-офицер, участвовавшая в войне с Наполеоном в 1812 году. Известна как кавалерист-девица.</a:t>
            </a:r>
          </a:p>
        </p:txBody>
      </p:sp>
    </p:spTree>
    <p:extLst>
      <p:ext uri="{BB962C8B-B14F-4D97-AF65-F5344CB8AC3E}">
        <p14:creationId xmlns:p14="http://schemas.microsoft.com/office/powerpoint/2010/main" val="368924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274638"/>
            <a:ext cx="3466728" cy="62507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Надежда Дурова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20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b="1" dirty="0">
                <a:latin typeface="Comic Sans MS" pitchFamily="66" charset="0"/>
              </a:rPr>
              <a:t>Кто начал строительство Камских заводов, и кому они принадлежали? </a:t>
            </a:r>
          </a:p>
        </p:txBody>
      </p:sp>
    </p:spTree>
    <p:extLst>
      <p:ext uri="{BB962C8B-B14F-4D97-AF65-F5344CB8AC3E}">
        <p14:creationId xmlns:p14="http://schemas.microsoft.com/office/powerpoint/2010/main" val="243726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6096" y="2060848"/>
            <a:ext cx="3178696" cy="34129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Comic Sans MS" pitchFamily="66" charset="0"/>
              </a:rPr>
              <a:t>Петр Иванович Шувалов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96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5350673"/>
              </p:ext>
            </p:extLst>
          </p:nvPr>
        </p:nvGraphicFramePr>
        <p:xfrm>
          <a:off x="323528" y="333373"/>
          <a:ext cx="8496624" cy="597594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728190"/>
                <a:gridCol w="936104"/>
                <a:gridCol w="1008112"/>
                <a:gridCol w="1008112"/>
                <a:gridCol w="1008112"/>
                <a:gridCol w="936104"/>
                <a:gridCol w="1008112"/>
                <a:gridCol w="863778"/>
              </a:tblGrid>
              <a:tr h="9959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Герои Отечества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hlinkClick r:id="rId2" action="ppaction://hlinksldjump"/>
                        </a:rPr>
                        <a:t>100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hlinkClick r:id="rId3" action="ppaction://hlinksldjump"/>
                        </a:rPr>
                        <a:t>200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hlinkClick r:id="rId4" action="ppaction://hlinksldjump"/>
                        </a:rPr>
                        <a:t>300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hlinkClick r:id="rId5" action="ppaction://hlinksldjump"/>
                        </a:rPr>
                        <a:t>400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hlinkClick r:id="rId6" action="ppaction://hlinksldjump"/>
                        </a:rPr>
                        <a:t>500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hlinkClick r:id="rId7" action="ppaction://hlinksldjump"/>
                        </a:rPr>
                        <a:t>600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hlinkClick r:id="rId8" action="ppaction://hlinksldjump"/>
                        </a:rPr>
                        <a:t>700</a:t>
                      </a:r>
                      <a:endParaRPr lang="ru-RU" dirty="0"/>
                    </a:p>
                  </a:txBody>
                  <a:tcPr anchor="ctr"/>
                </a:tc>
              </a:tr>
              <a:tr h="99599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Калашникову - 100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9" action="ppaction://hlinksldjump"/>
                        </a:rPr>
                        <a:t>100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10" action="ppaction://hlinksldjump"/>
                        </a:rPr>
                        <a:t>200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11" action="ppaction://hlinksldjump"/>
                        </a:rPr>
                        <a:t>300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12" action="ppaction://hlinksldjump"/>
                        </a:rPr>
                        <a:t>400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13" action="ppaction://hlinksldjump"/>
                        </a:rPr>
                        <a:t>500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14" action="ppaction://hlinksldjump"/>
                        </a:rPr>
                        <a:t>600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15" action="ppaction://hlinksldjump"/>
                        </a:rPr>
                        <a:t>700</a:t>
                      </a:r>
                      <a:endParaRPr lang="ru-RU" b="1" dirty="0"/>
                    </a:p>
                  </a:txBody>
                  <a:tcPr anchor="ctr"/>
                </a:tc>
              </a:tr>
              <a:tr h="99599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16" action="ppaction://hlinksldjump"/>
                        </a:rPr>
                        <a:t>100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17" action="ppaction://hlinksldjump"/>
                        </a:rPr>
                        <a:t>200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18" action="ppaction://hlinksldjump"/>
                        </a:rPr>
                        <a:t>300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19" action="ppaction://hlinksldjump"/>
                        </a:rPr>
                        <a:t>400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20" action="ppaction://hlinksldjump"/>
                        </a:rPr>
                        <a:t>500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21" action="ppaction://hlinksldjump"/>
                        </a:rPr>
                        <a:t>600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22" action="ppaction://hlinksldjump"/>
                        </a:rPr>
                        <a:t>700</a:t>
                      </a:r>
                      <a:endParaRPr lang="ru-RU" b="1" dirty="0"/>
                    </a:p>
                  </a:txBody>
                  <a:tcPr anchor="ctr"/>
                </a:tc>
              </a:tr>
              <a:tr h="99599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Удмуртский фольклор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23" action="ppaction://hlinksldjump"/>
                        </a:rPr>
                        <a:t>100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24" action="ppaction://hlinksldjump"/>
                        </a:rPr>
                        <a:t>200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25" action="ppaction://hlinksldjump"/>
                        </a:rPr>
                        <a:t>300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26" action="ppaction://hlinksldjump"/>
                        </a:rPr>
                        <a:t>400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27" action="ppaction://hlinksldjump"/>
                        </a:rPr>
                        <a:t>500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28" action="ppaction://hlinksldjump"/>
                        </a:rPr>
                        <a:t>600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29" action="ppaction://hlinksldjump"/>
                        </a:rPr>
                        <a:t>700</a:t>
                      </a:r>
                      <a:endParaRPr lang="ru-RU" b="1" dirty="0"/>
                    </a:p>
                  </a:txBody>
                  <a:tcPr anchor="ctr"/>
                </a:tc>
              </a:tr>
              <a:tr h="99599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Экология и география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30" action="ppaction://hlinksldjump"/>
                        </a:rPr>
                        <a:t>100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31" action="ppaction://hlinksldjump"/>
                        </a:rPr>
                        <a:t>200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32" action="ppaction://hlinksldjump"/>
                        </a:rPr>
                        <a:t>300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33" action="ppaction://hlinksldjump"/>
                        </a:rPr>
                        <a:t>400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34" action="ppaction://hlinksldjump"/>
                        </a:rPr>
                        <a:t>500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35" action="ppaction://hlinksldjump"/>
                        </a:rPr>
                        <a:t>600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16" action="ppaction://hlinksldjump"/>
                        </a:rPr>
                        <a:t>700</a:t>
                      </a:r>
                      <a:endParaRPr lang="ru-RU" b="1" dirty="0"/>
                    </a:p>
                  </a:txBody>
                  <a:tcPr anchor="ctr"/>
                </a:tc>
              </a:tr>
              <a:tr h="99599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День народного единства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36" action="ppaction://hlinksldjump"/>
                        </a:rPr>
                        <a:t>100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37" action="ppaction://hlinksldjump"/>
                        </a:rPr>
                        <a:t>200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38" action="ppaction://hlinksldjump"/>
                        </a:rPr>
                        <a:t>300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39" action="ppaction://hlinksldjump"/>
                        </a:rPr>
                        <a:t>400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40" action="ppaction://hlinksldjump"/>
                        </a:rPr>
                        <a:t>500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41" action="ppaction://hlinksldjump"/>
                        </a:rPr>
                        <a:t>600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hlinkClick r:id="rId42" action="ppaction://hlinksldjump"/>
                        </a:rPr>
                        <a:t>700</a:t>
                      </a:r>
                      <a:endParaRPr lang="ru-RU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766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88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b="1" dirty="0">
                <a:latin typeface="Comic Sans MS" pitchFamily="66" charset="0"/>
              </a:rPr>
              <a:t>Наш земляк, которому  дважды присвоено звание Героя Советского </a:t>
            </a:r>
            <a:r>
              <a:rPr lang="ru-RU" sz="6000" b="1" dirty="0" smtClean="0">
                <a:latin typeface="Comic Sans MS" pitchFamily="66" charset="0"/>
              </a:rPr>
              <a:t>Союза </a:t>
            </a:r>
            <a:endParaRPr lang="ru-RU" sz="6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78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1600201"/>
            <a:ext cx="3826768" cy="4349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Comic Sans MS" pitchFamily="66" charset="0"/>
              </a:rPr>
              <a:t>Евгений Максимович </a:t>
            </a:r>
            <a:r>
              <a:rPr lang="ru-RU" sz="4000" b="1" dirty="0" err="1" smtClean="0">
                <a:latin typeface="Comic Sans MS" pitchFamily="66" charset="0"/>
              </a:rPr>
              <a:t>Кунгурцев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84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739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dirty="0">
                <a:latin typeface="Comic Sans MS" pitchFamily="66" charset="0"/>
              </a:rPr>
              <a:t>Знаменитая лыжница - землячка, четырехкратная чемпионка олимпийских игр, пятикратная чемпионка </a:t>
            </a:r>
            <a:r>
              <a:rPr lang="ru-RU" sz="5400" b="1" dirty="0" smtClean="0">
                <a:latin typeface="Comic Sans MS" pitchFamily="66" charset="0"/>
              </a:rPr>
              <a:t>мира </a:t>
            </a:r>
            <a:endParaRPr lang="ru-RU" sz="5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Галина Кулакова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23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Autofit/>
          </a:bodyPr>
          <a:lstStyle/>
          <a:p>
            <a:pPr marL="0" lvl="0" indent="0" algn="ctr">
              <a:buNone/>
            </a:pPr>
            <a:r>
              <a:rPr lang="ru-RU" sz="4800" b="1" dirty="0">
                <a:latin typeface="Comic Sans MS" pitchFamily="66" charset="0"/>
              </a:rPr>
              <a:t>Женщина - снайпер  уничтожила в боях 16 солдат.</a:t>
            </a:r>
          </a:p>
          <a:p>
            <a:pPr marL="0" indent="0" algn="ctr">
              <a:buNone/>
            </a:pPr>
            <a:r>
              <a:rPr lang="ru-RU" sz="4800" b="1" dirty="0">
                <a:latin typeface="Comic Sans MS" pitchFamily="66" charset="0"/>
              </a:rPr>
              <a:t>Была посмертно награждена званием Героя Советского Союза</a:t>
            </a:r>
            <a:r>
              <a:rPr lang="ru-RU" sz="4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741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Татьяна </a:t>
            </a:r>
            <a:r>
              <a:rPr lang="ru-RU" sz="4000" b="1" dirty="0" err="1" smtClean="0">
                <a:latin typeface="Comic Sans MS" pitchFamily="66" charset="0"/>
              </a:rPr>
              <a:t>Барамзина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51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86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>
                <a:latin typeface="Comic Sans MS" pitchFamily="66" charset="0"/>
              </a:rPr>
              <a:t>«Комсомольцы в плен не сдаются!» Исполнить мечту и умереть…</a:t>
            </a:r>
          </a:p>
        </p:txBody>
      </p:sp>
    </p:spTree>
    <p:extLst>
      <p:ext uri="{BB962C8B-B14F-4D97-AF65-F5344CB8AC3E}">
        <p14:creationId xmlns:p14="http://schemas.microsoft.com/office/powerpoint/2010/main" val="103779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496944" cy="6120680"/>
          </a:xfrm>
        </p:spPr>
        <p:txBody>
          <a:bodyPr/>
          <a:lstStyle/>
          <a:p>
            <a:pPr algn="just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Подобрать к </a:t>
            </a:r>
            <a:r>
              <a:rPr lang="ru-RU" sz="4800" b="1" i="1" dirty="0">
                <a:latin typeface="Times New Roman" pitchFamily="18" charset="0"/>
                <a:cs typeface="Times New Roman" pitchFamily="18" charset="0"/>
              </a:rPr>
              <a:t>удмуртской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 пословице близкую по смыслу 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русскую</a:t>
            </a:r>
          </a:p>
          <a:p>
            <a:pPr marL="0" indent="0" algn="ctr">
              <a:buNone/>
            </a:pPr>
            <a:endParaRPr lang="ru-RU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7200" b="1" dirty="0" smtClean="0">
                <a:latin typeface="Comic Sans MS" pitchFamily="66" charset="0"/>
              </a:rPr>
              <a:t>Дерево </a:t>
            </a:r>
            <a:r>
              <a:rPr lang="ru-RU" sz="7200" b="1" dirty="0">
                <a:latin typeface="Comic Sans MS" pitchFamily="66" charset="0"/>
              </a:rPr>
              <a:t>без ветра не скрипит</a:t>
            </a:r>
            <a:endParaRPr lang="ru-RU" sz="7200" b="1" i="1" dirty="0">
              <a:latin typeface="Comic Sans MS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345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1556792"/>
            <a:ext cx="3466728" cy="45693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Comic Sans MS" pitchFamily="66" charset="0"/>
              </a:rPr>
              <a:t>Вадим Сивков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62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>
                <a:latin typeface="Comic Sans MS" pitchFamily="66" charset="0"/>
              </a:rPr>
              <a:t>Оружейный конструктор с мировым </a:t>
            </a:r>
            <a:r>
              <a:rPr lang="ru-RU" sz="6600" b="1" dirty="0" smtClean="0">
                <a:latin typeface="Comic Sans MS" pitchFamily="66" charset="0"/>
              </a:rPr>
              <a:t>именем</a:t>
            </a:r>
            <a:endParaRPr lang="ru-RU" sz="6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11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0112" y="1600201"/>
            <a:ext cx="3456384" cy="4349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latin typeface="Comic Sans MS" pitchFamily="66" charset="0"/>
              </a:rPr>
              <a:t>Михаил Тимофеевич Калашников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59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600" b="1" dirty="0">
                <a:latin typeface="Comic Sans MS" pitchFamily="66" charset="0"/>
              </a:rPr>
              <a:t>Чем прославился наш земляк Михаил Тимофеевич Калашников </a:t>
            </a:r>
          </a:p>
        </p:txBody>
      </p:sp>
    </p:spTree>
    <p:extLst>
      <p:ext uri="{BB962C8B-B14F-4D97-AF65-F5344CB8AC3E}">
        <p14:creationId xmlns:p14="http://schemas.microsoft.com/office/powerpoint/2010/main" val="428861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04664"/>
            <a:ext cx="7859216" cy="15407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latin typeface="Comic Sans MS" pitchFamily="66" charset="0"/>
              </a:rPr>
              <a:t>Конструированием стрелкового оружия</a:t>
            </a:r>
          </a:p>
        </p:txBody>
      </p:sp>
    </p:spTree>
    <p:extLst>
      <p:ext uri="{BB962C8B-B14F-4D97-AF65-F5344CB8AC3E}">
        <p14:creationId xmlns:p14="http://schemas.microsoft.com/office/powerpoint/2010/main" val="73347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b="1" dirty="0">
                <a:latin typeface="Comic Sans MS" pitchFamily="66" charset="0"/>
              </a:rPr>
              <a:t>Какой вид оружия был первым изобретением конструктора</a:t>
            </a:r>
          </a:p>
        </p:txBody>
      </p:sp>
    </p:spTree>
    <p:extLst>
      <p:ext uri="{BB962C8B-B14F-4D97-AF65-F5344CB8AC3E}">
        <p14:creationId xmlns:p14="http://schemas.microsoft.com/office/powerpoint/2010/main" val="393622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274637"/>
            <a:ext cx="3682752" cy="271397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Пистолет-пулемет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3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4497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>
                <a:latin typeface="Comic Sans MS" pitchFamily="66" charset="0"/>
              </a:rPr>
              <a:t>Какой псевдоним взял себе </a:t>
            </a:r>
            <a:endParaRPr lang="ru-RU" sz="72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7200" b="1" dirty="0" smtClean="0">
                <a:latin typeface="Comic Sans MS" pitchFamily="66" charset="0"/>
              </a:rPr>
              <a:t>М.Т</a:t>
            </a:r>
            <a:r>
              <a:rPr lang="ru-RU" sz="7200" b="1" dirty="0">
                <a:latin typeface="Comic Sans MS" pitchFamily="66" charset="0"/>
              </a:rPr>
              <a:t>. Калашников </a:t>
            </a:r>
          </a:p>
        </p:txBody>
      </p:sp>
    </p:spTree>
    <p:extLst>
      <p:ext uri="{BB962C8B-B14F-4D97-AF65-F5344CB8AC3E}">
        <p14:creationId xmlns:p14="http://schemas.microsoft.com/office/powerpoint/2010/main" val="140679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60648"/>
            <a:ext cx="8147248" cy="25488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6600" b="1" dirty="0" smtClean="0">
                <a:latin typeface="Comic Sans MS" pitchFamily="66" charset="0"/>
                <a:hlinkClick r:id="rId2" action="ppaction://hlinksldjump"/>
              </a:rPr>
              <a:t>«МИХТИМ»</a:t>
            </a:r>
            <a:endParaRPr lang="ru-RU" sz="6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97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>
                <a:latin typeface="Comic Sans MS" pitchFamily="66" charset="0"/>
              </a:rPr>
              <a:t>Что означает «47» </a:t>
            </a:r>
          </a:p>
        </p:txBody>
      </p:sp>
    </p:spTree>
    <p:extLst>
      <p:ext uri="{BB962C8B-B14F-4D97-AF65-F5344CB8AC3E}">
        <p14:creationId xmlns:p14="http://schemas.microsoft.com/office/powerpoint/2010/main" val="23502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384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 smtClean="0">
                <a:latin typeface="Comic Sans MS" pitchFamily="66" charset="0"/>
                <a:hlinkClick r:id="rId2" action="ppaction://hlinksldjump"/>
              </a:rPr>
              <a:t>Год разработки</a:t>
            </a:r>
            <a:endParaRPr lang="ru-RU" sz="6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30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24744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b="1" dirty="0">
                <a:latin typeface="Comic Sans MS" pitchFamily="66" charset="0"/>
              </a:rPr>
              <a:t>На каком Ижевском заводе была выпущена первая партия автомата  «АК – 47» </a:t>
            </a:r>
          </a:p>
        </p:txBody>
      </p:sp>
    </p:spTree>
    <p:extLst>
      <p:ext uri="{BB962C8B-B14F-4D97-AF65-F5344CB8AC3E}">
        <p14:creationId xmlns:p14="http://schemas.microsoft.com/office/powerpoint/2010/main" val="413828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Ижевский </a:t>
            </a:r>
            <a:r>
              <a:rPr lang="ru-RU" sz="4000" b="1" dirty="0" err="1" smtClean="0">
                <a:latin typeface="Comic Sans MS" pitchFamily="66" charset="0"/>
              </a:rPr>
              <a:t>мотозавод</a:t>
            </a:r>
            <a:endParaRPr lang="ru-RU" sz="40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61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600" b="1" dirty="0">
                <a:latin typeface="Comic Sans MS" pitchFamily="66" charset="0"/>
              </a:rPr>
              <a:t>Какая страна поместила автомат Калашникова на свой герб </a:t>
            </a:r>
          </a:p>
        </p:txBody>
      </p:sp>
    </p:spTree>
    <p:extLst>
      <p:ext uri="{BB962C8B-B14F-4D97-AF65-F5344CB8AC3E}">
        <p14:creationId xmlns:p14="http://schemas.microsoft.com/office/powerpoint/2010/main" val="146816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274638"/>
            <a:ext cx="2664296" cy="581865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omic Sans MS" pitchFamily="66" charset="0"/>
              </a:rPr>
              <a:t>Мозамбик</a:t>
            </a:r>
            <a:endParaRPr lang="ru-RU" sz="40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2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600" b="1" dirty="0">
                <a:latin typeface="Comic Sans MS" pitchFamily="66" charset="0"/>
              </a:rPr>
              <a:t>Кто из политических деятелей вручал награду</a:t>
            </a:r>
          </a:p>
        </p:txBody>
      </p:sp>
    </p:spTree>
    <p:extLst>
      <p:ext uri="{BB962C8B-B14F-4D97-AF65-F5344CB8AC3E}">
        <p14:creationId xmlns:p14="http://schemas.microsoft.com/office/powerpoint/2010/main" val="404487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517232"/>
            <a:ext cx="8352928" cy="10830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Президент РФ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> В.В. Путин</a:t>
            </a:r>
            <a:endParaRPr lang="ru-RU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71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73616" cy="5472608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atin typeface="Comic Sans MS" pitchFamily="66" charset="0"/>
              </a:rPr>
              <a:t>В честь какого события отмечается День народного единства</a:t>
            </a:r>
            <a:endParaRPr lang="ru-RU" sz="6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03468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Comic Sans MS" pitchFamily="66" charset="0"/>
                <a:hlinkClick r:id="rId2" action="ppaction://hlinksldjump"/>
              </a:rPr>
              <a:t>В 1612 году народное ополчение под предводительством Минина и Пожарского освободило Москву от польских интервентов</a:t>
            </a:r>
            <a:endParaRPr lang="ru-RU" sz="5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034682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atin typeface="Comic Sans MS" pitchFamily="66" charset="0"/>
              </a:rPr>
              <a:t>Год, в котором День народного единства стал государственным праздником</a:t>
            </a:r>
            <a:endParaRPr lang="ru-RU" sz="72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271</TotalTime>
  <Words>552</Words>
  <Application>Microsoft Office PowerPoint</Application>
  <PresentationFormat>Экран (4:3)</PresentationFormat>
  <Paragraphs>167</Paragraphs>
  <Slides>111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111</vt:i4>
      </vt:variant>
    </vt:vector>
  </HeadingPairs>
  <TitlesOfParts>
    <vt:vector size="112" baseType="lpstr">
      <vt:lpstr>Тема Office</vt:lpstr>
      <vt:lpstr>Знай наших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Кама</vt:lpstr>
      <vt:lpstr>Презентация PowerPoint</vt:lpstr>
      <vt:lpstr>Презентация PowerPoint</vt:lpstr>
      <vt:lpstr>Презентация PowerPoint</vt:lpstr>
      <vt:lpstr>Глазов</vt:lpstr>
      <vt:lpstr>Ижевск</vt:lpstr>
      <vt:lpstr>Можга</vt:lpstr>
      <vt:lpstr>Сарапул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Крезь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Кузебай Герд</vt:lpstr>
      <vt:lpstr>Презентация PowerPoint</vt:lpstr>
      <vt:lpstr>Презентация PowerPoint</vt:lpstr>
      <vt:lpstr>В.Г. Короленко</vt:lpstr>
      <vt:lpstr>Презентация PowerPoint</vt:lpstr>
      <vt:lpstr>Презентация PowerPoint</vt:lpstr>
      <vt:lpstr> Государственный национальный театр УР </vt:lpstr>
      <vt:lpstr>Государственный русский драматический театр УР</vt:lpstr>
      <vt:lpstr> Государственный театр кукол УР </vt:lpstr>
      <vt:lpstr>Театр оперы и балета УР им. П.И. Чайковского</vt:lpstr>
      <vt:lpstr>Презентация PowerPoint</vt:lpstr>
      <vt:lpstr>Надежда Дурова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Галина Кулакова</vt:lpstr>
      <vt:lpstr>Презентация PowerPoint</vt:lpstr>
      <vt:lpstr>Татьяна Барамзина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Пистолет-пулемет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Ижевский мотозавод</vt:lpstr>
      <vt:lpstr>Презентация PowerPoint</vt:lpstr>
      <vt:lpstr>Мозамбик</vt:lpstr>
      <vt:lpstr>Презентация PowerPoint</vt:lpstr>
      <vt:lpstr>Президент РФ  В.В. Путин</vt:lpstr>
      <vt:lpstr>В честь какого события отмечается День народного единства</vt:lpstr>
      <vt:lpstr>В 1612 году народное ополчение под предводительством Минина и Пожарского освободило Москву от польских интервентов</vt:lpstr>
      <vt:lpstr>Год, в котором День народного единства стал государственным праздником</vt:lpstr>
      <vt:lpstr>2005 год</vt:lpstr>
      <vt:lpstr>Собор, сооруженный в Москве в память от избавления Москвы от поляков</vt:lpstr>
      <vt:lpstr>Казанский собор</vt:lpstr>
      <vt:lpstr>Назовите город,  в котором установлен памятник князю Пожарскому</vt:lpstr>
      <vt:lpstr>Суздаль, Зарайск, Борисоглебск</vt:lpstr>
      <vt:lpstr>Название оперы М. И. Глинки, рассказывающей о событиях Смутного времени</vt:lpstr>
      <vt:lpstr>«Иван Сусанин» («Жизнь за царя»)</vt:lpstr>
      <vt:lpstr>Какой еще праздник отмечается 4 ноября</vt:lpstr>
      <vt:lpstr>Праздник в честь иконы Казанской Божьей матери</vt:lpstr>
      <vt:lpstr>Кто является героями данного праздника</vt:lpstr>
      <vt:lpstr>Кузьма Минин и Дмитрий Пожарский</vt:lpstr>
      <vt:lpstr>День народного единства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62</cp:revision>
  <dcterms:modified xsi:type="dcterms:W3CDTF">2019-12-09T12:31:37Z</dcterms:modified>
</cp:coreProperties>
</file>