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62" r:id="rId3"/>
    <p:sldId id="264" r:id="rId4"/>
    <p:sldId id="257" r:id="rId5"/>
    <p:sldId id="258" r:id="rId6"/>
    <p:sldId id="267" r:id="rId7"/>
    <p:sldId id="269" r:id="rId8"/>
    <p:sldId id="276" r:id="rId9"/>
    <p:sldId id="274" r:id="rId10"/>
    <p:sldId id="273" r:id="rId11"/>
    <p:sldId id="271" r:id="rId12"/>
    <p:sldId id="260" r:id="rId13"/>
    <p:sldId id="261" r:id="rId14"/>
    <p:sldId id="270" r:id="rId15"/>
    <p:sldId id="268" r:id="rId16"/>
    <p:sldId id="278" r:id="rId17"/>
    <p:sldId id="272" r:id="rId18"/>
    <p:sldId id="263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120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Admin\&#1056;&#1072;&#1073;&#1086;&#1095;&#1080;&#1081;%20&#1089;&#1090;&#1086;&#1083;\&#1050;&#1085;&#1080;&#1075;&#1072;1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plotArea>
      <c:layout/>
      <c:barChart>
        <c:barDir val="col"/>
        <c:grouping val="clustered"/>
        <c:ser>
          <c:idx val="0"/>
          <c:order val="0"/>
          <c:tx>
            <c:strRef>
              <c:f>Лист1!$A$5</c:f>
              <c:strCache>
                <c:ptCount val="1"/>
                <c:pt idx="0">
                  <c:v>Нуждается ли школа в автогородке?</c:v>
                </c:pt>
              </c:strCache>
            </c:strRef>
          </c:tx>
          <c:dLbls>
            <c:showVal val="1"/>
          </c:dLbls>
          <c:cat>
            <c:strRef>
              <c:f>Лист1!$B$4:$D$4</c:f>
              <c:strCache>
                <c:ptCount val="3"/>
                <c:pt idx="0">
                  <c:v>Да</c:v>
                </c:pt>
                <c:pt idx="1">
                  <c:v>Нет</c:v>
                </c:pt>
                <c:pt idx="2">
                  <c:v>Не знаю</c:v>
                </c:pt>
              </c:strCache>
            </c:strRef>
          </c:cat>
          <c:val>
            <c:numRef>
              <c:f>Лист1!$B$5:$D$5</c:f>
              <c:numCache>
                <c:formatCode>General</c:formatCode>
                <c:ptCount val="3"/>
                <c:pt idx="0">
                  <c:v>63</c:v>
                </c:pt>
                <c:pt idx="1">
                  <c:v>11</c:v>
                </c:pt>
                <c:pt idx="2">
                  <c:v>1</c:v>
                </c:pt>
              </c:numCache>
            </c:numRef>
          </c:val>
        </c:ser>
        <c:ser>
          <c:idx val="1"/>
          <c:order val="1"/>
          <c:tx>
            <c:strRef>
              <c:f>Лист1!$A$6</c:f>
              <c:strCache>
                <c:ptCount val="1"/>
                <c:pt idx="0">
                  <c:v>Готовы ли Вы внести свой вклад в создание автогородка?</c:v>
                </c:pt>
              </c:strCache>
            </c:strRef>
          </c:tx>
          <c:dLbls>
            <c:showVal val="1"/>
          </c:dLbls>
          <c:cat>
            <c:strRef>
              <c:f>Лист1!$B$4:$D$4</c:f>
              <c:strCache>
                <c:ptCount val="3"/>
                <c:pt idx="0">
                  <c:v>Да</c:v>
                </c:pt>
                <c:pt idx="1">
                  <c:v>Нет</c:v>
                </c:pt>
                <c:pt idx="2">
                  <c:v>Не знаю</c:v>
                </c:pt>
              </c:strCache>
            </c:strRef>
          </c:cat>
          <c:val>
            <c:numRef>
              <c:f>Лист1!$B$6:$D$6</c:f>
              <c:numCache>
                <c:formatCode>General</c:formatCode>
                <c:ptCount val="3"/>
                <c:pt idx="0">
                  <c:v>51</c:v>
                </c:pt>
                <c:pt idx="1">
                  <c:v>9</c:v>
                </c:pt>
                <c:pt idx="2">
                  <c:v>0</c:v>
                </c:pt>
              </c:numCache>
            </c:numRef>
          </c:val>
        </c:ser>
        <c:axId val="80632064"/>
        <c:axId val="80642048"/>
      </c:barChart>
      <c:catAx>
        <c:axId val="80632064"/>
        <c:scaling>
          <c:orientation val="minMax"/>
        </c:scaling>
        <c:axPos val="b"/>
        <c:tickLblPos val="nextTo"/>
        <c:crossAx val="80642048"/>
        <c:crosses val="autoZero"/>
        <c:auto val="1"/>
        <c:lblAlgn val="ctr"/>
        <c:lblOffset val="100"/>
      </c:catAx>
      <c:valAx>
        <c:axId val="80642048"/>
        <c:scaling>
          <c:orientation val="minMax"/>
        </c:scaling>
        <c:axPos val="l"/>
        <c:majorGridlines/>
        <c:numFmt formatCode="General" sourceLinked="1"/>
        <c:tickLblPos val="nextTo"/>
        <c:crossAx val="80632064"/>
        <c:crosses val="autoZero"/>
        <c:crossBetween val="between"/>
      </c:valAx>
    </c:plotArea>
    <c:legend>
      <c:legendPos val="r"/>
      <c:layout/>
    </c:legend>
    <c:plotVisOnly val="1"/>
  </c:chart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25.02.2018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25.02.2018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28662" y="2786058"/>
            <a:ext cx="7429552" cy="2038360"/>
          </a:xfrm>
        </p:spPr>
        <p:txBody>
          <a:bodyPr>
            <a:normAutofit/>
          </a:bodyPr>
          <a:lstStyle/>
          <a:p>
            <a:endParaRPr lang="ru-RU" sz="2800" dirty="0" smtClean="0"/>
          </a:p>
          <a:p>
            <a:endParaRPr lang="ru-RU" sz="2800" dirty="0" smtClean="0"/>
          </a:p>
          <a:p>
            <a:r>
              <a:rPr lang="ru-RU" sz="2800" dirty="0" smtClean="0"/>
              <a:t>Исследовательский проект</a:t>
            </a:r>
            <a:endParaRPr lang="ru-RU" sz="2800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sz="4000" dirty="0" smtClean="0"/>
              <a:t>«</a:t>
            </a:r>
            <a:r>
              <a:rPr lang="ru-RU" sz="5400" dirty="0" smtClean="0"/>
              <a:t>ШКОЛЬНЫЙ</a:t>
            </a:r>
            <a:r>
              <a:rPr lang="ru-RU" sz="4000" dirty="0" smtClean="0"/>
              <a:t> </a:t>
            </a:r>
            <a:r>
              <a:rPr lang="ru-RU" sz="5400" dirty="0" smtClean="0"/>
              <a:t>АВТОГОРОДОК</a:t>
            </a:r>
            <a:r>
              <a:rPr lang="ru-RU" sz="4000" dirty="0" smtClean="0"/>
              <a:t>»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357166"/>
            <a:ext cx="8096275" cy="6072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Диаграмма 3"/>
          <p:cNvGraphicFramePr>
            <a:graphicFrameLocks noGrp="1"/>
          </p:cNvGraphicFramePr>
          <p:nvPr/>
        </p:nvGraphicFramePr>
        <p:xfrm>
          <a:off x="428596" y="764411"/>
          <a:ext cx="8358246" cy="532917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368412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Этапы реализации проекта:</a:t>
            </a:r>
            <a:br>
              <a:rPr lang="ru-RU" b="1" dirty="0" smtClean="0">
                <a:solidFill>
                  <a:srgbClr val="FF0000"/>
                </a:solidFill>
              </a:rPr>
            </a:b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285852" y="1285860"/>
            <a:ext cx="564360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Подготовительный: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00100" y="2500306"/>
            <a:ext cx="6643734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Постановка цели и задач, определение методов исследования, предварительная работа с детьми , выбор оборудования и материалов, и т.д.</a:t>
            </a:r>
          </a:p>
          <a:p>
            <a:r>
              <a:rPr lang="ru-RU" sz="2800" dirty="0" smtClean="0"/>
              <a:t>Социологический опрос детей, педагогов.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8662" y="285728"/>
            <a:ext cx="7772400" cy="1143000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  <a:latin typeface="+mn-lt"/>
              </a:rPr>
              <a:t>Основной этап</a:t>
            </a:r>
            <a:r>
              <a:rPr lang="ru-RU" sz="3200" dirty="0" smtClean="0">
                <a:solidFill>
                  <a:srgbClr val="FF0000"/>
                </a:solidFill>
                <a:latin typeface="+mn-lt"/>
              </a:rPr>
              <a:t/>
            </a:r>
            <a:br>
              <a:rPr lang="ru-RU" sz="3200" dirty="0" smtClean="0">
                <a:solidFill>
                  <a:srgbClr val="FF0000"/>
                </a:solidFill>
                <a:latin typeface="+mn-lt"/>
              </a:rPr>
            </a:br>
            <a:r>
              <a:rPr lang="ru-RU" sz="3200" dirty="0" smtClean="0">
                <a:solidFill>
                  <a:srgbClr val="FF0000"/>
                </a:solidFill>
                <a:latin typeface="+mn-lt"/>
              </a:rPr>
              <a:t>(реализация намеченных планов)</a:t>
            </a:r>
            <a:endParaRPr lang="ru-RU" sz="3200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28596" y="1571612"/>
            <a:ext cx="8457059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ru-RU" sz="2800" dirty="0" smtClean="0"/>
              <a:t>Поиск социальных партнеров.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800" dirty="0" smtClean="0"/>
              <a:t>Создание творческой и проектной группы.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800" dirty="0" smtClean="0"/>
              <a:t>Разработка плана-схемы </a:t>
            </a:r>
            <a:r>
              <a:rPr lang="ru-RU" sz="2800" dirty="0" smtClean="0"/>
              <a:t>мобильной площадки «Школьный автогородок».</a:t>
            </a:r>
            <a:endParaRPr lang="ru-RU" sz="2800" dirty="0" smtClean="0"/>
          </a:p>
          <a:p>
            <a:pPr marL="514350" indent="-514350">
              <a:buFont typeface="+mj-lt"/>
              <a:buAutoNum type="arabicPeriod"/>
            </a:pPr>
            <a:r>
              <a:rPr lang="ru-RU" sz="2800" dirty="0" smtClean="0"/>
              <a:t>Изготовление дорожных знаков, изготовление </a:t>
            </a:r>
          </a:p>
          <a:p>
            <a:pPr marL="514350" indent="-514350"/>
            <a:r>
              <a:rPr lang="ru-RU" sz="2800" dirty="0" smtClean="0"/>
              <a:t>Светофоров.</a:t>
            </a:r>
          </a:p>
          <a:p>
            <a:pPr marL="514350" indent="-514350"/>
            <a:r>
              <a:rPr lang="ru-RU" sz="2800" dirty="0" smtClean="0"/>
              <a:t>5. Изготовление макетов машин для </a:t>
            </a:r>
          </a:p>
          <a:p>
            <a:pPr marL="514350" indent="-514350"/>
            <a:r>
              <a:rPr lang="ru-RU" sz="2800" dirty="0" smtClean="0"/>
              <a:t>обучающей ролевой игры.</a:t>
            </a:r>
          </a:p>
          <a:p>
            <a:pPr marL="514350" indent="-514350"/>
            <a:r>
              <a:rPr lang="ru-RU" sz="2800" dirty="0" smtClean="0"/>
              <a:t>6.   Выполнение разметки на проезжей части </a:t>
            </a:r>
          </a:p>
          <a:p>
            <a:pPr marL="514350" indent="-514350"/>
            <a:r>
              <a:rPr lang="ru-RU" sz="2800" dirty="0" smtClean="0"/>
              <a:t>автогородка на территории школы и покраска.</a:t>
            </a:r>
          </a:p>
          <a:p>
            <a:pPr marL="514350" indent="-514350"/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Заключительный этап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just">
              <a:buNone/>
            </a:pPr>
            <a:r>
              <a:rPr lang="ru-RU" dirty="0" smtClean="0"/>
              <a:t>  </a:t>
            </a:r>
            <a:r>
              <a:rPr lang="ru-RU" dirty="0" smtClean="0"/>
              <a:t>1. Торжественное открытие </a:t>
            </a:r>
            <a:r>
              <a:rPr lang="ru-RU" dirty="0" smtClean="0"/>
              <a:t>мобильной площадки «Школьный автогородок».</a:t>
            </a:r>
            <a:endParaRPr lang="ru-RU" dirty="0" smtClean="0"/>
          </a:p>
          <a:p>
            <a:pPr algn="just">
              <a:buNone/>
            </a:pPr>
            <a:r>
              <a:rPr lang="ru-RU" dirty="0" smtClean="0"/>
              <a:t>   </a:t>
            </a:r>
          </a:p>
          <a:p>
            <a:pPr algn="just">
              <a:buNone/>
            </a:pPr>
            <a:r>
              <a:rPr lang="ru-RU" dirty="0" smtClean="0"/>
              <a:t>  2. Проведение мероприятий на территории школьного автогородка для детей лагеря с дневным пребыванием детей</a:t>
            </a:r>
          </a:p>
          <a:p>
            <a:pPr algn="just">
              <a:buNone/>
            </a:pPr>
            <a:endParaRPr lang="ru-RU" dirty="0" smtClean="0"/>
          </a:p>
          <a:p>
            <a:pPr algn="just">
              <a:buNone/>
            </a:pPr>
            <a:endParaRPr lang="ru-RU" dirty="0" smtClean="0"/>
          </a:p>
          <a:p>
            <a:pPr algn="just"/>
            <a:endParaRPr lang="ru-RU" dirty="0"/>
          </a:p>
        </p:txBody>
      </p:sp>
      <p:pic>
        <p:nvPicPr>
          <p:cNvPr id="5" name="Рисунок 4" descr="svetofo1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357950" y="3929066"/>
            <a:ext cx="2029193" cy="278608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42910" y="785794"/>
            <a:ext cx="7215238" cy="4572032"/>
          </a:xfrm>
        </p:spPr>
        <p:txBody>
          <a:bodyPr/>
          <a:lstStyle/>
          <a:p>
            <a:pPr>
              <a:buNone/>
            </a:pPr>
            <a:r>
              <a:rPr lang="ru-RU" sz="3200" dirty="0" smtClean="0">
                <a:solidFill>
                  <a:srgbClr val="FF0000"/>
                </a:solidFill>
              </a:rPr>
              <a:t>Материально-техническая база:</a:t>
            </a:r>
          </a:p>
          <a:p>
            <a:pPr lvl="0"/>
            <a:r>
              <a:rPr lang="ru-RU" dirty="0" smtClean="0"/>
              <a:t>место  на  пришкольном  участке  для  создания  </a:t>
            </a:r>
            <a:r>
              <a:rPr lang="ru-RU" dirty="0" smtClean="0"/>
              <a:t>«Школьного </a:t>
            </a:r>
            <a:r>
              <a:rPr lang="ru-RU" dirty="0" err="1" smtClean="0"/>
              <a:t>автогородка</a:t>
            </a:r>
            <a:r>
              <a:rPr lang="ru-RU" dirty="0" smtClean="0"/>
              <a:t>»;</a:t>
            </a:r>
            <a:endParaRPr lang="ru-RU" dirty="0" smtClean="0"/>
          </a:p>
          <a:p>
            <a:pPr lvl="0"/>
            <a:r>
              <a:rPr lang="ru-RU" dirty="0" smtClean="0"/>
              <a:t>компьютеры, </a:t>
            </a:r>
          </a:p>
          <a:p>
            <a:pPr lvl="0"/>
            <a:r>
              <a:rPr lang="ru-RU" dirty="0" smtClean="0"/>
              <a:t>мультимедийный  проектор,</a:t>
            </a:r>
          </a:p>
          <a:p>
            <a:pPr lvl="0"/>
            <a:r>
              <a:rPr lang="ru-RU" dirty="0" smtClean="0"/>
              <a:t>брусок деревянный, фанера, краска масляная (белая, желтая, синяя, красная, зеленая ,черная), </a:t>
            </a:r>
          </a:p>
          <a:p>
            <a:pPr lvl="0"/>
            <a:r>
              <a:rPr lang="ru-RU" dirty="0" smtClean="0"/>
              <a:t>кисточки.</a:t>
            </a:r>
          </a:p>
          <a:p>
            <a:endParaRPr lang="ru-RU" dirty="0"/>
          </a:p>
        </p:txBody>
      </p:sp>
      <p:pic>
        <p:nvPicPr>
          <p:cNvPr id="4" name="Рисунок 3" descr="main_2233857-fc04617813cd1f9d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51310" y="3643314"/>
            <a:ext cx="1801662" cy="307183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Смета расходов: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just">
              <a:buNone/>
            </a:pPr>
            <a:endParaRPr lang="ru-RU" dirty="0" smtClean="0"/>
          </a:p>
          <a:p>
            <a:pPr algn="just"/>
            <a:r>
              <a:rPr lang="ru-RU" dirty="0" smtClean="0"/>
              <a:t>Приобретение краски для изготовления макетов светофоров (автомобильного и пешеходного), дорожных знаков и изготовление пешеходных переходов- </a:t>
            </a:r>
            <a:r>
              <a:rPr lang="ru-RU" b="1" dirty="0" smtClean="0"/>
              <a:t>1500</a:t>
            </a:r>
            <a:r>
              <a:rPr lang="ru-RU" dirty="0" smtClean="0"/>
              <a:t> рублей</a:t>
            </a:r>
          </a:p>
          <a:p>
            <a:pPr algn="just"/>
            <a:r>
              <a:rPr lang="ru-RU" dirty="0" smtClean="0"/>
              <a:t>Кисточки- </a:t>
            </a:r>
            <a:r>
              <a:rPr lang="ru-RU" b="1" dirty="0" smtClean="0"/>
              <a:t>200</a:t>
            </a:r>
            <a:r>
              <a:rPr lang="ru-RU" dirty="0" smtClean="0"/>
              <a:t> рублей</a:t>
            </a:r>
          </a:p>
          <a:p>
            <a:pPr algn="just"/>
            <a:r>
              <a:rPr lang="ru-RU" dirty="0" smtClean="0"/>
              <a:t>Брусок деревянный, фанера- </a:t>
            </a:r>
          </a:p>
          <a:p>
            <a:pPr algn="just">
              <a:buNone/>
            </a:pPr>
            <a:r>
              <a:rPr lang="ru-RU" dirty="0" smtClean="0"/>
              <a:t>материалы школы.</a:t>
            </a:r>
          </a:p>
          <a:p>
            <a:pPr algn="just">
              <a:buNone/>
            </a:pPr>
            <a:r>
              <a:rPr lang="ru-RU" dirty="0" smtClean="0"/>
              <a:t>Итого: </a:t>
            </a:r>
            <a:r>
              <a:rPr lang="ru-RU" b="1" dirty="0" smtClean="0"/>
              <a:t>1700 рублей</a:t>
            </a:r>
            <a:r>
              <a:rPr lang="ru-RU" dirty="0" smtClean="0"/>
              <a:t>.(Одна тысяча </a:t>
            </a:r>
          </a:p>
          <a:p>
            <a:pPr algn="just">
              <a:buNone/>
            </a:pPr>
            <a:r>
              <a:rPr lang="ru-RU" dirty="0" smtClean="0"/>
              <a:t>семьсот рублей)</a:t>
            </a:r>
            <a:endParaRPr lang="ru-RU" dirty="0"/>
          </a:p>
        </p:txBody>
      </p:sp>
      <p:pic>
        <p:nvPicPr>
          <p:cNvPr id="5" name="Рисунок 4" descr="svetofo1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58016" y="3786190"/>
            <a:ext cx="2029193" cy="278608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P112015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857232"/>
            <a:ext cx="8072494" cy="57180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642910" y="285728"/>
            <a:ext cx="757242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</a:rPr>
              <a:t>План-схема школьного </a:t>
            </a:r>
            <a:r>
              <a:rPr lang="ru-RU" sz="2800" b="1" dirty="0" err="1" smtClean="0">
                <a:solidFill>
                  <a:srgbClr val="FF0000"/>
                </a:solidFill>
              </a:rPr>
              <a:t>автогородка</a:t>
            </a:r>
            <a:endParaRPr lang="ru-RU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7224" y="285728"/>
            <a:ext cx="7772400" cy="5083188"/>
          </a:xfrm>
          <a:ln>
            <a:solidFill>
              <a:schemeClr val="bg1"/>
            </a:solidFill>
          </a:ln>
          <a:effectLst>
            <a:glow rad="228600">
              <a:schemeClr val="accent2">
                <a:satMod val="175000"/>
                <a:alpha val="40000"/>
              </a:schemeClr>
            </a:glow>
            <a:reflection blurRad="6350" stA="50000" endA="300" endPos="55000" dir="5400000" sy="-100000" algn="bl" rotWithShape="0"/>
          </a:effectLst>
        </p:spPr>
        <p:txBody>
          <a:bodyPr/>
          <a:lstStyle/>
          <a:p>
            <a:pPr algn="ctr"/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СПАСИБО ЗА ВНИМАНИЕ!</a:t>
            </a: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0" y="0"/>
            <a:ext cx="9144000" cy="5078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0" y="642918"/>
            <a:ext cx="91440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ИНФОРМАЦИОННАЯ КАРТА</a:t>
            </a:r>
          </a:p>
        </p:txBody>
      </p:sp>
      <p:pic>
        <p:nvPicPr>
          <p:cNvPr id="7" name="Рисунок 6" descr="img1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5786" y="285728"/>
            <a:ext cx="1809731" cy="135729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500034" y="1928801"/>
          <a:ext cx="8001057" cy="4357722"/>
        </p:xfrm>
        <a:graphic>
          <a:graphicData uri="http://schemas.openxmlformats.org/drawingml/2006/table">
            <a:tbl>
              <a:tblPr/>
              <a:tblGrid>
                <a:gridCol w="2342384"/>
                <a:gridCol w="5658673"/>
              </a:tblGrid>
              <a:tr h="25189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</a:rPr>
                        <a:t>Название проекта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Школьный автогородок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5567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</a:rPr>
                        <a:t>Основная идея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Создание учебно-методической площадки во внутреннем школьном дворе для проведения занятий по изучению правил ДД 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189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</a:rPr>
                        <a:t>Авторы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Совет старшеклассников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189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</a:rPr>
                        <a:t>Исполнители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Творческая группа 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378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</a:rPr>
                        <a:t>Социальные партнеры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Депутаты сельского поселения 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</a:rPr>
                        <a:t>Сытомино,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Совет 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</a:rPr>
                        <a:t>старшеклассников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5945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</a:rPr>
                        <a:t>Партнеры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Совет родителей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администрация  школы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учитель  ОБЖ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учитель ИЗО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учитель технологии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7935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</a:rPr>
                        <a:t>Консультанты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инспектор пропаганды БДД  ОГИБДД России по Сургутскому району Скребатун Н.А.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189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</a:rPr>
                        <a:t>Руководитель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Анисимова Г.Н.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189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</a:rPr>
                        <a:t>Сроки выполнения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Сентябрь-июнь 2017  года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Проблема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dirty="0" smtClean="0"/>
              <a:t>     	2016 год в ХМАО- </a:t>
            </a:r>
            <a:r>
              <a:rPr lang="ru-RU" dirty="0" err="1" smtClean="0"/>
              <a:t>Югре</a:t>
            </a:r>
            <a:r>
              <a:rPr lang="ru-RU" dirty="0" smtClean="0"/>
              <a:t> объявлен Годом детства. Правительство округа уделяет большое внимание здоровью и безопасности детей, в том числе и их безопасности на дорогах.  </a:t>
            </a:r>
          </a:p>
          <a:p>
            <a:pPr>
              <a:buNone/>
            </a:pPr>
            <a:r>
              <a:rPr lang="ru-RU" dirty="0" smtClean="0"/>
              <a:t>   		 Проблема безопасности детей на дорогах с каждым годом становится всё актуальнее. Увеличивается количество машин,  а с этим увеличивается риск попасть в ДТП.  </a:t>
            </a:r>
          </a:p>
          <a:p>
            <a:pPr>
              <a:buNone/>
            </a:pPr>
            <a:r>
              <a:rPr lang="ru-RU" dirty="0" smtClean="0"/>
              <a:t>     	В нашей школе проводится профилактическая работа по безопасности, но нет возможности закрепить полученные знания на практике, в связи с тем, что в нашем поселении не столь оживленное движение машин, как в городе.  А дети выезжают в города, и наличие практических навыков им необходимо.  	</a:t>
            </a:r>
          </a:p>
          <a:p>
            <a:pPr>
              <a:buNone/>
            </a:pPr>
            <a:r>
              <a:rPr lang="ru-RU" dirty="0" smtClean="0"/>
              <a:t>                 Исходя из этого, у членов Совета старшеклассников возникла идея о создании  школьного </a:t>
            </a:r>
            <a:r>
              <a:rPr lang="ru-RU" dirty="0" err="1" smtClean="0"/>
              <a:t>автогородка</a:t>
            </a:r>
            <a:r>
              <a:rPr lang="ru-RU" dirty="0" smtClean="0"/>
              <a:t> для учащихся 1-5 классов.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4129094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Цель: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b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разработать и создать 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мобильную площадку 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«Школьный автогородок»</a:t>
            </a:r>
            <a:b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/>
            </a:r>
            <a:b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/>
            </a:r>
            <a:b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3" name="Рисунок 2" descr="a6ec94368c7c1f84f5b14829206cc22d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753518" y="3571876"/>
            <a:ext cx="4563968" cy="307183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285720" y="357166"/>
            <a:ext cx="8534400" cy="6129358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Задачи</a:t>
            </a:r>
            <a:r>
              <a:rPr lang="ru-RU" sz="3100" b="1" dirty="0" smtClean="0"/>
              <a:t/>
            </a:r>
            <a:br>
              <a:rPr lang="ru-RU" sz="3100" b="1" dirty="0" smtClean="0"/>
            </a:br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100" dirty="0" smtClean="0"/>
              <a:t>-</a:t>
            </a:r>
            <a:r>
              <a:rPr lang="ru-RU" sz="31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Изучить правила и знаки дорожного движения.</a:t>
            </a:r>
            <a:br>
              <a:rPr lang="ru-RU" sz="31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sz="31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/>
            </a:r>
            <a:br>
              <a:rPr lang="ru-RU" sz="31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sz="31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-Провести социологический опрос среди учащихся и учителей  школы «Целесообразность создания </a:t>
            </a:r>
            <a:r>
              <a:rPr lang="ru-RU" sz="31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мобильной площадки «Школьный автогородок».</a:t>
            </a:r>
            <a:r>
              <a:rPr lang="ru-RU" sz="31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/>
            </a:r>
            <a:br>
              <a:rPr lang="ru-RU" sz="31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sz="31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/>
            </a:r>
            <a:br>
              <a:rPr lang="ru-RU" sz="31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sz="31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-Создать </a:t>
            </a:r>
            <a:r>
              <a:rPr lang="ru-RU" sz="31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мобильную площадку </a:t>
            </a:r>
            <a:r>
              <a:rPr lang="ru-RU" sz="31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«Школьный автогородок» для отработки навыков в соблюдении правил дорожного движения.</a:t>
            </a:r>
            <a:endParaRPr lang="ru-RU" sz="31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714348" y="642918"/>
            <a:ext cx="7772400" cy="4572000"/>
          </a:xfrm>
        </p:spPr>
        <p:txBody>
          <a:bodyPr/>
          <a:lstStyle/>
          <a:p>
            <a:pPr>
              <a:buNone/>
            </a:pPr>
            <a:r>
              <a:rPr lang="ru-RU" sz="3200" dirty="0" smtClean="0">
                <a:solidFill>
                  <a:srgbClr val="FF0000"/>
                </a:solidFill>
                <a:latin typeface="Cambria" pitchFamily="18" charset="0"/>
                <a:ea typeface="Cambria Math" pitchFamily="18" charset="0"/>
                <a:cs typeface="Calibri" pitchFamily="34" charset="0"/>
              </a:rPr>
              <a:t>Участники  проекта</a:t>
            </a:r>
          </a:p>
          <a:p>
            <a:r>
              <a:rPr lang="ru-RU" dirty="0" smtClean="0"/>
              <a:t>Творческая группа учащихся;</a:t>
            </a:r>
          </a:p>
          <a:p>
            <a:r>
              <a:rPr lang="ru-RU" dirty="0" smtClean="0"/>
              <a:t>Проектная группа учащихся;</a:t>
            </a:r>
          </a:p>
          <a:p>
            <a:r>
              <a:rPr lang="ru-RU" dirty="0" smtClean="0"/>
              <a:t>Совет старшеклассников;</a:t>
            </a:r>
          </a:p>
          <a:p>
            <a:r>
              <a:rPr lang="ru-RU" dirty="0" smtClean="0"/>
              <a:t>Учитель ОБЖ;</a:t>
            </a:r>
          </a:p>
          <a:p>
            <a:r>
              <a:rPr lang="ru-RU" dirty="0" smtClean="0"/>
              <a:t>Учитель ИЗО;</a:t>
            </a:r>
          </a:p>
          <a:p>
            <a:r>
              <a:rPr lang="ru-RU" dirty="0" smtClean="0"/>
              <a:t>Учитель технологии;</a:t>
            </a:r>
          </a:p>
          <a:p>
            <a:r>
              <a:rPr lang="ru-RU" dirty="0" smtClean="0"/>
              <a:t>Совет родителей.</a:t>
            </a:r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4" name="Рисунок 3" descr="c09-33-1-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22295" y="1785926"/>
            <a:ext cx="2902863" cy="464344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42910" y="500042"/>
            <a:ext cx="7772400" cy="4572000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sz="3500" dirty="0" smtClean="0">
                <a:solidFill>
                  <a:srgbClr val="FF0000"/>
                </a:solidFill>
              </a:rPr>
              <a:t>Сбор информации </a:t>
            </a:r>
          </a:p>
          <a:p>
            <a:pPr>
              <a:buNone/>
            </a:pPr>
            <a:r>
              <a:rPr lang="ru-RU" dirty="0" smtClean="0"/>
              <a:t>Был  проведен  социологический  опрос  педагогов и детей  нашей  школы и были заданы следующие вопросы:</a:t>
            </a:r>
          </a:p>
          <a:p>
            <a:pPr>
              <a:buNone/>
            </a:pPr>
            <a:r>
              <a:rPr lang="ru-RU" dirty="0" smtClean="0"/>
              <a:t>1)Нуждается ли наша школа в таком городке?</a:t>
            </a:r>
          </a:p>
          <a:p>
            <a:pPr>
              <a:buNone/>
            </a:pPr>
            <a:r>
              <a:rPr lang="ru-RU" dirty="0" smtClean="0"/>
              <a:t>2) Готовы ли вы внести свой  вклад  в создание  городка?</a:t>
            </a:r>
          </a:p>
          <a:p>
            <a:pPr>
              <a:buNone/>
            </a:pPr>
            <a:r>
              <a:rPr lang="ru-RU" dirty="0" smtClean="0"/>
              <a:t>3) Ваш  вариант  решения  проблемы?</a:t>
            </a:r>
          </a:p>
          <a:p>
            <a:pPr>
              <a:buNone/>
            </a:pPr>
            <a:r>
              <a:rPr lang="ru-RU" dirty="0" smtClean="0"/>
              <a:t>Опрос показал, что детям  такой  городок нужен,  потому что правила  дорожного движения они знают, но на практике их применяют далеко не все.</a:t>
            </a:r>
          </a:p>
          <a:p>
            <a:pPr>
              <a:buNone/>
            </a:pPr>
            <a:r>
              <a:rPr lang="ru-RU" dirty="0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8662" y="214290"/>
            <a:ext cx="7215238" cy="62285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357166"/>
            <a:ext cx="7643866" cy="61436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раведливость">
  <a:themeElements>
    <a:clrScheme name="Справедливость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437</TotalTime>
  <Words>380</Words>
  <PresentationFormat>Экран (4:3)</PresentationFormat>
  <Paragraphs>85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Справедливость</vt:lpstr>
      <vt:lpstr>«ШКОЛЬНЫЙ АВТОГОРОДОК»</vt:lpstr>
      <vt:lpstr>Слайд 2</vt:lpstr>
      <vt:lpstr>Проблема</vt:lpstr>
      <vt:lpstr>Цель:  разработать и создать мобильную площадку «Школьный автогородок»    </vt:lpstr>
      <vt:lpstr>Задачи  -Изучить правила и знаки дорожного движения.  -Провести социологический опрос среди учащихся и учителей  школы «Целесообразность создания мобильной площадки «Школьный автогородок».  -Создать мобильную площадку «Школьный автогородок» для отработки навыков в соблюдении правил дорожного движения.</vt:lpstr>
      <vt:lpstr>Слайд 6</vt:lpstr>
      <vt:lpstr>Слайд 7</vt:lpstr>
      <vt:lpstr>Слайд 8</vt:lpstr>
      <vt:lpstr>Слайд 9</vt:lpstr>
      <vt:lpstr>Слайд 10</vt:lpstr>
      <vt:lpstr>Слайд 11</vt:lpstr>
      <vt:lpstr>Этапы реализации проекта: </vt:lpstr>
      <vt:lpstr>Основной этап (реализация намеченных планов)</vt:lpstr>
      <vt:lpstr>Заключительный этап</vt:lpstr>
      <vt:lpstr>Слайд 15</vt:lpstr>
      <vt:lpstr>Смета расходов:</vt:lpstr>
      <vt:lpstr>Слайд 17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«ДЕТСКИЙ АВТОГОРОДОК»</dc:title>
  <dc:creator>Круглякова Е. В.</dc:creator>
  <cp:lastModifiedBy>Галина</cp:lastModifiedBy>
  <cp:revision>20</cp:revision>
  <dcterms:created xsi:type="dcterms:W3CDTF">2016-11-11T07:22:16Z</dcterms:created>
  <dcterms:modified xsi:type="dcterms:W3CDTF">2018-02-25T09:19:30Z</dcterms:modified>
</cp:coreProperties>
</file>